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58"/>
  </p:notesMasterIdLst>
  <p:handoutMasterIdLst>
    <p:handoutMasterId r:id="rId59"/>
  </p:handoutMasterIdLst>
  <p:sldIdLst>
    <p:sldId id="368" r:id="rId6"/>
    <p:sldId id="392" r:id="rId7"/>
    <p:sldId id="410" r:id="rId8"/>
    <p:sldId id="411" r:id="rId9"/>
    <p:sldId id="412" r:id="rId10"/>
    <p:sldId id="1454" r:id="rId11"/>
    <p:sldId id="413" r:id="rId12"/>
    <p:sldId id="1455" r:id="rId13"/>
    <p:sldId id="1453" r:id="rId14"/>
    <p:sldId id="371" r:id="rId15"/>
    <p:sldId id="1456" r:id="rId16"/>
    <p:sldId id="1457" r:id="rId17"/>
    <p:sldId id="376" r:id="rId18"/>
    <p:sldId id="377" r:id="rId19"/>
    <p:sldId id="1473" r:id="rId20"/>
    <p:sldId id="381" r:id="rId21"/>
    <p:sldId id="382" r:id="rId22"/>
    <p:sldId id="384" r:id="rId23"/>
    <p:sldId id="1452" r:id="rId24"/>
    <p:sldId id="1474" r:id="rId25"/>
    <p:sldId id="1475" r:id="rId26"/>
    <p:sldId id="1458" r:id="rId27"/>
    <p:sldId id="1459" r:id="rId28"/>
    <p:sldId id="1460" r:id="rId29"/>
    <p:sldId id="395" r:id="rId30"/>
    <p:sldId id="1463" r:id="rId31"/>
    <p:sldId id="1464" r:id="rId32"/>
    <p:sldId id="1472" r:id="rId33"/>
    <p:sldId id="405" r:id="rId34"/>
    <p:sldId id="1465" r:id="rId35"/>
    <p:sldId id="406" r:id="rId36"/>
    <p:sldId id="407" r:id="rId37"/>
    <p:sldId id="1466" r:id="rId38"/>
    <p:sldId id="1467" r:id="rId39"/>
    <p:sldId id="408" r:id="rId40"/>
    <p:sldId id="1468" r:id="rId41"/>
    <p:sldId id="1469" r:id="rId42"/>
    <p:sldId id="1470" r:id="rId43"/>
    <p:sldId id="1476" r:id="rId44"/>
    <p:sldId id="388" r:id="rId45"/>
    <p:sldId id="394" r:id="rId46"/>
    <p:sldId id="396" r:id="rId47"/>
    <p:sldId id="397" r:id="rId48"/>
    <p:sldId id="404" r:id="rId49"/>
    <p:sldId id="1461" r:id="rId50"/>
    <p:sldId id="1462" r:id="rId51"/>
    <p:sldId id="393" r:id="rId52"/>
    <p:sldId id="1471" r:id="rId53"/>
    <p:sldId id="369" r:id="rId54"/>
    <p:sldId id="370" r:id="rId55"/>
    <p:sldId id="409" r:id="rId56"/>
    <p:sldId id="387" r:id="rId57"/>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345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2C90"/>
    <a:srgbClr val="A31527"/>
    <a:srgbClr val="A21727"/>
    <a:srgbClr val="CC0000"/>
    <a:srgbClr val="B01C32"/>
    <a:srgbClr val="CCCDCC"/>
    <a:srgbClr val="EDEEED"/>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6005" autoAdjust="0"/>
  </p:normalViewPr>
  <p:slideViewPr>
    <p:cSldViewPr snapToGrid="0" snapToObjects="1" showGuides="1">
      <p:cViewPr varScale="1">
        <p:scale>
          <a:sx n="113" d="100"/>
          <a:sy n="113" d="100"/>
        </p:scale>
        <p:origin x="808" y="200"/>
      </p:cViewPr>
      <p:guideLst>
        <p:guide orient="horz" pos="2592"/>
        <p:guide pos="345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123" d="100"/>
          <a:sy n="123" d="100"/>
        </p:scale>
        <p:origin x="490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11/7/21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11/7/21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a:t>
            </a:r>
            <a:r>
              <a:rPr lang="en-US" dirty="0" err="1"/>
              <a:t>Saday</a:t>
            </a:r>
            <a:r>
              <a:rPr lang="en-US" dirty="0"/>
              <a:t>, thanks </a:t>
            </a:r>
            <a:r>
              <a:rPr lang="en-US" dirty="0" err="1"/>
              <a:t>committe</a:t>
            </a:r>
            <a:r>
              <a:rPr lang="en-US" dirty="0"/>
              <a:t>, audience</a:t>
            </a:r>
          </a:p>
          <a:p>
            <a:r>
              <a:rPr lang="en-US" dirty="0"/>
              <a:t>today </a:t>
            </a:r>
            <a:r>
              <a:rPr lang="en-US" dirty="0" err="1"/>
              <a:t>i</a:t>
            </a:r>
            <a:r>
              <a:rPr lang="en-US" dirty="0"/>
              <a:t> am going to present the research</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a:t>
            </a:fld>
            <a:endParaRPr lang="en-US"/>
          </a:p>
        </p:txBody>
      </p:sp>
    </p:spTree>
    <p:extLst>
      <p:ext uri="{BB962C8B-B14F-4D97-AF65-F5344CB8AC3E}">
        <p14:creationId xmlns:p14="http://schemas.microsoft.com/office/powerpoint/2010/main" val="3854093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can be summarized as 3 stage</a:t>
            </a:r>
          </a:p>
          <a:p>
            <a:r>
              <a:rPr lang="en-US" dirty="0"/>
              <a:t>..</a:t>
            </a:r>
          </a:p>
          <a:p>
            <a:r>
              <a:rPr lang="en-US" dirty="0"/>
              <a:t>we will starts from intro our </a:t>
            </a:r>
            <a:r>
              <a:rPr lang="en-US" dirty="0" err="1"/>
              <a:t>statg</a:t>
            </a:r>
            <a:r>
              <a:rPr lang="en-US" dirty="0"/>
              <a:t> 1</a:t>
            </a:r>
          </a:p>
        </p:txBody>
      </p:sp>
      <p:sp>
        <p:nvSpPr>
          <p:cNvPr id="4" name="Slide Number Placeholder 3"/>
          <p:cNvSpPr>
            <a:spLocks noGrp="1"/>
          </p:cNvSpPr>
          <p:nvPr>
            <p:ph type="sldNum" sz="quarter" idx="5"/>
          </p:nvPr>
        </p:nvSpPr>
        <p:spPr/>
        <p:txBody>
          <a:bodyPr/>
          <a:lstStyle/>
          <a:p>
            <a:fld id="{60BDDD1B-7981-514B-B211-D97C9422D57B}" type="slidenum">
              <a:rPr lang="en-US" smtClean="0"/>
              <a:pPr/>
              <a:t>10</a:t>
            </a:fld>
            <a:endParaRPr lang="en-US"/>
          </a:p>
        </p:txBody>
      </p:sp>
    </p:spTree>
    <p:extLst>
      <p:ext uri="{BB962C8B-B14F-4D97-AF65-F5344CB8AC3E}">
        <p14:creationId xmlns:p14="http://schemas.microsoft.com/office/powerpoint/2010/main" val="320283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illustration purpose, we use </a:t>
            </a:r>
            <a:r>
              <a:rPr lang="en-US" dirty="0" err="1"/>
              <a:t>matmul</a:t>
            </a:r>
            <a:r>
              <a:rPr lang="en-US" dirty="0"/>
              <a:t> as example.</a:t>
            </a:r>
          </a:p>
          <a:p>
            <a:r>
              <a:rPr lang="en-US" dirty="0"/>
              <a:t>In this </a:t>
            </a:r>
            <a:r>
              <a:rPr lang="en-US" dirty="0" err="1"/>
              <a:t>eg</a:t>
            </a:r>
            <a:r>
              <a:rPr lang="en-US" dirty="0"/>
              <a:t> we present a 1-lv tiling code </a:t>
            </a:r>
            <a:r>
              <a:rPr lang="en-US" dirty="0" err="1"/>
              <a:t>runing</a:t>
            </a:r>
            <a:r>
              <a:rPr lang="en-US" dirty="0"/>
              <a:t> on vertical mem system with 1 cache.  For clearance we assume the problem size of matrices are much larger than cache size, and tile size are not too small to waste the cache capacity.  The cost analysis starts form bottom to top</a:t>
            </a:r>
          </a:p>
          <a:p>
            <a:endParaRPr lang="en-US" dirty="0"/>
          </a:p>
          <a:p>
            <a:r>
              <a:rPr lang="en-US" dirty="0"/>
              <a:t>At first step we highlight</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0BDDD1B-7981-514B-B211-D97C9422D57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03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given loop </a:t>
            </a:r>
            <a:r>
              <a:rPr lang="en-US" dirty="0" err="1"/>
              <a:t>permu</a:t>
            </a:r>
            <a:r>
              <a:rPr lang="en-US" dirty="0"/>
              <a:t>, we can infer.</a:t>
            </a:r>
          </a:p>
          <a:p>
            <a:r>
              <a:rPr lang="en-US" dirty="0"/>
              <a:t>for another... we can also</a:t>
            </a:r>
          </a:p>
          <a:p>
            <a:endParaRPr lang="en-US" dirty="0"/>
          </a:p>
          <a:p>
            <a:r>
              <a:rPr lang="en-US" dirty="0"/>
              <a:t>now if we compare these 2 expr</a:t>
            </a:r>
          </a:p>
          <a:p>
            <a:r>
              <a:rPr lang="en-US" dirty="0"/>
              <a:t>...</a:t>
            </a:r>
          </a:p>
          <a:p>
            <a:r>
              <a:rPr lang="en-US" dirty="0"/>
              <a:t>we further </a:t>
            </a:r>
            <a:r>
              <a:rPr lang="en-US" dirty="0" err="1"/>
              <a:t>simplif</a:t>
            </a:r>
            <a:r>
              <a:rPr lang="en-US" dirty="0"/>
              <a:t> the </a:t>
            </a:r>
            <a:r>
              <a:rPr lang="en-US" dirty="0" err="1"/>
              <a:t>compariosn</a:t>
            </a:r>
            <a:r>
              <a:rPr lang="en-US" dirty="0"/>
              <a:t> and obtain..</a:t>
            </a:r>
          </a:p>
          <a:p>
            <a:r>
              <a:rPr lang="en-US" dirty="0"/>
              <a:t>..</a:t>
            </a:r>
          </a:p>
          <a:p>
            <a:r>
              <a:rPr lang="en-US" dirty="0"/>
              <a:t>By  use this tech, we conclude that</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0BDDD1B-7981-514B-B211-D97C9422D57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2080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mention in our slides, the curly bracket indicates </a:t>
            </a:r>
            <a:r>
              <a:rPr lang="en-US" dirty="0" err="1"/>
              <a:t>repermuting</a:t>
            </a:r>
            <a:r>
              <a:rPr lang="en-US" dirty="0"/>
              <a:t> iterators inside</a:t>
            </a:r>
          </a:p>
          <a:p>
            <a:endParaRPr lang="en-US" dirty="0"/>
          </a:p>
          <a:p>
            <a:r>
              <a:rPr lang="en-US" dirty="0"/>
              <a:t>Till here we have demon ..</a:t>
            </a:r>
          </a:p>
          <a:p>
            <a:r>
              <a:rPr lang="en-US" dirty="0"/>
              <a:t>we will move to how to formalize the optimization problem using the model and how to solve it</a:t>
            </a:r>
          </a:p>
        </p:txBody>
      </p:sp>
      <p:sp>
        <p:nvSpPr>
          <p:cNvPr id="4" name="Slide Number Placeholder 3"/>
          <p:cNvSpPr>
            <a:spLocks noGrp="1"/>
          </p:cNvSpPr>
          <p:nvPr>
            <p:ph type="sldNum" sz="quarter" idx="5"/>
          </p:nvPr>
        </p:nvSpPr>
        <p:spPr/>
        <p:txBody>
          <a:bodyPr/>
          <a:lstStyle/>
          <a:p>
            <a:fld id="{60BDDD1B-7981-514B-B211-D97C9422D57B}" type="slidenum">
              <a:rPr lang="en-US" smtClean="0"/>
              <a:pPr/>
              <a:t>13</a:t>
            </a:fld>
            <a:endParaRPr lang="en-US"/>
          </a:p>
        </p:txBody>
      </p:sp>
    </p:spTree>
    <p:extLst>
      <p:ext uri="{BB962C8B-B14F-4D97-AF65-F5344CB8AC3E}">
        <p14:creationId xmlns:p14="http://schemas.microsoft.com/office/powerpoint/2010/main" val="3062488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plot those f to get better view.</a:t>
            </a:r>
          </a:p>
          <a:p>
            <a:r>
              <a:rPr lang="en-US" dirty="0"/>
              <a:t>the perf of system is always limited by the slowest component.</a:t>
            </a:r>
          </a:p>
          <a:p>
            <a:endParaRPr lang="en-US" dirty="0"/>
          </a:p>
          <a:p>
            <a:r>
              <a:rPr lang="en-US" dirty="0"/>
              <a:t>We will then move to the </a:t>
            </a:r>
            <a:r>
              <a:rPr lang="en-US" dirty="0" err="1"/>
              <a:t>nxet</a:t>
            </a:r>
            <a:r>
              <a:rPr lang="en-US" dirty="0"/>
              <a:t> stage to briefly discuss how to </a:t>
            </a:r>
            <a:r>
              <a:rPr lang="en-US" dirty="0" err="1"/>
              <a:t>codegen</a:t>
            </a:r>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0BDDD1B-7981-514B-B211-D97C9422D57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9171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that our method can be </a:t>
            </a:r>
            <a:r>
              <a:rPr lang="en-US" dirty="0" err="1"/>
              <a:t>extentd</a:t>
            </a:r>
            <a:r>
              <a:rPr lang="en-US" dirty="0"/>
              <a:t> to support multi arch, such as shared-mem and </a:t>
            </a:r>
            <a:r>
              <a:rPr lang="en-US" dirty="0" err="1"/>
              <a:t>dist</a:t>
            </a:r>
            <a:r>
              <a:rPr lang="en-US" dirty="0"/>
              <a:t>-mem, and analyze more complex computations beyond conv</a:t>
            </a:r>
          </a:p>
        </p:txBody>
      </p:sp>
      <p:sp>
        <p:nvSpPr>
          <p:cNvPr id="4" name="Slide Number Placeholder 3"/>
          <p:cNvSpPr>
            <a:spLocks noGrp="1"/>
          </p:cNvSpPr>
          <p:nvPr>
            <p:ph type="sldNum" sz="quarter" idx="5"/>
          </p:nvPr>
        </p:nvSpPr>
        <p:spPr/>
        <p:txBody>
          <a:bodyPr/>
          <a:lstStyle/>
          <a:p>
            <a:fld id="{60BDDD1B-7981-514B-B211-D97C9422D57B}" type="slidenum">
              <a:rPr lang="en-US" smtClean="0"/>
              <a:pPr/>
              <a:t>15</a:t>
            </a:fld>
            <a:endParaRPr lang="en-US"/>
          </a:p>
        </p:txBody>
      </p:sp>
    </p:spTree>
    <p:extLst>
      <p:ext uri="{BB962C8B-B14F-4D97-AF65-F5344CB8AC3E}">
        <p14:creationId xmlns:p14="http://schemas.microsoft.com/office/powerpoint/2010/main" val="1100663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t>
            </a:r>
            <a:r>
              <a:rPr lang="en-US" dirty="0" err="1"/>
              <a:t>sveral</a:t>
            </a:r>
            <a:r>
              <a:rPr lang="en-US" dirty="0"/>
              <a:t> important factors, 1. parallel 2. use </a:t>
            </a:r>
            <a:r>
              <a:rPr lang="en-US" dirty="0" err="1"/>
              <a:t>microkenerl</a:t>
            </a:r>
            <a:r>
              <a:rPr lang="en-US" dirty="0"/>
              <a:t> to ensure the </a:t>
            </a:r>
            <a:r>
              <a:rPr lang="en-US" dirty="0" err="1"/>
              <a:t>inst</a:t>
            </a:r>
            <a:r>
              <a:rPr lang="en-US" dirty="0"/>
              <a:t> lv perf</a:t>
            </a:r>
          </a:p>
        </p:txBody>
      </p:sp>
      <p:sp>
        <p:nvSpPr>
          <p:cNvPr id="4" name="Slide Number Placeholder 3"/>
          <p:cNvSpPr>
            <a:spLocks noGrp="1"/>
          </p:cNvSpPr>
          <p:nvPr>
            <p:ph type="sldNum" sz="quarter" idx="5"/>
          </p:nvPr>
        </p:nvSpPr>
        <p:spPr/>
        <p:txBody>
          <a:bodyPr/>
          <a:lstStyle/>
          <a:p>
            <a:fld id="{60BDDD1B-7981-514B-B211-D97C9422D57B}" type="slidenum">
              <a:rPr lang="en-US" smtClean="0"/>
              <a:pPr/>
              <a:t>16</a:t>
            </a:fld>
            <a:endParaRPr lang="en-US"/>
          </a:p>
        </p:txBody>
      </p:sp>
    </p:spTree>
    <p:extLst>
      <p:ext uri="{BB962C8B-B14F-4D97-AF65-F5344CB8AC3E}">
        <p14:creationId xmlns:p14="http://schemas.microsoft.com/office/powerpoint/2010/main" val="200635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that our method can be </a:t>
            </a:r>
            <a:r>
              <a:rPr lang="en-US" dirty="0" err="1"/>
              <a:t>extentd</a:t>
            </a:r>
            <a:r>
              <a:rPr lang="en-US" dirty="0"/>
              <a:t> to support multi arch, such as shared-mem and </a:t>
            </a:r>
            <a:r>
              <a:rPr lang="en-US" dirty="0" err="1"/>
              <a:t>dist</a:t>
            </a:r>
            <a:r>
              <a:rPr lang="en-US" dirty="0"/>
              <a:t>-mem, and analyze more complex computations beyond conv</a:t>
            </a:r>
          </a:p>
        </p:txBody>
      </p:sp>
      <p:sp>
        <p:nvSpPr>
          <p:cNvPr id="4" name="Slide Number Placeholder 3"/>
          <p:cNvSpPr>
            <a:spLocks noGrp="1"/>
          </p:cNvSpPr>
          <p:nvPr>
            <p:ph type="sldNum" sz="quarter" idx="5"/>
          </p:nvPr>
        </p:nvSpPr>
        <p:spPr/>
        <p:txBody>
          <a:bodyPr/>
          <a:lstStyle/>
          <a:p>
            <a:fld id="{60BDDD1B-7981-514B-B211-D97C9422D57B}" type="slidenum">
              <a:rPr lang="en-US" smtClean="0"/>
              <a:pPr/>
              <a:t>21</a:t>
            </a:fld>
            <a:endParaRPr lang="en-US"/>
          </a:p>
        </p:txBody>
      </p:sp>
    </p:spTree>
    <p:extLst>
      <p:ext uri="{BB962C8B-B14F-4D97-AF65-F5344CB8AC3E}">
        <p14:creationId xmlns:p14="http://schemas.microsoft.com/office/powerpoint/2010/main" val="2295194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 based on that we can quickly write a simple implementation of conv2d</a:t>
            </a:r>
          </a:p>
          <a:p>
            <a:r>
              <a:rPr lang="en-US" sz="1920" kern="1200" dirty="0">
                <a:solidFill>
                  <a:schemeClr val="tx1"/>
                </a:solidFill>
                <a:effectLst/>
                <a:latin typeface="+mn-lt"/>
                <a:ea typeface="+mn-ea"/>
                <a:cs typeface="+mn-cs"/>
              </a:rPr>
              <a:t>operator, and we'll demonstrate why it is necessary to optimize this code instead of using it directly. </a:t>
            </a:r>
          </a:p>
          <a:p>
            <a:r>
              <a:rPr lang="en-US" sz="1920" kern="1200" dirty="0">
                <a:solidFill>
                  <a:schemeClr val="tx1"/>
                </a:solidFill>
                <a:effectLst/>
                <a:latin typeface="+mn-lt"/>
                <a:ea typeface="+mn-ea"/>
                <a:cs typeface="+mn-cs"/>
              </a:rPr>
              <a:t>this simple implementation includes 7d loop nest. this will create a large amount of loop iterations and each loop iteration will have three different data accesses. if we do not optimize this code those data accesses will create a large amount of memory requests and this will slow down the performance of the system.</a:t>
            </a: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 to optimize this code, an important question is what is the size of the design exploration space of optimizing the conv2d code.</a:t>
            </a: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 we consider two different techniques the first technique is </a:t>
            </a:r>
            <a:r>
              <a:rPr lang="en-US" sz="1920" kern="1200" dirty="0" err="1">
                <a:solidFill>
                  <a:schemeClr val="tx1"/>
                </a:solidFill>
                <a:effectLst/>
                <a:latin typeface="+mn-lt"/>
                <a:ea typeface="+mn-ea"/>
                <a:cs typeface="+mn-cs"/>
              </a:rPr>
              <a:t>repermuting</a:t>
            </a:r>
            <a:r>
              <a:rPr lang="en-US" sz="1920" kern="1200" dirty="0">
                <a:solidFill>
                  <a:schemeClr val="tx1"/>
                </a:solidFill>
                <a:effectLst/>
                <a:latin typeface="+mn-lt"/>
                <a:ea typeface="+mn-ea"/>
                <a:cs typeface="+mn-cs"/>
              </a:rPr>
              <a:t> the loop order. that will create seven factorial different code versions. </a:t>
            </a: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the second technique is the loop tiling. if we tile each loop once we will create a 14 dimensional loop nest. however that is not enough because the loop tiling structure should match to the architecture specification. we will use an example to show the design exploration space of a two-level cache hierarchy</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24</a:t>
            </a:fld>
            <a:endParaRPr lang="en-US"/>
          </a:p>
        </p:txBody>
      </p:sp>
    </p:spTree>
    <p:extLst>
      <p:ext uri="{BB962C8B-B14F-4D97-AF65-F5344CB8AC3E}">
        <p14:creationId xmlns:p14="http://schemas.microsoft.com/office/powerpoint/2010/main" val="3097507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that our method can be </a:t>
            </a:r>
            <a:r>
              <a:rPr lang="en-US" dirty="0" err="1"/>
              <a:t>extentd</a:t>
            </a:r>
            <a:r>
              <a:rPr lang="en-US" dirty="0"/>
              <a:t> to support multi arch, such as shared-mem and </a:t>
            </a:r>
            <a:r>
              <a:rPr lang="en-US" dirty="0" err="1"/>
              <a:t>dist</a:t>
            </a:r>
            <a:r>
              <a:rPr lang="en-US" dirty="0"/>
              <a:t>-mem, and analyze more complex computations beyond conv</a:t>
            </a:r>
          </a:p>
        </p:txBody>
      </p:sp>
      <p:sp>
        <p:nvSpPr>
          <p:cNvPr id="4" name="Slide Number Placeholder 3"/>
          <p:cNvSpPr>
            <a:spLocks noGrp="1"/>
          </p:cNvSpPr>
          <p:nvPr>
            <p:ph type="sldNum" sz="quarter" idx="5"/>
          </p:nvPr>
        </p:nvSpPr>
        <p:spPr/>
        <p:txBody>
          <a:bodyPr/>
          <a:lstStyle/>
          <a:p>
            <a:fld id="{60BDDD1B-7981-514B-B211-D97C9422D57B}" type="slidenum">
              <a:rPr lang="en-US" smtClean="0"/>
              <a:pPr/>
              <a:t>28</a:t>
            </a:fld>
            <a:endParaRPr lang="en-US"/>
          </a:p>
        </p:txBody>
      </p:sp>
    </p:spTree>
    <p:extLst>
      <p:ext uri="{BB962C8B-B14F-4D97-AF65-F5344CB8AC3E}">
        <p14:creationId xmlns:p14="http://schemas.microsoft.com/office/powerpoint/2010/main" val="3965860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know the tensor computation is widely used in..</a:t>
            </a:r>
          </a:p>
          <a:p>
            <a:r>
              <a:rPr lang="en-US" dirty="0"/>
              <a:t>they appear every where in</a:t>
            </a:r>
          </a:p>
          <a:p>
            <a:r>
              <a:rPr lang="en-US" dirty="0"/>
              <a:t>the performance of .. is usually limited by accessing data, which means </a:t>
            </a:r>
          </a:p>
          <a:p>
            <a:r>
              <a:rPr lang="en-US" dirty="0"/>
              <a:t>the key technique is..</a:t>
            </a:r>
          </a:p>
          <a:p>
            <a:r>
              <a:rPr lang="en-US" dirty="0"/>
              <a:t>we will use a concrete example to show the basic concept of ..</a:t>
            </a:r>
          </a:p>
        </p:txBody>
      </p:sp>
      <p:sp>
        <p:nvSpPr>
          <p:cNvPr id="4" name="Slide Number Placeholder 3"/>
          <p:cNvSpPr>
            <a:spLocks noGrp="1"/>
          </p:cNvSpPr>
          <p:nvPr>
            <p:ph type="sldNum" sz="quarter" idx="5"/>
          </p:nvPr>
        </p:nvSpPr>
        <p:spPr/>
        <p:txBody>
          <a:bodyPr/>
          <a:lstStyle/>
          <a:p>
            <a:fld id="{60BDDD1B-7981-514B-B211-D97C9422D57B}" type="slidenum">
              <a:rPr lang="en-US" smtClean="0"/>
              <a:pPr/>
              <a:t>2</a:t>
            </a:fld>
            <a:endParaRPr lang="en-US"/>
          </a:p>
        </p:txBody>
      </p:sp>
    </p:spTree>
    <p:extLst>
      <p:ext uri="{BB962C8B-B14F-4D97-AF65-F5344CB8AC3E}">
        <p14:creationId xmlns:p14="http://schemas.microsoft.com/office/powerpoint/2010/main" val="334979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35</a:t>
            </a:fld>
            <a:endParaRPr lang="en-US"/>
          </a:p>
        </p:txBody>
      </p:sp>
    </p:spTree>
    <p:extLst>
      <p:ext uri="{BB962C8B-B14F-4D97-AF65-F5344CB8AC3E}">
        <p14:creationId xmlns:p14="http://schemas.microsoft.com/office/powerpoint/2010/main" val="694110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that our method can be </a:t>
            </a:r>
            <a:r>
              <a:rPr lang="en-US" dirty="0" err="1"/>
              <a:t>extentd</a:t>
            </a:r>
            <a:r>
              <a:rPr lang="en-US" dirty="0"/>
              <a:t> to support multi arch, such as shared-mem and </a:t>
            </a:r>
            <a:r>
              <a:rPr lang="en-US" dirty="0" err="1"/>
              <a:t>dist</a:t>
            </a:r>
            <a:r>
              <a:rPr lang="en-US" dirty="0"/>
              <a:t>-mem, and analyze more complex computations beyond conv</a:t>
            </a:r>
          </a:p>
        </p:txBody>
      </p:sp>
      <p:sp>
        <p:nvSpPr>
          <p:cNvPr id="4" name="Slide Number Placeholder 3"/>
          <p:cNvSpPr>
            <a:spLocks noGrp="1"/>
          </p:cNvSpPr>
          <p:nvPr>
            <p:ph type="sldNum" sz="quarter" idx="5"/>
          </p:nvPr>
        </p:nvSpPr>
        <p:spPr/>
        <p:txBody>
          <a:bodyPr/>
          <a:lstStyle/>
          <a:p>
            <a:fld id="{60BDDD1B-7981-514B-B211-D97C9422D57B}" type="slidenum">
              <a:rPr lang="en-US" smtClean="0"/>
              <a:pPr/>
              <a:t>39</a:t>
            </a:fld>
            <a:endParaRPr lang="en-US"/>
          </a:p>
        </p:txBody>
      </p:sp>
    </p:spTree>
    <p:extLst>
      <p:ext uri="{BB962C8B-B14F-4D97-AF65-F5344CB8AC3E}">
        <p14:creationId xmlns:p14="http://schemas.microsoft.com/office/powerpoint/2010/main" val="1026317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40</a:t>
            </a:fld>
            <a:endParaRPr lang="en-US"/>
          </a:p>
        </p:txBody>
      </p:sp>
    </p:spTree>
    <p:extLst>
      <p:ext uri="{BB962C8B-B14F-4D97-AF65-F5344CB8AC3E}">
        <p14:creationId xmlns:p14="http://schemas.microsoft.com/office/powerpoint/2010/main" val="2349029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keep using the vertical memory and simple </a:t>
            </a:r>
            <a:r>
              <a:rPr lang="en-US" dirty="0" err="1"/>
              <a:t>tc</a:t>
            </a:r>
            <a:r>
              <a:rPr lang="en-US" dirty="0"/>
              <a:t> example to illustrate the main idea, and introduce how to make extensions</a:t>
            </a:r>
          </a:p>
        </p:txBody>
      </p:sp>
      <p:sp>
        <p:nvSpPr>
          <p:cNvPr id="4" name="Slide Number Placeholder 3"/>
          <p:cNvSpPr>
            <a:spLocks noGrp="1"/>
          </p:cNvSpPr>
          <p:nvPr>
            <p:ph type="sldNum" sz="quarter" idx="5"/>
          </p:nvPr>
        </p:nvSpPr>
        <p:spPr/>
        <p:txBody>
          <a:bodyPr/>
          <a:lstStyle/>
          <a:p>
            <a:fld id="{60BDDD1B-7981-514B-B211-D97C9422D57B}" type="slidenum">
              <a:rPr lang="en-US" smtClean="0"/>
              <a:pPr/>
              <a:t>41</a:t>
            </a:fld>
            <a:endParaRPr lang="en-US"/>
          </a:p>
        </p:txBody>
      </p:sp>
    </p:spTree>
    <p:extLst>
      <p:ext uri="{BB962C8B-B14F-4D97-AF65-F5344CB8AC3E}">
        <p14:creationId xmlns:p14="http://schemas.microsoft.com/office/powerpoint/2010/main" val="506176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47</a:t>
            </a:fld>
            <a:endParaRPr lang="en-US"/>
          </a:p>
        </p:txBody>
      </p:sp>
    </p:spTree>
    <p:extLst>
      <p:ext uri="{BB962C8B-B14F-4D97-AF65-F5344CB8AC3E}">
        <p14:creationId xmlns:p14="http://schemas.microsoft.com/office/powerpoint/2010/main" val="3532284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paper is focusing on optimizing..</a:t>
            </a:r>
          </a:p>
          <a:p>
            <a:r>
              <a:rPr lang="en-US" dirty="0"/>
              <a:t>...</a:t>
            </a:r>
          </a:p>
          <a:p>
            <a:r>
              <a:rPr lang="en-US" dirty="0"/>
              <a:t>Based on that we can quickly write a simple </a:t>
            </a:r>
            <a:r>
              <a:rPr lang="en-US" dirty="0" err="1"/>
              <a:t>implemetaion</a:t>
            </a:r>
            <a:r>
              <a:rPr lang="en-US" dirty="0"/>
              <a:t> of conv2d ( show code ), and we will demonstrate why it is not recommend to use this un-opt version</a:t>
            </a:r>
          </a:p>
        </p:txBody>
      </p:sp>
      <p:sp>
        <p:nvSpPr>
          <p:cNvPr id="4" name="Slide Number Placeholder 3"/>
          <p:cNvSpPr>
            <a:spLocks noGrp="1"/>
          </p:cNvSpPr>
          <p:nvPr>
            <p:ph type="sldNum" sz="quarter" idx="5"/>
          </p:nvPr>
        </p:nvSpPr>
        <p:spPr/>
        <p:txBody>
          <a:bodyPr/>
          <a:lstStyle/>
          <a:p>
            <a:fld id="{60BDDD1B-7981-514B-B211-D97C9422D57B}" type="slidenum">
              <a:rPr lang="en-US" smtClean="0"/>
              <a:pPr/>
              <a:t>49</a:t>
            </a:fld>
            <a:endParaRPr lang="en-US"/>
          </a:p>
        </p:txBody>
      </p:sp>
    </p:spTree>
    <p:extLst>
      <p:ext uri="{BB962C8B-B14F-4D97-AF65-F5344CB8AC3E}">
        <p14:creationId xmlns:p14="http://schemas.microsoft.com/office/powerpoint/2010/main" val="373116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We'll intro our work by first provide an overview</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50</a:t>
            </a:fld>
            <a:endParaRPr lang="en-US"/>
          </a:p>
        </p:txBody>
      </p:sp>
    </p:spTree>
    <p:extLst>
      <p:ext uri="{BB962C8B-B14F-4D97-AF65-F5344CB8AC3E}">
        <p14:creationId xmlns:p14="http://schemas.microsoft.com/office/powerpoint/2010/main" val="4064571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presents the convolution computation, this is used as the conv layer in CNN. The </a:t>
            </a:r>
            <a:r>
              <a:rPr lang="en-US" dirty="0" err="1"/>
              <a:t>simpliest</a:t>
            </a:r>
            <a:r>
              <a:rPr lang="en-US" dirty="0"/>
              <a:t> way of </a:t>
            </a:r>
            <a:r>
              <a:rPr lang="en-US" dirty="0" err="1"/>
              <a:t>impl</a:t>
            </a:r>
            <a:r>
              <a:rPr lang="en-US" dirty="0"/>
              <a:t> this is to write the following 7d</a:t>
            </a:r>
          </a:p>
          <a:p>
            <a:endParaRPr lang="en-US" dirty="0"/>
          </a:p>
          <a:p>
            <a:r>
              <a:rPr lang="en-US" dirty="0"/>
              <a:t>if we do loop tiling on the top loop,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a:t>
            </a:fld>
            <a:endParaRPr lang="en-US"/>
          </a:p>
        </p:txBody>
      </p:sp>
    </p:spTree>
    <p:extLst>
      <p:ext uri="{BB962C8B-B14F-4D97-AF65-F5344CB8AC3E}">
        <p14:creationId xmlns:p14="http://schemas.microsoft.com/office/powerpoint/2010/main" val="341647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a:t>
            </a:r>
            <a:r>
              <a:rPr lang="en-US" dirty="0" err="1"/>
              <a:t>sepreate</a:t>
            </a:r>
            <a:r>
              <a:rPr lang="en-US" dirty="0"/>
              <a:t> the </a:t>
            </a:r>
            <a:r>
              <a:rPr lang="en-US" dirty="0" err="1"/>
              <a:t>ori</a:t>
            </a:r>
            <a:r>
              <a:rPr lang="en-US" dirty="0"/>
              <a:t> loop n into two loops, the outer loop </a:t>
            </a:r>
            <a:r>
              <a:rPr lang="en-US" dirty="0" err="1"/>
              <a:t>tn</a:t>
            </a:r>
            <a:r>
              <a:rPr lang="en-US" dirty="0"/>
              <a:t> and inner loop in.  We call ..as tiling loop ,  .. as point loop.  Now if we tile each loop once, we'll get 14d.  we call this optimization as 1-lv tiling.  </a:t>
            </a:r>
          </a:p>
          <a:p>
            <a:r>
              <a:rPr lang="en-US" dirty="0"/>
              <a:t>If we collect all point loops at bottom, and collect...</a:t>
            </a:r>
          </a:p>
          <a:p>
            <a:r>
              <a:rPr lang="en-US" dirty="0"/>
              <a:t>we noticed the iterating space of point loops constructs a hyper-rectangular slice,  and the loop order of the tiling loops will decide the schedule of those slices.</a:t>
            </a:r>
          </a:p>
          <a:p>
            <a:r>
              <a:rPr lang="en-US" dirty="0"/>
              <a:t>if we change the range of </a:t>
            </a:r>
            <a:r>
              <a:rPr lang="en-US" dirty="0" err="1"/>
              <a:t>pointloop</a:t>
            </a:r>
            <a:r>
              <a:rPr lang="en-US" dirty="0"/>
              <a:t>, or if we change the tiling loop order, we'll get a different 1-lv tiling code.</a:t>
            </a:r>
          </a:p>
          <a:p>
            <a:r>
              <a:rPr lang="en-US" dirty="0"/>
              <a:t>In order to figure out which is best, straight way..  leads to Question</a:t>
            </a:r>
          </a:p>
          <a:p>
            <a:r>
              <a:rPr lang="en-US" dirty="0"/>
              <a:t>We can extend the calculation to be more general</a:t>
            </a:r>
          </a:p>
        </p:txBody>
      </p:sp>
      <p:sp>
        <p:nvSpPr>
          <p:cNvPr id="4" name="Slide Number Placeholder 3"/>
          <p:cNvSpPr>
            <a:spLocks noGrp="1"/>
          </p:cNvSpPr>
          <p:nvPr>
            <p:ph type="sldNum" sz="quarter" idx="5"/>
          </p:nvPr>
        </p:nvSpPr>
        <p:spPr/>
        <p:txBody>
          <a:bodyPr/>
          <a:lstStyle/>
          <a:p>
            <a:fld id="{60BDDD1B-7981-514B-B211-D97C9422D57B}" type="slidenum">
              <a:rPr lang="en-US" smtClean="0"/>
              <a:pPr/>
              <a:t>4</a:t>
            </a:fld>
            <a:endParaRPr lang="en-US"/>
          </a:p>
        </p:txBody>
      </p:sp>
    </p:spTree>
    <p:extLst>
      <p:ext uri="{BB962C8B-B14F-4D97-AF65-F5344CB8AC3E}">
        <p14:creationId xmlns:p14="http://schemas.microsoft.com/office/powerpoint/2010/main" val="256870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we have the following 2-lv vertical memory, and we do 1lv tiling for each memory level.  We will have the following 2lv tiling code with 14d.</a:t>
            </a:r>
          </a:p>
          <a:p>
            <a:r>
              <a:rPr lang="en-US" dirty="0"/>
              <a:t>What is design space?</a:t>
            </a:r>
          </a:p>
          <a:p>
            <a:r>
              <a:rPr lang="en-US" dirty="0"/>
              <a:t>...</a:t>
            </a:r>
          </a:p>
          <a:p>
            <a:r>
              <a:rPr lang="en-US" dirty="0"/>
              <a:t>In conclusion, if we have L-lv vertical memory, ...</a:t>
            </a:r>
          </a:p>
          <a:p>
            <a:endParaRPr lang="en-US" dirty="0"/>
          </a:p>
          <a:p>
            <a:r>
              <a:rPr lang="en-US" dirty="0"/>
              <a:t>This large design space becomes the key challenge of finding the efficient multi-lv tiling code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0BDDD1B-7981-514B-B211-D97C9422D57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3298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been multiple prior works to optimize computations by using tiling, for example  </a:t>
            </a:r>
            <a:r>
              <a:rPr lang="en-US" dirty="0" err="1"/>
              <a:t>hpc</a:t>
            </a:r>
            <a:r>
              <a:rPr lang="en-US" dirty="0"/>
              <a:t> lib,  autotune compiler, poly compiler.  But all of the .. ends with limited exploration.</a:t>
            </a:r>
          </a:p>
          <a:p>
            <a:endParaRPr lang="en-US" dirty="0"/>
          </a:p>
          <a:p>
            <a:r>
              <a:rPr lang="en-US" dirty="0"/>
              <a:t>In this research, we show ... </a:t>
            </a:r>
          </a:p>
          <a:p>
            <a:endParaRPr lang="en-US" dirty="0"/>
          </a:p>
          <a:p>
            <a:r>
              <a:rPr lang="en-US" dirty="0"/>
              <a:t>and moreover</a:t>
            </a:r>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0BDDD1B-7981-514B-B211-D97C9422D57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07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that our method can be </a:t>
            </a:r>
            <a:r>
              <a:rPr lang="en-US" dirty="0" err="1"/>
              <a:t>extentd</a:t>
            </a:r>
            <a:r>
              <a:rPr lang="en-US" dirty="0"/>
              <a:t> to support diff arch and more </a:t>
            </a:r>
            <a:r>
              <a:rPr lang="en-US" dirty="0" err="1"/>
              <a:t>genral</a:t>
            </a:r>
            <a:r>
              <a:rPr lang="en-US" dirty="0"/>
              <a:t> comp, shared-mem and </a:t>
            </a:r>
            <a:r>
              <a:rPr lang="en-US" dirty="0" err="1"/>
              <a:t>dist</a:t>
            </a:r>
            <a:r>
              <a:rPr lang="en-US" dirty="0"/>
              <a:t>-mem, and analyze more complex computations beyond conv</a:t>
            </a:r>
          </a:p>
        </p:txBody>
      </p:sp>
      <p:sp>
        <p:nvSpPr>
          <p:cNvPr id="4" name="Slide Number Placeholder 3"/>
          <p:cNvSpPr>
            <a:spLocks noGrp="1"/>
          </p:cNvSpPr>
          <p:nvPr>
            <p:ph type="sldNum" sz="quarter" idx="5"/>
          </p:nvPr>
        </p:nvSpPr>
        <p:spPr/>
        <p:txBody>
          <a:bodyPr/>
          <a:lstStyle/>
          <a:p>
            <a:fld id="{60BDDD1B-7981-514B-B211-D97C9422D57B}" type="slidenum">
              <a:rPr lang="en-US" smtClean="0"/>
              <a:pPr/>
              <a:t>7</a:t>
            </a:fld>
            <a:endParaRPr lang="en-US"/>
          </a:p>
        </p:txBody>
      </p:sp>
    </p:spTree>
    <p:extLst>
      <p:ext uri="{BB962C8B-B14F-4D97-AF65-F5344CB8AC3E}">
        <p14:creationId xmlns:p14="http://schemas.microsoft.com/office/powerpoint/2010/main" val="71032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now look back to our conv example. For this vertical mem </a:t>
            </a:r>
            <a:r>
              <a:rPr lang="en-US" dirty="0" err="1"/>
              <a:t>hier</a:t>
            </a:r>
            <a:r>
              <a:rPr lang="en-US" dirty="0"/>
              <a:t>, the main problem we want to overcome is the design space explosion over both the </a:t>
            </a:r>
            <a:r>
              <a:rPr lang="en-US" dirty="0" err="1"/>
              <a:t>permu</a:t>
            </a:r>
            <a:r>
              <a:rPr lang="en-US" dirty="0"/>
              <a:t> and </a:t>
            </a:r>
            <a:r>
              <a:rPr lang="en-US" dirty="0" err="1"/>
              <a:t>tsize</a:t>
            </a:r>
            <a:r>
              <a:rPr lang="en-US" dirty="0"/>
              <a:t>.  </a:t>
            </a:r>
          </a:p>
          <a:p>
            <a:endParaRPr lang="en-US" dirty="0"/>
          </a:p>
          <a:p>
            <a:r>
              <a:rPr lang="en-US" dirty="0"/>
              <a:t>We can solve them in two parts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0BDDD1B-7981-514B-B211-D97C9422D57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4972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overcome the permutation explosion, we found that under the analytical cost model, </a:t>
            </a:r>
            <a:r>
              <a:rPr lang="en-US" dirty="0" err="1"/>
              <a:t>serveral</a:t>
            </a:r>
            <a:r>
              <a:rPr lang="en-US" dirty="0"/>
              <a:t> diff </a:t>
            </a:r>
            <a:r>
              <a:rPr lang="en-US" dirty="0" err="1"/>
              <a:t>permu</a:t>
            </a:r>
            <a:r>
              <a:rPr lang="en-US" dirty="0"/>
              <a:t> will have higher/equal dm that others. This provide </a:t>
            </a:r>
            <a:r>
              <a:rPr lang="en-US" dirty="0" err="1"/>
              <a:t>possiblity</a:t>
            </a:r>
            <a:r>
              <a:rPr lang="en-US" dirty="0"/>
              <a:t> of pruning</a:t>
            </a:r>
          </a:p>
          <a:p>
            <a:endParaRPr lang="en-US" dirty="0"/>
          </a:p>
          <a:p>
            <a:r>
              <a:rPr lang="en-US" dirty="0"/>
              <a:t>in order to overcome the </a:t>
            </a:r>
            <a:r>
              <a:rPr lang="en-US" dirty="0" err="1"/>
              <a:t>tsz</a:t>
            </a:r>
            <a:r>
              <a:rPr lang="en-US" dirty="0"/>
              <a:t> explosion,  we will translate the code opt problem as a NLP</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0BDDD1B-7981-514B-B211-D97C9422D57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2609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19E0A7D-ABF6-FC46-B515-EE39FF6A080E}"/>
              </a:ext>
            </a:extLst>
          </p:cNvPr>
          <p:cNvSpPr txBox="1"/>
          <p:nvPr userDrawn="1"/>
        </p:nvSpPr>
        <p:spPr>
          <a:xfrm>
            <a:off x="7846017" y="7857642"/>
            <a:ext cx="2807115" cy="230832"/>
          </a:xfrm>
          <a:prstGeom prst="rect">
            <a:avLst/>
          </a:prstGeom>
          <a:noFill/>
        </p:spPr>
        <p:txBody>
          <a:bodyPr wrap="square">
            <a:spAutoFit/>
          </a:bodyPr>
          <a:lstStyle/>
          <a:p>
            <a:pPr algn="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a:t>
            </a:r>
            <a:endParaRPr lang="en-US" sz="900" b="1" spc="225" dirty="0">
              <a:solidFill>
                <a:srgbClr val="A21727"/>
              </a:solidFill>
              <a:latin typeface="Century Gothic" charset="0"/>
              <a:ea typeface="Century Gothic" charset="0"/>
              <a:cs typeface="Century Gothic" charset="0"/>
            </a:endParaRPr>
          </a:p>
        </p:txBody>
      </p:sp>
      <p:pic>
        <p:nvPicPr>
          <p:cNvPr id="1028" name="Picture 4" descr="Westminster College Of Computing Reviews">
            <a:extLst>
              <a:ext uri="{FF2B5EF4-FFF2-40B4-BE49-F238E27FC236}">
                <a16:creationId xmlns:a16="http://schemas.microsoft.com/office/drawing/2014/main" id="{4DDD6E98-CF0C-ED41-828C-1CEDB7FD45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61677" y="1741819"/>
            <a:ext cx="2649445" cy="174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396810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22463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306673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7"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6"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846018" y="7857643"/>
            <a:ext cx="2807116" cy="230832"/>
          </a:xfrm>
          <a:prstGeom prst="rect">
            <a:avLst/>
          </a:prstGeom>
          <a:noFill/>
        </p:spPr>
        <p:txBody>
          <a:bodyPr wrap="square">
            <a:spAutoFit/>
          </a:bodyPr>
          <a:lstStyle/>
          <a:p>
            <a:pPr algn="r" eaLnBrk="1" hangingPunct="1">
              <a:defRPr/>
            </a:pPr>
            <a:r>
              <a:rPr lang="de-DE" sz="900" b="1" spc="224" baseline="0" dirty="0">
                <a:solidFill>
                  <a:srgbClr val="A21727"/>
                </a:solidFill>
                <a:latin typeface="Century Gothic" charset="0"/>
                <a:ea typeface="Century Gothic" charset="0"/>
                <a:cs typeface="Century Gothic" charset="0"/>
              </a:rPr>
              <a:t>©</a:t>
            </a:r>
            <a:r>
              <a:rPr lang="en-US" sz="900" b="1" spc="224" baseline="0" dirty="0">
                <a:solidFill>
                  <a:srgbClr val="A21727"/>
                </a:solidFill>
                <a:latin typeface="Century Gothic" charset="0"/>
                <a:ea typeface="Century Gothic" charset="0"/>
                <a:cs typeface="Century Gothic" charset="0"/>
              </a:rPr>
              <a:t>UNIVERSITY OF UTAH</a:t>
            </a:r>
            <a:endParaRPr lang="en-US" sz="900" b="1" spc="224"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6" y="7432437"/>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362535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7"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6"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846018" y="7857643"/>
            <a:ext cx="2807116" cy="230832"/>
          </a:xfrm>
          <a:prstGeom prst="rect">
            <a:avLst/>
          </a:prstGeom>
          <a:noFill/>
        </p:spPr>
        <p:txBody>
          <a:bodyPr wrap="square">
            <a:spAutoFit/>
          </a:bodyPr>
          <a:lstStyle/>
          <a:p>
            <a:pPr algn="r" eaLnBrk="1" hangingPunct="1">
              <a:defRPr/>
            </a:pPr>
            <a:r>
              <a:rPr lang="de-DE" sz="900" b="1" spc="224" baseline="0" dirty="0">
                <a:solidFill>
                  <a:srgbClr val="A21727"/>
                </a:solidFill>
                <a:latin typeface="Century Gothic" charset="0"/>
                <a:ea typeface="Century Gothic" charset="0"/>
                <a:cs typeface="Century Gothic" charset="0"/>
              </a:rPr>
              <a:t>©</a:t>
            </a:r>
            <a:r>
              <a:rPr lang="en-US" sz="900" b="1" spc="224" baseline="0" dirty="0">
                <a:solidFill>
                  <a:srgbClr val="A21727"/>
                </a:solidFill>
                <a:latin typeface="Century Gothic" charset="0"/>
                <a:ea typeface="Century Gothic" charset="0"/>
                <a:cs typeface="Century Gothic" charset="0"/>
              </a:rPr>
              <a:t>UNIVERSITY OF UTAH</a:t>
            </a:r>
            <a:endParaRPr lang="en-US" sz="900" b="1" spc="224"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6" y="7432437"/>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4819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4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7"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6"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846018" y="7857643"/>
            <a:ext cx="2807116" cy="230832"/>
          </a:xfrm>
          <a:prstGeom prst="rect">
            <a:avLst/>
          </a:prstGeom>
          <a:noFill/>
        </p:spPr>
        <p:txBody>
          <a:bodyPr wrap="square">
            <a:spAutoFit/>
          </a:bodyPr>
          <a:lstStyle/>
          <a:p>
            <a:pPr algn="r" eaLnBrk="1" hangingPunct="1">
              <a:defRPr/>
            </a:pPr>
            <a:r>
              <a:rPr lang="de-DE" sz="900" b="1" spc="224" baseline="0" dirty="0">
                <a:solidFill>
                  <a:srgbClr val="A21727"/>
                </a:solidFill>
                <a:latin typeface="Century Gothic" charset="0"/>
                <a:ea typeface="Century Gothic" charset="0"/>
                <a:cs typeface="Century Gothic" charset="0"/>
              </a:rPr>
              <a:t>©</a:t>
            </a:r>
            <a:r>
              <a:rPr lang="en-US" sz="900" b="1" spc="224" baseline="0" dirty="0">
                <a:solidFill>
                  <a:srgbClr val="A21727"/>
                </a:solidFill>
                <a:latin typeface="Century Gothic" charset="0"/>
                <a:ea typeface="Century Gothic" charset="0"/>
                <a:cs typeface="Century Gothic" charset="0"/>
              </a:rPr>
              <a:t>UNIVERSITY OF UTAH</a:t>
            </a:r>
            <a:endParaRPr lang="en-US" sz="900" b="1" spc="224"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6" y="7432437"/>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13375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7"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6"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846018" y="7857643"/>
            <a:ext cx="2807116" cy="230832"/>
          </a:xfrm>
          <a:prstGeom prst="rect">
            <a:avLst/>
          </a:prstGeom>
          <a:noFill/>
        </p:spPr>
        <p:txBody>
          <a:bodyPr wrap="square">
            <a:spAutoFit/>
          </a:bodyPr>
          <a:lstStyle/>
          <a:p>
            <a:pPr algn="r" eaLnBrk="1" hangingPunct="1">
              <a:defRPr/>
            </a:pPr>
            <a:r>
              <a:rPr lang="de-DE" sz="900" b="1" spc="224" baseline="0" dirty="0">
                <a:solidFill>
                  <a:srgbClr val="A21727"/>
                </a:solidFill>
                <a:latin typeface="Century Gothic" charset="0"/>
                <a:ea typeface="Century Gothic" charset="0"/>
                <a:cs typeface="Century Gothic" charset="0"/>
              </a:rPr>
              <a:t>©</a:t>
            </a:r>
            <a:r>
              <a:rPr lang="en-US" sz="900" b="1" spc="224" baseline="0" dirty="0">
                <a:solidFill>
                  <a:srgbClr val="A21727"/>
                </a:solidFill>
                <a:latin typeface="Century Gothic" charset="0"/>
                <a:ea typeface="Century Gothic" charset="0"/>
                <a:cs typeface="Century Gothic" charset="0"/>
              </a:rPr>
              <a:t>UNIVERSITY OF UTAH</a:t>
            </a:r>
            <a:endParaRPr lang="en-US" sz="900" b="1" spc="224"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6" y="7432437"/>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408881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6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7"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6"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846018" y="7857643"/>
            <a:ext cx="2807116" cy="230832"/>
          </a:xfrm>
          <a:prstGeom prst="rect">
            <a:avLst/>
          </a:prstGeom>
          <a:noFill/>
        </p:spPr>
        <p:txBody>
          <a:bodyPr wrap="square">
            <a:spAutoFit/>
          </a:bodyPr>
          <a:lstStyle/>
          <a:p>
            <a:pPr algn="r" eaLnBrk="1" hangingPunct="1">
              <a:defRPr/>
            </a:pPr>
            <a:r>
              <a:rPr lang="de-DE" sz="900" b="1" spc="224" baseline="0" dirty="0">
                <a:solidFill>
                  <a:srgbClr val="A21727"/>
                </a:solidFill>
                <a:latin typeface="Century Gothic" charset="0"/>
                <a:ea typeface="Century Gothic" charset="0"/>
                <a:cs typeface="Century Gothic" charset="0"/>
              </a:rPr>
              <a:t>©</a:t>
            </a:r>
            <a:r>
              <a:rPr lang="en-US" sz="900" b="1" spc="224" baseline="0" dirty="0">
                <a:solidFill>
                  <a:srgbClr val="A21727"/>
                </a:solidFill>
                <a:latin typeface="Century Gothic" charset="0"/>
                <a:ea typeface="Century Gothic" charset="0"/>
                <a:cs typeface="Century Gothic" charset="0"/>
              </a:rPr>
              <a:t>UNIVERSITY OF UTAH</a:t>
            </a:r>
            <a:endParaRPr lang="en-US" sz="900" b="1" spc="224"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6" y="7432437"/>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80866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7"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6"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846018" y="7857643"/>
            <a:ext cx="2807116" cy="230832"/>
          </a:xfrm>
          <a:prstGeom prst="rect">
            <a:avLst/>
          </a:prstGeom>
          <a:noFill/>
        </p:spPr>
        <p:txBody>
          <a:bodyPr wrap="square">
            <a:spAutoFit/>
          </a:bodyPr>
          <a:lstStyle/>
          <a:p>
            <a:pPr algn="r" eaLnBrk="1" hangingPunct="1">
              <a:defRPr/>
            </a:pPr>
            <a:r>
              <a:rPr lang="de-DE" sz="900" b="1" spc="224" baseline="0" dirty="0">
                <a:solidFill>
                  <a:srgbClr val="A21727"/>
                </a:solidFill>
                <a:latin typeface="Century Gothic" charset="0"/>
                <a:ea typeface="Century Gothic" charset="0"/>
                <a:cs typeface="Century Gothic" charset="0"/>
              </a:rPr>
              <a:t>©</a:t>
            </a:r>
            <a:r>
              <a:rPr lang="en-US" sz="900" b="1" spc="224" baseline="0" dirty="0">
                <a:solidFill>
                  <a:srgbClr val="A21727"/>
                </a:solidFill>
                <a:latin typeface="Century Gothic" charset="0"/>
                <a:ea typeface="Century Gothic" charset="0"/>
                <a:cs typeface="Century Gothic" charset="0"/>
              </a:rPr>
              <a:t>UNIVERSITY OF UTAH</a:t>
            </a:r>
            <a:endParaRPr lang="en-US" sz="900" b="1" spc="224"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6" y="7432437"/>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354540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7"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6"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846018" y="7857643"/>
            <a:ext cx="2807116" cy="230832"/>
          </a:xfrm>
          <a:prstGeom prst="rect">
            <a:avLst/>
          </a:prstGeom>
          <a:noFill/>
        </p:spPr>
        <p:txBody>
          <a:bodyPr wrap="square">
            <a:spAutoFit/>
          </a:bodyPr>
          <a:lstStyle/>
          <a:p>
            <a:pPr algn="r" eaLnBrk="1" hangingPunct="1">
              <a:defRPr/>
            </a:pPr>
            <a:r>
              <a:rPr lang="de-DE" sz="900" b="1" spc="224" baseline="0" dirty="0">
                <a:solidFill>
                  <a:srgbClr val="A21727"/>
                </a:solidFill>
                <a:latin typeface="Century Gothic" charset="0"/>
                <a:ea typeface="Century Gothic" charset="0"/>
                <a:cs typeface="Century Gothic" charset="0"/>
              </a:rPr>
              <a:t>©</a:t>
            </a:r>
            <a:r>
              <a:rPr lang="en-US" sz="900" b="1" spc="224" baseline="0" dirty="0">
                <a:solidFill>
                  <a:srgbClr val="A21727"/>
                </a:solidFill>
                <a:latin typeface="Century Gothic" charset="0"/>
                <a:ea typeface="Century Gothic" charset="0"/>
                <a:cs typeface="Century Gothic" charset="0"/>
              </a:rPr>
              <a:t>UNIVERSITY OF UTAH</a:t>
            </a:r>
            <a:endParaRPr lang="en-US" sz="900" b="1" spc="224"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6" y="7432437"/>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60146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4" y="2114868"/>
            <a:ext cx="9595485"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4" name="TextBox 13">
            <a:extLst>
              <a:ext uri="{FF2B5EF4-FFF2-40B4-BE49-F238E27FC236}">
                <a16:creationId xmlns:a16="http://schemas.microsoft.com/office/drawing/2014/main" id="{44148AA7-1A66-E64C-8FEB-E18F1B2DD997}"/>
              </a:ext>
            </a:extLst>
          </p:cNvPr>
          <p:cNvSpPr txBox="1"/>
          <p:nvPr userDrawn="1"/>
        </p:nvSpPr>
        <p:spPr>
          <a:xfrm>
            <a:off x="7846017" y="7857642"/>
            <a:ext cx="2807115" cy="230832"/>
          </a:xfrm>
          <a:prstGeom prst="rect">
            <a:avLst/>
          </a:prstGeom>
          <a:noFill/>
        </p:spPr>
        <p:txBody>
          <a:bodyPr wrap="square">
            <a:spAutoFit/>
          </a:bodyPr>
          <a:lstStyle/>
          <a:p>
            <a:pPr algn="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a:t>
            </a:r>
            <a:endParaRPr lang="en-US" sz="900" b="1" spc="225" dirty="0">
              <a:solidFill>
                <a:srgbClr val="A21727"/>
              </a:solidFill>
              <a:latin typeface="Century Gothic" charset="0"/>
              <a:ea typeface="Century Gothic" charset="0"/>
              <a:cs typeface="Century Gothic" charset="0"/>
            </a:endParaRPr>
          </a:p>
        </p:txBody>
      </p: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3" y="7109104"/>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55985" y="7432436"/>
            <a:ext cx="546945" cy="461665"/>
          </a:xfrm>
          <a:prstGeom prst="rect">
            <a:avLst/>
          </a:prstGeom>
          <a:noFill/>
        </p:spPr>
        <p:txBody>
          <a:bodyPr wrap="none" rtlCol="0">
            <a:spAutoFit/>
          </a:bodyPr>
          <a:lstStyle/>
          <a:p>
            <a:fld id="{3C0F25D0-8B2D-4E3A-BA09-888E2DE0FF49}" type="slidenum">
              <a:rPr lang="en-US" sz="2400"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107355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18317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11644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297712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231972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61461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3"/>
            <a:ext cx="9595486" cy="659444"/>
          </a:xfrm>
          <a:prstGeom prst="rect">
            <a:avLst/>
          </a:prstGeom>
        </p:spPr>
        <p:txBody>
          <a:bodyPr/>
          <a:lstStyle/>
          <a:p>
            <a:r>
              <a:rPr lang="en-US" dirty="0"/>
              <a:t>Click to edit Master title style</a:t>
            </a:r>
          </a:p>
        </p:txBody>
      </p:sp>
      <p:sp>
        <p:nvSpPr>
          <p:cNvPr id="4" name="Rectangle 3"/>
          <p:cNvSpPr/>
          <p:nvPr userDrawn="1"/>
        </p:nvSpPr>
        <p:spPr>
          <a:xfrm>
            <a:off x="1"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18"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40866" y="2114868"/>
            <a:ext cx="9595486"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Straight Connector 14"/>
          <p:cNvCxnSpPr>
            <a:cxnSpLocks/>
          </p:cNvCxnSpPr>
          <p:nvPr userDrawn="1"/>
        </p:nvCxnSpPr>
        <p:spPr>
          <a:xfrm>
            <a:off x="1865377" y="7912568"/>
            <a:ext cx="8590609"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5B191469-BE2D-BC41-9DA2-4B8B0B5DAC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9904" y="7109105"/>
            <a:ext cx="1515641" cy="15156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9D13B4-1E3C-4437-AD9A-363605F5CDEF}"/>
              </a:ext>
            </a:extLst>
          </p:cNvPr>
          <p:cNvSpPr txBox="1"/>
          <p:nvPr userDrawn="1"/>
        </p:nvSpPr>
        <p:spPr>
          <a:xfrm>
            <a:off x="10436353" y="7805143"/>
            <a:ext cx="546945" cy="461665"/>
          </a:xfrm>
          <a:prstGeom prst="rect">
            <a:avLst/>
          </a:prstGeom>
          <a:noFill/>
        </p:spPr>
        <p:txBody>
          <a:bodyPr wrap="none" rtlCol="0">
            <a:spAutoFit/>
          </a:bodyPr>
          <a:lstStyle/>
          <a:p>
            <a:fld id="{3C0F25D0-8B2D-4E3A-BA09-888E2DE0FF49}" type="slidenum">
              <a:rPr lang="en-US" sz="2400" smtClean="0"/>
              <a:t>‹#›</a:t>
            </a:fld>
            <a:endParaRPr lang="en-US" sz="1400" dirty="0"/>
          </a:p>
        </p:txBody>
      </p:sp>
    </p:spTree>
    <p:extLst>
      <p:ext uri="{BB962C8B-B14F-4D97-AF65-F5344CB8AC3E}">
        <p14:creationId xmlns:p14="http://schemas.microsoft.com/office/powerpoint/2010/main" val="304784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9" r:id="rId15"/>
    <p:sldLayoutId id="2147483680" r:id="rId16"/>
    <p:sldLayoutId id="2147483681" r:id="rId17"/>
    <p:sldLayoutId id="2147483682" r:id="rId18"/>
    <p:sldLayoutId id="214748368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userDrawn="1">
          <p15:clr>
            <a:srgbClr val="F26B43"/>
          </p15:clr>
        </p15:guide>
        <p15:guide id="2" orient="horz" pos="4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9.xml"/><Relationship Id="rId5" Type="http://schemas.openxmlformats.org/officeDocument/2006/relationships/image" Target="../media/image22.png"/><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8.xml"/><Relationship Id="rId7" Type="http://schemas.openxmlformats.org/officeDocument/2006/relationships/image" Target="../media/image32.png"/><Relationship Id="rId2" Type="http://schemas.openxmlformats.org/officeDocument/2006/relationships/slideLayout" Target="../slideLayouts/slideLayout14.xml"/><Relationship Id="rId1" Type="http://schemas.openxmlformats.org/officeDocument/2006/relationships/tags" Target="../tags/tag1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3.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5.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380.png"/><Relationship Id="rId9" Type="http://schemas.openxmlformats.org/officeDocument/2006/relationships/image" Target="../media/image430.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5.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62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10.png"/></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Model-driven optimization of tensor computations</a:t>
            </a:r>
          </a:p>
        </p:txBody>
      </p:sp>
      <p:sp>
        <p:nvSpPr>
          <p:cNvPr id="3" name="Subtitle 2"/>
          <p:cNvSpPr>
            <a:spLocks noGrp="1"/>
          </p:cNvSpPr>
          <p:nvPr>
            <p:ph type="subTitle" idx="1"/>
          </p:nvPr>
        </p:nvSpPr>
        <p:spPr>
          <a:xfrm>
            <a:off x="1645920" y="5010510"/>
            <a:ext cx="7680960" cy="451505"/>
          </a:xfrm>
        </p:spPr>
        <p:txBody>
          <a:bodyPr>
            <a:normAutofit/>
          </a:bodyPr>
          <a:lstStyle/>
          <a:p>
            <a:r>
              <a:rPr lang="en-US" sz="2000" b="1" dirty="0"/>
              <a:t>Rui Li, </a:t>
            </a:r>
            <a:r>
              <a:rPr lang="en-US" sz="2000" b="1" dirty="0" err="1"/>
              <a:t>Phd</a:t>
            </a:r>
            <a:r>
              <a:rPr lang="en-US" sz="2000" b="1" dirty="0"/>
              <a:t> defense</a:t>
            </a:r>
            <a:endParaRPr lang="en-US" sz="2000" dirty="0"/>
          </a:p>
          <a:p>
            <a:endParaRPr lang="en-US" sz="2000"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2FEA-7B81-3F43-B2D4-D320B557D975}"/>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FD707AFD-8E82-014A-9616-6D30DC7EF618}"/>
              </a:ext>
            </a:extLst>
          </p:cNvPr>
          <p:cNvSpPr>
            <a:spLocks noGrp="1"/>
          </p:cNvSpPr>
          <p:nvPr>
            <p:ph sz="half" idx="1"/>
          </p:nvPr>
        </p:nvSpPr>
        <p:spPr>
          <a:xfrm>
            <a:off x="930275" y="3247459"/>
            <a:ext cx="9595485" cy="4239191"/>
          </a:xfrm>
        </p:spPr>
        <p:txBody>
          <a:bodyPr/>
          <a:lstStyle/>
          <a:p>
            <a:r>
              <a:rPr lang="en-US" sz="3200" dirty="0"/>
              <a:t>Stage 1: Modeling &amp; pruning</a:t>
            </a:r>
          </a:p>
          <a:p>
            <a:pPr lvl="1"/>
            <a:r>
              <a:rPr lang="en-US" sz="2720" dirty="0"/>
              <a:t>Modeling data volume in analytical expression</a:t>
            </a:r>
          </a:p>
          <a:p>
            <a:pPr lvl="1"/>
            <a:r>
              <a:rPr lang="en-US" sz="2720" dirty="0"/>
              <a:t>Pruning to eliminate design space explosion</a:t>
            </a:r>
          </a:p>
          <a:p>
            <a:r>
              <a:rPr lang="en-US" sz="3200" dirty="0"/>
              <a:t>Stage 2: Solving machinery</a:t>
            </a:r>
          </a:p>
          <a:p>
            <a:pPr lvl="1"/>
            <a:r>
              <a:rPr lang="en-US" sz="2720" dirty="0"/>
              <a:t>Find the solution of the modelled problem</a:t>
            </a:r>
          </a:p>
          <a:p>
            <a:r>
              <a:rPr lang="en-US" sz="3200" dirty="0"/>
              <a:t>Stage 3: Code generation</a:t>
            </a:r>
          </a:p>
          <a:p>
            <a:pPr lvl="1"/>
            <a:r>
              <a:rPr lang="en-US" sz="2720" dirty="0"/>
              <a:t>Parallelism, SIMD, etc.</a:t>
            </a:r>
          </a:p>
        </p:txBody>
      </p:sp>
      <p:sp>
        <p:nvSpPr>
          <p:cNvPr id="4" name="Text Placeholder 3">
            <a:extLst>
              <a:ext uri="{FF2B5EF4-FFF2-40B4-BE49-F238E27FC236}">
                <a16:creationId xmlns:a16="http://schemas.microsoft.com/office/drawing/2014/main" id="{D1A45E6C-F952-EB4F-A119-7998F86EF1F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FDE0C4AF-C861-EF45-8247-DEA14ED6BC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812DE67-1BDA-B641-B075-84A9D9F8F727}"/>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A1B6F980-B745-A04B-8794-2E95549E9155}"/>
              </a:ext>
            </a:extLst>
          </p:cNvPr>
          <p:cNvSpPr>
            <a:spLocks noGrp="1"/>
          </p:cNvSpPr>
          <p:nvPr>
            <p:ph type="body" sz="quarter" idx="16"/>
          </p:nvPr>
        </p:nvSpPr>
        <p:spPr/>
        <p:txBody>
          <a:bodyPr/>
          <a:lstStyle/>
          <a:p>
            <a:endParaRPr lang="en-US"/>
          </a:p>
        </p:txBody>
      </p:sp>
      <p:pic>
        <p:nvPicPr>
          <p:cNvPr id="50" name="Picture 49">
            <a:extLst>
              <a:ext uri="{FF2B5EF4-FFF2-40B4-BE49-F238E27FC236}">
                <a16:creationId xmlns:a16="http://schemas.microsoft.com/office/drawing/2014/main" id="{BAB32FC6-E8E6-DC45-9EF8-A2221F23F58B}"/>
              </a:ext>
            </a:extLst>
          </p:cNvPr>
          <p:cNvPicPr>
            <a:picLocks noChangeAspect="1"/>
          </p:cNvPicPr>
          <p:nvPr/>
        </p:nvPicPr>
        <p:blipFill>
          <a:blip r:embed="rId4"/>
          <a:stretch>
            <a:fillRect/>
          </a:stretch>
        </p:blipFill>
        <p:spPr>
          <a:xfrm>
            <a:off x="408641" y="1615687"/>
            <a:ext cx="10381296" cy="1268481"/>
          </a:xfrm>
          <a:prstGeom prst="rect">
            <a:avLst/>
          </a:prstGeom>
        </p:spPr>
      </p:pic>
    </p:spTree>
    <p:custDataLst>
      <p:tags r:id="rId1"/>
    </p:custDataLst>
    <p:extLst>
      <p:ext uri="{BB962C8B-B14F-4D97-AF65-F5344CB8AC3E}">
        <p14:creationId xmlns:p14="http://schemas.microsoft.com/office/powerpoint/2010/main" val="206217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F0C0857-CB1C-D347-9FBE-8B444FA06667}"/>
              </a:ext>
            </a:extLst>
          </p:cNvPr>
          <p:cNvSpPr txBox="1"/>
          <p:nvPr/>
        </p:nvSpPr>
        <p:spPr>
          <a:xfrm>
            <a:off x="2159946" y="2342005"/>
            <a:ext cx="4277133" cy="4081117"/>
          </a:xfrm>
          <a:prstGeom prst="rect">
            <a:avLst/>
          </a:prstGeom>
          <a:noFill/>
        </p:spPr>
        <p:txBody>
          <a:bodyPr wrap="none" rtlCol="0">
            <a:spAutoFit/>
          </a:bodyPr>
          <a:lstStyle/>
          <a:p>
            <a:pPr defTabSz="731491"/>
            <a:r>
              <a:rPr lang="en-US" dirty="0">
                <a:solidFill>
                  <a:prstClr val="black"/>
                </a:solidFill>
                <a:latin typeface="Calibri"/>
              </a:rPr>
              <a:t>For </a:t>
            </a:r>
            <a:r>
              <a:rPr lang="en-US" dirty="0" err="1">
                <a:solidFill>
                  <a:prstClr val="black"/>
                </a:solidFill>
                <a:latin typeface="Calibri"/>
              </a:rPr>
              <a:t>ti</a:t>
            </a:r>
            <a:r>
              <a:rPr lang="en-US" dirty="0">
                <a:solidFill>
                  <a:prstClr val="black"/>
                </a:solidFill>
                <a:latin typeface="Calibri"/>
              </a:rPr>
              <a:t> = 0:Ni:Ti</a:t>
            </a:r>
          </a:p>
          <a:p>
            <a:pPr defTabSz="731491"/>
            <a:r>
              <a:rPr lang="en-US" dirty="0">
                <a:solidFill>
                  <a:prstClr val="black"/>
                </a:solidFill>
                <a:latin typeface="Calibri"/>
              </a:rPr>
              <a:t>  For </a:t>
            </a:r>
            <a:r>
              <a:rPr lang="en-US" dirty="0" err="1">
                <a:solidFill>
                  <a:prstClr val="black"/>
                </a:solidFill>
                <a:latin typeface="Calibri"/>
              </a:rPr>
              <a:t>tj</a:t>
            </a:r>
            <a:r>
              <a:rPr lang="en-US" dirty="0">
                <a:solidFill>
                  <a:prstClr val="black"/>
                </a:solidFill>
                <a:latin typeface="Calibri"/>
              </a:rPr>
              <a:t> = 0:Nj:Tj</a:t>
            </a:r>
          </a:p>
          <a:p>
            <a:pPr defTabSz="731491"/>
            <a:r>
              <a:rPr lang="en-US" dirty="0">
                <a:solidFill>
                  <a:prstClr val="black"/>
                </a:solidFill>
                <a:latin typeface="Calibri"/>
              </a:rPr>
              <a:t>    For </a:t>
            </a:r>
            <a:r>
              <a:rPr lang="en-US" dirty="0" err="1">
                <a:solidFill>
                  <a:prstClr val="black"/>
                </a:solidFill>
                <a:latin typeface="Calibri"/>
              </a:rPr>
              <a:t>tk</a:t>
            </a:r>
            <a:r>
              <a:rPr lang="en-US" dirty="0">
                <a:solidFill>
                  <a:prstClr val="black"/>
                </a:solidFill>
                <a:latin typeface="Calibri"/>
              </a:rPr>
              <a:t> = 0:Nk:Tk</a:t>
            </a:r>
          </a:p>
          <a:p>
            <a:pPr defTabSz="731491"/>
            <a:r>
              <a:rPr lang="en-US" dirty="0">
                <a:solidFill>
                  <a:prstClr val="black"/>
                </a:solidFill>
                <a:latin typeface="Calibri"/>
              </a:rPr>
              <a:t>      For pi = 0:Ti:1</a:t>
            </a:r>
          </a:p>
          <a:p>
            <a:pPr defTabSz="731491"/>
            <a:r>
              <a:rPr lang="en-US" dirty="0">
                <a:solidFill>
                  <a:prstClr val="black"/>
                </a:solidFill>
                <a:latin typeface="Calibri"/>
              </a:rPr>
              <a:t>         For </a:t>
            </a:r>
            <a:r>
              <a:rPr lang="en-US" dirty="0" err="1">
                <a:solidFill>
                  <a:prstClr val="black"/>
                </a:solidFill>
                <a:latin typeface="Calibri"/>
              </a:rPr>
              <a:t>pj</a:t>
            </a:r>
            <a:r>
              <a:rPr lang="en-US" dirty="0">
                <a:solidFill>
                  <a:prstClr val="black"/>
                </a:solidFill>
                <a:latin typeface="Calibri"/>
              </a:rPr>
              <a:t> = 0:Tj:1</a:t>
            </a:r>
          </a:p>
          <a:p>
            <a:pPr defTabSz="731491"/>
            <a:r>
              <a:rPr lang="en-US" dirty="0">
                <a:solidFill>
                  <a:prstClr val="black"/>
                </a:solidFill>
                <a:latin typeface="Calibri"/>
              </a:rPr>
              <a:t>           For pk = 0:Tk:1</a:t>
            </a:r>
          </a:p>
          <a:p>
            <a:pPr defTabSz="731491"/>
            <a:r>
              <a:rPr lang="en-US" dirty="0">
                <a:solidFill>
                  <a:prstClr val="black"/>
                </a:solidFill>
                <a:latin typeface="Bell MT" panose="02020503060305020303" pitchFamily="18" charset="77"/>
                <a:cs typeface="Apple Chancery" panose="03020702040506060504" pitchFamily="66" charset="-79"/>
              </a:rPr>
              <a:t>            C[</a:t>
            </a:r>
            <a:r>
              <a:rPr lang="en-US" dirty="0" err="1">
                <a:solidFill>
                  <a:prstClr val="black"/>
                </a:solidFill>
                <a:latin typeface="Bell MT" panose="02020503060305020303" pitchFamily="18" charset="77"/>
                <a:cs typeface="Apple Chancery" panose="03020702040506060504" pitchFamily="66" charset="-79"/>
              </a:rPr>
              <a:t>ti+pi</a:t>
            </a:r>
            <a:r>
              <a:rPr lang="en-US" dirty="0">
                <a:solidFill>
                  <a:prstClr val="black"/>
                </a:solidFill>
                <a:latin typeface="Bell MT" panose="02020503060305020303" pitchFamily="18" charset="77"/>
                <a:cs typeface="Apple Chancery" panose="03020702040506060504" pitchFamily="66" charset="-79"/>
              </a:rPr>
              <a:t>, </a:t>
            </a:r>
            <a:r>
              <a:rPr lang="en-US" dirty="0" err="1">
                <a:solidFill>
                  <a:prstClr val="black"/>
                </a:solidFill>
                <a:latin typeface="Bell MT" panose="02020503060305020303" pitchFamily="18" charset="77"/>
                <a:cs typeface="Apple Chancery" panose="03020702040506060504" pitchFamily="66" charset="-79"/>
              </a:rPr>
              <a:t>tj+pj</a:t>
            </a:r>
            <a:r>
              <a:rPr lang="en-US" dirty="0">
                <a:solidFill>
                  <a:prstClr val="black"/>
                </a:solidFill>
                <a:latin typeface="Bell MT" panose="02020503060305020303" pitchFamily="18" charset="77"/>
                <a:cs typeface="Apple Chancery" panose="03020702040506060504" pitchFamily="66" charset="-79"/>
              </a:rPr>
              <a:t>] += </a:t>
            </a:r>
          </a:p>
          <a:p>
            <a:pPr defTabSz="731491"/>
            <a:r>
              <a:rPr lang="en-US" dirty="0">
                <a:solidFill>
                  <a:prstClr val="black"/>
                </a:solidFill>
                <a:latin typeface="Bell MT" panose="02020503060305020303" pitchFamily="18" charset="77"/>
                <a:cs typeface="Apple Chancery" panose="03020702040506060504" pitchFamily="66" charset="-79"/>
              </a:rPr>
              <a:t>              A[</a:t>
            </a:r>
            <a:r>
              <a:rPr lang="en-US" dirty="0" err="1">
                <a:solidFill>
                  <a:prstClr val="black"/>
                </a:solidFill>
                <a:latin typeface="Bell MT" panose="02020503060305020303" pitchFamily="18" charset="77"/>
                <a:cs typeface="Apple Chancery" panose="03020702040506060504" pitchFamily="66" charset="-79"/>
              </a:rPr>
              <a:t>ti+pi</a:t>
            </a:r>
            <a:r>
              <a:rPr lang="en-US" dirty="0">
                <a:solidFill>
                  <a:prstClr val="black"/>
                </a:solidFill>
                <a:latin typeface="Bell MT" panose="02020503060305020303" pitchFamily="18" charset="77"/>
                <a:cs typeface="Apple Chancery" panose="03020702040506060504" pitchFamily="66" charset="-79"/>
              </a:rPr>
              <a:t>, </a:t>
            </a:r>
            <a:r>
              <a:rPr lang="en-US" dirty="0" err="1">
                <a:solidFill>
                  <a:prstClr val="black"/>
                </a:solidFill>
                <a:latin typeface="Bell MT" panose="02020503060305020303" pitchFamily="18" charset="77"/>
                <a:cs typeface="Apple Chancery" panose="03020702040506060504" pitchFamily="66" charset="-79"/>
              </a:rPr>
              <a:t>tk+pk</a:t>
            </a:r>
            <a:r>
              <a:rPr lang="en-US" dirty="0">
                <a:solidFill>
                  <a:prstClr val="black"/>
                </a:solidFill>
                <a:latin typeface="Bell MT" panose="02020503060305020303" pitchFamily="18" charset="77"/>
                <a:cs typeface="Apple Chancery" panose="03020702040506060504" pitchFamily="66" charset="-79"/>
              </a:rPr>
              <a:t>]*</a:t>
            </a:r>
          </a:p>
          <a:p>
            <a:pPr defTabSz="731491"/>
            <a:r>
              <a:rPr lang="en-US" dirty="0">
                <a:solidFill>
                  <a:prstClr val="black"/>
                </a:solidFill>
                <a:latin typeface="Bell MT" panose="02020503060305020303" pitchFamily="18" charset="77"/>
                <a:cs typeface="Apple Chancery" panose="03020702040506060504" pitchFamily="66" charset="-79"/>
              </a:rPr>
              <a:t>              B[</a:t>
            </a:r>
            <a:r>
              <a:rPr lang="en-US" dirty="0" err="1">
                <a:solidFill>
                  <a:prstClr val="black"/>
                </a:solidFill>
                <a:latin typeface="Bell MT" panose="02020503060305020303" pitchFamily="18" charset="77"/>
                <a:cs typeface="Apple Chancery" panose="03020702040506060504" pitchFamily="66" charset="-79"/>
              </a:rPr>
              <a:t>tj+pj</a:t>
            </a:r>
            <a:r>
              <a:rPr lang="en-US" dirty="0">
                <a:solidFill>
                  <a:prstClr val="black"/>
                </a:solidFill>
                <a:latin typeface="Bell MT" panose="02020503060305020303" pitchFamily="18" charset="77"/>
                <a:cs typeface="Apple Chancery" panose="03020702040506060504" pitchFamily="66" charset="-79"/>
              </a:rPr>
              <a:t>, </a:t>
            </a:r>
            <a:r>
              <a:rPr lang="en-US" dirty="0" err="1">
                <a:solidFill>
                  <a:prstClr val="black"/>
                </a:solidFill>
                <a:latin typeface="Bell MT" panose="02020503060305020303" pitchFamily="18" charset="77"/>
                <a:cs typeface="Apple Chancery" panose="03020702040506060504" pitchFamily="66" charset="-79"/>
              </a:rPr>
              <a:t>tk+pk</a:t>
            </a:r>
            <a:r>
              <a:rPr lang="en-US" dirty="0">
                <a:solidFill>
                  <a:prstClr val="black"/>
                </a:solidFill>
                <a:latin typeface="Bell MT" panose="02020503060305020303" pitchFamily="18" charset="77"/>
                <a:cs typeface="Apple Chancery" panose="03020702040506060504" pitchFamily="66" charset="-79"/>
              </a:rPr>
              <a:t>];</a:t>
            </a:r>
          </a:p>
        </p:txBody>
      </p:sp>
      <p:sp>
        <p:nvSpPr>
          <p:cNvPr id="2" name="Title 1">
            <a:extLst>
              <a:ext uri="{FF2B5EF4-FFF2-40B4-BE49-F238E27FC236}">
                <a16:creationId xmlns:a16="http://schemas.microsoft.com/office/drawing/2014/main" id="{A1D995E9-0098-954A-9847-B953C9EA8C24}"/>
              </a:ext>
            </a:extLst>
          </p:cNvPr>
          <p:cNvSpPr>
            <a:spLocks noGrp="1"/>
          </p:cNvSpPr>
          <p:nvPr>
            <p:ph type="title"/>
          </p:nvPr>
        </p:nvSpPr>
        <p:spPr>
          <a:xfrm>
            <a:off x="1" y="115029"/>
            <a:ext cx="10884431" cy="659444"/>
          </a:xfrm>
        </p:spPr>
        <p:txBody>
          <a:bodyPr/>
          <a:lstStyle/>
          <a:p>
            <a:r>
              <a:rPr lang="en-US" dirty="0"/>
              <a:t>data volume </a:t>
            </a:r>
            <a:r>
              <a:rPr lang="en-US" dirty="0" err="1"/>
              <a:t>ModELing</a:t>
            </a:r>
            <a:r>
              <a:rPr lang="en-US" dirty="0"/>
              <a:t>: Matrix multiplication</a:t>
            </a:r>
          </a:p>
        </p:txBody>
      </p:sp>
      <p:sp>
        <p:nvSpPr>
          <p:cNvPr id="4" name="Text Placeholder 3">
            <a:extLst>
              <a:ext uri="{FF2B5EF4-FFF2-40B4-BE49-F238E27FC236}">
                <a16:creationId xmlns:a16="http://schemas.microsoft.com/office/drawing/2014/main" id="{98163844-EDF6-FB49-9379-6C6214CB6628}"/>
              </a:ext>
            </a:extLst>
          </p:cNvPr>
          <p:cNvSpPr>
            <a:spLocks noGrp="1"/>
          </p:cNvSpPr>
          <p:nvPr>
            <p:ph type="body" sz="quarter" idx="4294967295"/>
          </p:nvPr>
        </p:nvSpPr>
        <p:spPr>
          <a:xfrm>
            <a:off x="1944574" y="7866925"/>
            <a:ext cx="893365" cy="3048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DF1688A3-7614-B34C-A519-E6F1F084BBA3}"/>
              </a:ext>
            </a:extLst>
          </p:cNvPr>
          <p:cNvSpPr>
            <a:spLocks noGrp="1"/>
          </p:cNvSpPr>
          <p:nvPr>
            <p:ph type="body" sz="quarter" idx="4294967295"/>
          </p:nvPr>
        </p:nvSpPr>
        <p:spPr>
          <a:xfrm>
            <a:off x="3107706" y="7866925"/>
            <a:ext cx="893365" cy="304800"/>
          </a:xfrm>
          <a:prstGeom prst="rect">
            <a:avLst/>
          </a:prstGeom>
        </p:spPr>
        <p:txBody>
          <a:bodyPr/>
          <a:lstStyle/>
          <a:p>
            <a:endParaRPr lang="en-US"/>
          </a:p>
        </p:txBody>
      </p:sp>
      <p:sp>
        <p:nvSpPr>
          <p:cNvPr id="6" name="Text Placeholder 5">
            <a:extLst>
              <a:ext uri="{FF2B5EF4-FFF2-40B4-BE49-F238E27FC236}">
                <a16:creationId xmlns:a16="http://schemas.microsoft.com/office/drawing/2014/main" id="{B148D9FB-5F31-DF43-88C0-7F904B20668B}"/>
              </a:ext>
            </a:extLst>
          </p:cNvPr>
          <p:cNvSpPr>
            <a:spLocks noGrp="1"/>
          </p:cNvSpPr>
          <p:nvPr>
            <p:ph type="body" sz="quarter" idx="4294967295"/>
          </p:nvPr>
        </p:nvSpPr>
        <p:spPr>
          <a:xfrm>
            <a:off x="4270837" y="7866925"/>
            <a:ext cx="893365" cy="3048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5BDE8823-9E57-A047-9B12-5CFAD95FED24}"/>
              </a:ext>
            </a:extLst>
          </p:cNvPr>
          <p:cNvSpPr>
            <a:spLocks noGrp="1"/>
          </p:cNvSpPr>
          <p:nvPr>
            <p:ph type="body" sz="quarter" idx="4294967295"/>
          </p:nvPr>
        </p:nvSpPr>
        <p:spPr>
          <a:xfrm>
            <a:off x="5164201" y="7486650"/>
            <a:ext cx="5808600" cy="369888"/>
          </a:xfrm>
          <a:prstGeom prst="rect">
            <a:avLst/>
          </a:prstGeom>
        </p:spPr>
        <p:txBody>
          <a:bodyPr/>
          <a:lstStyle/>
          <a:p>
            <a:endParaRPr lang="en-US"/>
          </a:p>
        </p:txBody>
      </p:sp>
      <p:sp>
        <p:nvSpPr>
          <p:cNvPr id="8" name="Rectangle 7">
            <a:extLst>
              <a:ext uri="{FF2B5EF4-FFF2-40B4-BE49-F238E27FC236}">
                <a16:creationId xmlns:a16="http://schemas.microsoft.com/office/drawing/2014/main" id="{28704438-67B9-304C-B7D9-3CC444B53082}"/>
              </a:ext>
            </a:extLst>
          </p:cNvPr>
          <p:cNvSpPr/>
          <p:nvPr/>
        </p:nvSpPr>
        <p:spPr>
          <a:xfrm>
            <a:off x="7797965" y="4111414"/>
            <a:ext cx="2475323" cy="23357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B</a:t>
            </a:r>
          </a:p>
        </p:txBody>
      </p:sp>
      <p:sp>
        <p:nvSpPr>
          <p:cNvPr id="9" name="Rectangle 8">
            <a:extLst>
              <a:ext uri="{FF2B5EF4-FFF2-40B4-BE49-F238E27FC236}">
                <a16:creationId xmlns:a16="http://schemas.microsoft.com/office/drawing/2014/main" id="{57239005-1296-494E-936E-EA9A42B8A913}"/>
              </a:ext>
            </a:extLst>
          </p:cNvPr>
          <p:cNvSpPr/>
          <p:nvPr/>
        </p:nvSpPr>
        <p:spPr>
          <a:xfrm>
            <a:off x="5164201" y="1682042"/>
            <a:ext cx="2475322" cy="18175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A</a:t>
            </a:r>
          </a:p>
        </p:txBody>
      </p:sp>
      <p:sp>
        <p:nvSpPr>
          <p:cNvPr id="10" name="Rectangle 9">
            <a:extLst>
              <a:ext uri="{FF2B5EF4-FFF2-40B4-BE49-F238E27FC236}">
                <a16:creationId xmlns:a16="http://schemas.microsoft.com/office/drawing/2014/main" id="{E4231ECF-7EF1-EA4C-A1D8-B95C7525DC15}"/>
              </a:ext>
            </a:extLst>
          </p:cNvPr>
          <p:cNvSpPr/>
          <p:nvPr/>
        </p:nvSpPr>
        <p:spPr>
          <a:xfrm>
            <a:off x="7797965" y="1682044"/>
            <a:ext cx="2475322" cy="18175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C</a:t>
            </a:r>
          </a:p>
        </p:txBody>
      </p:sp>
      <p:sp>
        <p:nvSpPr>
          <p:cNvPr id="11" name="Rectangle 10">
            <a:extLst>
              <a:ext uri="{FF2B5EF4-FFF2-40B4-BE49-F238E27FC236}">
                <a16:creationId xmlns:a16="http://schemas.microsoft.com/office/drawing/2014/main" id="{6B2C9244-BAD6-FD42-A0C6-B783EBE6CFAD}"/>
              </a:ext>
            </a:extLst>
          </p:cNvPr>
          <p:cNvSpPr/>
          <p:nvPr/>
        </p:nvSpPr>
        <p:spPr>
          <a:xfrm>
            <a:off x="7797965" y="4132763"/>
            <a:ext cx="1097680" cy="10181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err="1">
                <a:solidFill>
                  <a:prstClr val="black"/>
                </a:solidFill>
                <a:latin typeface="Calibri"/>
              </a:rPr>
              <a:t>Btile</a:t>
            </a:r>
            <a:endParaRPr lang="en-US" dirty="0">
              <a:solidFill>
                <a:prstClr val="black"/>
              </a:solidFill>
              <a:latin typeface="Calibri"/>
            </a:endParaRPr>
          </a:p>
        </p:txBody>
      </p:sp>
      <p:sp>
        <p:nvSpPr>
          <p:cNvPr id="13" name="Rectangle 12">
            <a:extLst>
              <a:ext uri="{FF2B5EF4-FFF2-40B4-BE49-F238E27FC236}">
                <a16:creationId xmlns:a16="http://schemas.microsoft.com/office/drawing/2014/main" id="{F8B320FB-041A-EE42-BAFB-3CE63849091B}"/>
              </a:ext>
            </a:extLst>
          </p:cNvPr>
          <p:cNvSpPr/>
          <p:nvPr/>
        </p:nvSpPr>
        <p:spPr>
          <a:xfrm>
            <a:off x="5164599" y="1671656"/>
            <a:ext cx="942691" cy="7113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err="1">
                <a:solidFill>
                  <a:prstClr val="black"/>
                </a:solidFill>
                <a:latin typeface="Calibri"/>
              </a:rPr>
              <a:t>Atile</a:t>
            </a:r>
            <a:endParaRPr lang="en-US" dirty="0">
              <a:solidFill>
                <a:prstClr val="black"/>
              </a:solidFill>
              <a:latin typeface="Calibri"/>
            </a:endParaRPr>
          </a:p>
        </p:txBody>
      </p:sp>
      <p:cxnSp>
        <p:nvCxnSpPr>
          <p:cNvPr id="15" name="Straight Arrow Connector 14">
            <a:extLst>
              <a:ext uri="{FF2B5EF4-FFF2-40B4-BE49-F238E27FC236}">
                <a16:creationId xmlns:a16="http://schemas.microsoft.com/office/drawing/2014/main" id="{403F63DD-CC59-F043-9AA8-2533CD72260C}"/>
              </a:ext>
            </a:extLst>
          </p:cNvPr>
          <p:cNvCxnSpPr>
            <a:cxnSpLocks/>
          </p:cNvCxnSpPr>
          <p:nvPr/>
        </p:nvCxnSpPr>
        <p:spPr>
          <a:xfrm>
            <a:off x="10424162" y="1709635"/>
            <a:ext cx="7566" cy="18108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098F3CB-28CB-D84D-BB46-078160FA2A13}"/>
              </a:ext>
            </a:extLst>
          </p:cNvPr>
          <p:cNvSpPr txBox="1"/>
          <p:nvPr/>
        </p:nvSpPr>
        <p:spPr>
          <a:xfrm>
            <a:off x="10058069" y="2457173"/>
            <a:ext cx="968535" cy="400110"/>
          </a:xfrm>
          <a:prstGeom prst="rect">
            <a:avLst/>
          </a:prstGeom>
          <a:noFill/>
        </p:spPr>
        <p:txBody>
          <a:bodyPr wrap="none" rtlCol="0">
            <a:spAutoFit/>
          </a:bodyPr>
          <a:lstStyle/>
          <a:p>
            <a:pPr defTabSz="731491"/>
            <a:r>
              <a:rPr lang="en-US" sz="2000" dirty="0" err="1">
                <a:solidFill>
                  <a:prstClr val="black"/>
                </a:solidFill>
                <a:latin typeface="Apple Chancery" panose="03020702040506060504" pitchFamily="66" charset="-79"/>
                <a:cs typeface="Apple Chancery" panose="03020702040506060504" pitchFamily="66" charset="-79"/>
              </a:rPr>
              <a:t>i</a:t>
            </a:r>
            <a:r>
              <a:rPr lang="en-US" sz="2000" dirty="0">
                <a:solidFill>
                  <a:prstClr val="black"/>
                </a:solidFill>
                <a:latin typeface="Apple Chancery" panose="03020702040506060504" pitchFamily="66" charset="-79"/>
                <a:cs typeface="Apple Chancery" panose="03020702040506060504" pitchFamily="66" charset="-79"/>
              </a:rPr>
              <a:t>:[0:Ni)</a:t>
            </a:r>
          </a:p>
        </p:txBody>
      </p:sp>
      <p:cxnSp>
        <p:nvCxnSpPr>
          <p:cNvPr id="17" name="Straight Arrow Connector 16">
            <a:extLst>
              <a:ext uri="{FF2B5EF4-FFF2-40B4-BE49-F238E27FC236}">
                <a16:creationId xmlns:a16="http://schemas.microsoft.com/office/drawing/2014/main" id="{36C71917-F26F-894C-9027-A8279CE175D9}"/>
              </a:ext>
            </a:extLst>
          </p:cNvPr>
          <p:cNvCxnSpPr>
            <a:cxnSpLocks/>
          </p:cNvCxnSpPr>
          <p:nvPr/>
        </p:nvCxnSpPr>
        <p:spPr>
          <a:xfrm>
            <a:off x="7639523" y="4111414"/>
            <a:ext cx="0" cy="23357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50FA655-B57A-384D-AB2D-63E22D0A282F}"/>
              </a:ext>
            </a:extLst>
          </p:cNvPr>
          <p:cNvSpPr txBox="1"/>
          <p:nvPr/>
        </p:nvSpPr>
        <p:spPr>
          <a:xfrm>
            <a:off x="7300295" y="4822792"/>
            <a:ext cx="260008" cy="400110"/>
          </a:xfrm>
          <a:prstGeom prst="rect">
            <a:avLst/>
          </a:prstGeom>
          <a:noFill/>
        </p:spPr>
        <p:txBody>
          <a:bodyPr wrap="square" rtlCol="0">
            <a:spAutoFit/>
          </a:bodyPr>
          <a:lstStyle/>
          <a:p>
            <a:pPr defTabSz="731491"/>
            <a:r>
              <a:rPr lang="en-US" sz="2000" dirty="0">
                <a:solidFill>
                  <a:prstClr val="black"/>
                </a:solidFill>
                <a:latin typeface="Apple Chancery" panose="03020702040506060504" pitchFamily="66" charset="-79"/>
                <a:cs typeface="Apple Chancery" panose="03020702040506060504" pitchFamily="66" charset="-79"/>
              </a:rPr>
              <a:t>k</a:t>
            </a:r>
          </a:p>
        </p:txBody>
      </p:sp>
      <p:cxnSp>
        <p:nvCxnSpPr>
          <p:cNvPr id="20" name="Straight Arrow Connector 19">
            <a:extLst>
              <a:ext uri="{FF2B5EF4-FFF2-40B4-BE49-F238E27FC236}">
                <a16:creationId xmlns:a16="http://schemas.microsoft.com/office/drawing/2014/main" id="{5031B7DE-EBB3-734C-8AB8-412137722862}"/>
              </a:ext>
            </a:extLst>
          </p:cNvPr>
          <p:cNvCxnSpPr>
            <a:cxnSpLocks/>
          </p:cNvCxnSpPr>
          <p:nvPr/>
        </p:nvCxnSpPr>
        <p:spPr>
          <a:xfrm>
            <a:off x="5164202" y="3608047"/>
            <a:ext cx="2387651" cy="4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C687CED-368B-4C48-A1D1-B52119EC6E5B}"/>
              </a:ext>
            </a:extLst>
          </p:cNvPr>
          <p:cNvSpPr txBox="1"/>
          <p:nvPr/>
        </p:nvSpPr>
        <p:spPr>
          <a:xfrm>
            <a:off x="6240157" y="3628025"/>
            <a:ext cx="1316382" cy="400110"/>
          </a:xfrm>
          <a:prstGeom prst="rect">
            <a:avLst/>
          </a:prstGeom>
          <a:noFill/>
        </p:spPr>
        <p:txBody>
          <a:bodyPr wrap="square" rtlCol="0">
            <a:spAutoFit/>
          </a:bodyPr>
          <a:lstStyle/>
          <a:p>
            <a:pPr defTabSz="731491"/>
            <a:r>
              <a:rPr lang="en-US" sz="2000" dirty="0">
                <a:solidFill>
                  <a:prstClr val="black"/>
                </a:solidFill>
                <a:latin typeface="Apple Chancery" panose="03020702040506060504" pitchFamily="66" charset="-79"/>
                <a:cs typeface="Apple Chancery" panose="03020702040506060504" pitchFamily="66" charset="-79"/>
              </a:rPr>
              <a:t>k: [0:Nk)</a:t>
            </a:r>
          </a:p>
        </p:txBody>
      </p:sp>
      <p:cxnSp>
        <p:nvCxnSpPr>
          <p:cNvPr id="24" name="Straight Arrow Connector 23">
            <a:extLst>
              <a:ext uri="{FF2B5EF4-FFF2-40B4-BE49-F238E27FC236}">
                <a16:creationId xmlns:a16="http://schemas.microsoft.com/office/drawing/2014/main" id="{75CCD3F0-4F8B-FE48-B6BC-8ED43153FAF8}"/>
              </a:ext>
            </a:extLst>
          </p:cNvPr>
          <p:cNvCxnSpPr>
            <a:cxnSpLocks/>
          </p:cNvCxnSpPr>
          <p:nvPr/>
        </p:nvCxnSpPr>
        <p:spPr>
          <a:xfrm>
            <a:off x="7885636" y="3636522"/>
            <a:ext cx="2387651" cy="46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D4C982C4-DF1D-F048-94EB-41DAA015C628}"/>
              </a:ext>
            </a:extLst>
          </p:cNvPr>
          <p:cNvSpPr txBox="1"/>
          <p:nvPr/>
        </p:nvSpPr>
        <p:spPr>
          <a:xfrm>
            <a:off x="8783351" y="3591777"/>
            <a:ext cx="1097678" cy="400110"/>
          </a:xfrm>
          <a:prstGeom prst="rect">
            <a:avLst/>
          </a:prstGeom>
          <a:noFill/>
        </p:spPr>
        <p:txBody>
          <a:bodyPr wrap="square" rtlCol="0">
            <a:spAutoFit/>
          </a:bodyPr>
          <a:lstStyle/>
          <a:p>
            <a:pPr defTabSz="731491"/>
            <a:r>
              <a:rPr lang="en-US" sz="2000" dirty="0">
                <a:solidFill>
                  <a:prstClr val="black"/>
                </a:solidFill>
                <a:latin typeface="Apple Chancery" panose="03020702040506060504" pitchFamily="66" charset="-79"/>
                <a:cs typeface="Apple Chancery" panose="03020702040506060504" pitchFamily="66" charset="-79"/>
              </a:rPr>
              <a:t>j:[0:Nj)</a:t>
            </a:r>
          </a:p>
        </p:txBody>
      </p:sp>
      <p:sp>
        <p:nvSpPr>
          <p:cNvPr id="28" name="Rectangle 27">
            <a:extLst>
              <a:ext uri="{FF2B5EF4-FFF2-40B4-BE49-F238E27FC236}">
                <a16:creationId xmlns:a16="http://schemas.microsoft.com/office/drawing/2014/main" id="{09A974CC-D0AE-E04E-B10E-9FFDD44CA14A}"/>
              </a:ext>
            </a:extLst>
          </p:cNvPr>
          <p:cNvSpPr/>
          <p:nvPr/>
        </p:nvSpPr>
        <p:spPr>
          <a:xfrm>
            <a:off x="7797964" y="1682041"/>
            <a:ext cx="1115390" cy="7009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731491"/>
            <a:r>
              <a:rPr lang="en-US" dirty="0" err="1">
                <a:solidFill>
                  <a:prstClr val="white"/>
                </a:solidFill>
                <a:latin typeface="Calibri"/>
              </a:rPr>
              <a:t>Ctile</a:t>
            </a:r>
            <a:endParaRPr lang="en-US" dirty="0">
              <a:solidFill>
                <a:prstClr val="white"/>
              </a:solidFill>
              <a:latin typeface="Calibri"/>
            </a:endParaRPr>
          </a:p>
        </p:txBody>
      </p:sp>
      <p:sp>
        <p:nvSpPr>
          <p:cNvPr id="30" name="Rectangle 29">
            <a:extLst>
              <a:ext uri="{FF2B5EF4-FFF2-40B4-BE49-F238E27FC236}">
                <a16:creationId xmlns:a16="http://schemas.microsoft.com/office/drawing/2014/main" id="{792728CE-89DD-034C-B49E-87CF6E118266}"/>
              </a:ext>
            </a:extLst>
          </p:cNvPr>
          <p:cNvSpPr/>
          <p:nvPr/>
        </p:nvSpPr>
        <p:spPr>
          <a:xfrm>
            <a:off x="2717827" y="3709145"/>
            <a:ext cx="2681916" cy="132323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731491"/>
            <a:endParaRPr lang="en-US">
              <a:solidFill>
                <a:srgbClr val="C0504D"/>
              </a:solidFill>
              <a:latin typeface="Calibri"/>
            </a:endParaRPr>
          </a:p>
        </p:txBody>
      </p:sp>
      <p:cxnSp>
        <p:nvCxnSpPr>
          <p:cNvPr id="32" name="Straight Arrow Connector 31">
            <a:extLst>
              <a:ext uri="{FF2B5EF4-FFF2-40B4-BE49-F238E27FC236}">
                <a16:creationId xmlns:a16="http://schemas.microsoft.com/office/drawing/2014/main" id="{230B12B3-220A-9B48-9C50-C0EE72C09A1D}"/>
              </a:ext>
            </a:extLst>
          </p:cNvPr>
          <p:cNvCxnSpPr>
            <a:cxnSpLocks/>
          </p:cNvCxnSpPr>
          <p:nvPr/>
        </p:nvCxnSpPr>
        <p:spPr>
          <a:xfrm flipH="1">
            <a:off x="5447621" y="2382630"/>
            <a:ext cx="411919" cy="16380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4F3E0E05-171A-7947-9FA2-4F8CD4EE11E0}"/>
              </a:ext>
            </a:extLst>
          </p:cNvPr>
          <p:cNvCxnSpPr>
            <a:cxnSpLocks/>
          </p:cNvCxnSpPr>
          <p:nvPr/>
        </p:nvCxnSpPr>
        <p:spPr>
          <a:xfrm flipH="1">
            <a:off x="5450175" y="2274940"/>
            <a:ext cx="2347790" cy="1936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5A0032E1-D70A-5A44-A728-1E52B8D30709}"/>
              </a:ext>
            </a:extLst>
          </p:cNvPr>
          <p:cNvCxnSpPr>
            <a:cxnSpLocks/>
            <a:stCxn id="11" idx="1"/>
            <a:endCxn id="30" idx="3"/>
          </p:cNvCxnSpPr>
          <p:nvPr/>
        </p:nvCxnSpPr>
        <p:spPr>
          <a:xfrm flipH="1" flipV="1">
            <a:off x="5399743" y="4370764"/>
            <a:ext cx="2398222" cy="2710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7CD7AC06-BB70-704A-9B0D-5796FD6E0DFC}"/>
              </a:ext>
            </a:extLst>
          </p:cNvPr>
          <p:cNvSpPr/>
          <p:nvPr/>
        </p:nvSpPr>
        <p:spPr>
          <a:xfrm>
            <a:off x="6128637" y="1663223"/>
            <a:ext cx="942691" cy="7113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err="1">
                <a:solidFill>
                  <a:prstClr val="black"/>
                </a:solidFill>
                <a:latin typeface="Calibri"/>
              </a:rPr>
              <a:t>Atile</a:t>
            </a:r>
            <a:endParaRPr lang="en-US" dirty="0">
              <a:solidFill>
                <a:prstClr val="black"/>
              </a:solidFill>
              <a:latin typeface="Calibri"/>
            </a:endParaRPr>
          </a:p>
        </p:txBody>
      </p:sp>
      <p:sp>
        <p:nvSpPr>
          <p:cNvPr id="41" name="Rectangle 40">
            <a:extLst>
              <a:ext uri="{FF2B5EF4-FFF2-40B4-BE49-F238E27FC236}">
                <a16:creationId xmlns:a16="http://schemas.microsoft.com/office/drawing/2014/main" id="{52DEC471-AC89-264E-8EB1-4162E6E8CEC2}"/>
              </a:ext>
            </a:extLst>
          </p:cNvPr>
          <p:cNvSpPr/>
          <p:nvPr/>
        </p:nvSpPr>
        <p:spPr>
          <a:xfrm>
            <a:off x="7806820" y="5186593"/>
            <a:ext cx="1097680" cy="10181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err="1">
                <a:solidFill>
                  <a:prstClr val="black"/>
                </a:solidFill>
                <a:latin typeface="Calibri"/>
              </a:rPr>
              <a:t>Btile</a:t>
            </a:r>
            <a:endParaRPr lang="en-US" dirty="0">
              <a:solidFill>
                <a:prstClr val="black"/>
              </a:solidFill>
              <a:latin typeface="Calibri"/>
            </a:endParaRPr>
          </a:p>
        </p:txBody>
      </p:sp>
      <p:sp>
        <p:nvSpPr>
          <p:cNvPr id="42" name="Rectangle 41">
            <a:extLst>
              <a:ext uri="{FF2B5EF4-FFF2-40B4-BE49-F238E27FC236}">
                <a16:creationId xmlns:a16="http://schemas.microsoft.com/office/drawing/2014/main" id="{017534C2-E217-374A-9383-2729E823A514}"/>
              </a:ext>
            </a:extLst>
          </p:cNvPr>
          <p:cNvSpPr/>
          <p:nvPr/>
        </p:nvSpPr>
        <p:spPr>
          <a:xfrm>
            <a:off x="2557175" y="3306640"/>
            <a:ext cx="2489382" cy="40250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731491"/>
            <a:endParaRPr lang="en-US">
              <a:solidFill>
                <a:srgbClr val="C0504D"/>
              </a:solidFill>
              <a:latin typeface="Calibri"/>
            </a:endParaRPr>
          </a:p>
        </p:txBody>
      </p:sp>
      <p:sp>
        <p:nvSpPr>
          <p:cNvPr id="43" name="TextBox 42">
            <a:extLst>
              <a:ext uri="{FF2B5EF4-FFF2-40B4-BE49-F238E27FC236}">
                <a16:creationId xmlns:a16="http://schemas.microsoft.com/office/drawing/2014/main" id="{FA1718DF-9513-CC46-B947-1E5E1245D3E2}"/>
              </a:ext>
            </a:extLst>
          </p:cNvPr>
          <p:cNvSpPr txBox="1"/>
          <p:nvPr/>
        </p:nvSpPr>
        <p:spPr>
          <a:xfrm>
            <a:off x="5116325" y="1335211"/>
            <a:ext cx="681430" cy="400110"/>
          </a:xfrm>
          <a:prstGeom prst="rect">
            <a:avLst/>
          </a:prstGeom>
          <a:noFill/>
        </p:spPr>
        <p:txBody>
          <a:bodyPr wrap="square" rtlCol="0">
            <a:spAutoFit/>
          </a:bodyPr>
          <a:lstStyle/>
          <a:p>
            <a:pPr defTabSz="731491"/>
            <a:r>
              <a:rPr lang="en-US" sz="2000" dirty="0">
                <a:solidFill>
                  <a:prstClr val="black"/>
                </a:solidFill>
                <a:latin typeface="Apple Chancery" panose="03020702040506060504" pitchFamily="66" charset="-79"/>
                <a:cs typeface="Apple Chancery" panose="03020702040506060504" pitchFamily="66" charset="-79"/>
              </a:rPr>
              <a:t>Tk</a:t>
            </a:r>
          </a:p>
        </p:txBody>
      </p:sp>
      <p:sp>
        <p:nvSpPr>
          <p:cNvPr id="44" name="TextBox 43">
            <a:extLst>
              <a:ext uri="{FF2B5EF4-FFF2-40B4-BE49-F238E27FC236}">
                <a16:creationId xmlns:a16="http://schemas.microsoft.com/office/drawing/2014/main" id="{6F3C3224-56B3-5041-9EC7-B2D64B62A7BD}"/>
              </a:ext>
            </a:extLst>
          </p:cNvPr>
          <p:cNvSpPr txBox="1"/>
          <p:nvPr/>
        </p:nvSpPr>
        <p:spPr>
          <a:xfrm>
            <a:off x="4693859" y="1758186"/>
            <a:ext cx="681430" cy="400110"/>
          </a:xfrm>
          <a:prstGeom prst="rect">
            <a:avLst/>
          </a:prstGeom>
          <a:noFill/>
        </p:spPr>
        <p:txBody>
          <a:bodyPr wrap="square" rtlCol="0">
            <a:spAutoFit/>
          </a:bodyPr>
          <a:lstStyle/>
          <a:p>
            <a:pPr defTabSz="731491"/>
            <a:r>
              <a:rPr lang="en-US" sz="2000" dirty="0" err="1">
                <a:solidFill>
                  <a:prstClr val="black"/>
                </a:solidFill>
                <a:latin typeface="Apple Chancery" panose="03020702040506060504" pitchFamily="66" charset="-79"/>
                <a:cs typeface="Apple Chancery" panose="03020702040506060504" pitchFamily="66" charset="-79"/>
              </a:rPr>
              <a:t>Ti</a:t>
            </a:r>
            <a:endParaRPr lang="en-US" sz="2000" dirty="0">
              <a:solidFill>
                <a:prstClr val="black"/>
              </a:solidFill>
              <a:latin typeface="Apple Chancery" panose="03020702040506060504" pitchFamily="66" charset="-79"/>
              <a:cs typeface="Apple Chancery" panose="03020702040506060504" pitchFamily="66" charset="-79"/>
            </a:endParaRPr>
          </a:p>
        </p:txBody>
      </p:sp>
      <p:sp>
        <p:nvSpPr>
          <p:cNvPr id="49" name="TextBox 48">
            <a:extLst>
              <a:ext uri="{FF2B5EF4-FFF2-40B4-BE49-F238E27FC236}">
                <a16:creationId xmlns:a16="http://schemas.microsoft.com/office/drawing/2014/main" id="{6CB96551-C45E-3E4C-B6A9-4ECFB51EDC5E}"/>
              </a:ext>
            </a:extLst>
          </p:cNvPr>
          <p:cNvSpPr txBox="1"/>
          <p:nvPr/>
        </p:nvSpPr>
        <p:spPr>
          <a:xfrm>
            <a:off x="7888203" y="3761063"/>
            <a:ext cx="681430" cy="400110"/>
          </a:xfrm>
          <a:prstGeom prst="rect">
            <a:avLst/>
          </a:prstGeom>
          <a:noFill/>
        </p:spPr>
        <p:txBody>
          <a:bodyPr wrap="square" rtlCol="0">
            <a:spAutoFit/>
          </a:bodyPr>
          <a:lstStyle/>
          <a:p>
            <a:pPr defTabSz="731491"/>
            <a:r>
              <a:rPr lang="en-US" sz="2000" dirty="0" err="1">
                <a:solidFill>
                  <a:prstClr val="black"/>
                </a:solidFill>
                <a:latin typeface="Apple Chancery" panose="03020702040506060504" pitchFamily="66" charset="-79"/>
                <a:cs typeface="Apple Chancery" panose="03020702040506060504" pitchFamily="66" charset="-79"/>
              </a:rPr>
              <a:t>Tj</a:t>
            </a:r>
            <a:endParaRPr lang="en-US" sz="2000" dirty="0">
              <a:solidFill>
                <a:prstClr val="black"/>
              </a:solidFill>
              <a:latin typeface="Apple Chancery" panose="03020702040506060504" pitchFamily="66" charset="-79"/>
              <a:cs typeface="Apple Chancery" panose="03020702040506060504" pitchFamily="66" charset="-79"/>
            </a:endParaRPr>
          </a:p>
        </p:txBody>
      </p:sp>
      <p:sp>
        <p:nvSpPr>
          <p:cNvPr id="50" name="TextBox 49">
            <a:extLst>
              <a:ext uri="{FF2B5EF4-FFF2-40B4-BE49-F238E27FC236}">
                <a16:creationId xmlns:a16="http://schemas.microsoft.com/office/drawing/2014/main" id="{5F5D4810-A4CA-8D46-8C0C-93FC49850FDE}"/>
              </a:ext>
            </a:extLst>
          </p:cNvPr>
          <p:cNvSpPr txBox="1"/>
          <p:nvPr/>
        </p:nvSpPr>
        <p:spPr>
          <a:xfrm>
            <a:off x="8853636" y="4502318"/>
            <a:ext cx="681430" cy="400110"/>
          </a:xfrm>
          <a:prstGeom prst="rect">
            <a:avLst/>
          </a:prstGeom>
          <a:noFill/>
        </p:spPr>
        <p:txBody>
          <a:bodyPr wrap="square" rtlCol="0">
            <a:spAutoFit/>
          </a:bodyPr>
          <a:lstStyle/>
          <a:p>
            <a:pPr defTabSz="731491"/>
            <a:r>
              <a:rPr lang="en-US" sz="2000" dirty="0">
                <a:solidFill>
                  <a:prstClr val="black"/>
                </a:solidFill>
                <a:latin typeface="Apple Chancery" panose="03020702040506060504" pitchFamily="66" charset="-79"/>
                <a:cs typeface="Apple Chancery" panose="03020702040506060504" pitchFamily="66" charset="-79"/>
              </a:rPr>
              <a:t>Tk</a:t>
            </a:r>
          </a:p>
        </p:txBody>
      </p:sp>
      <p:sp>
        <p:nvSpPr>
          <p:cNvPr id="51" name="Rounded Rectangle 50">
            <a:extLst>
              <a:ext uri="{FF2B5EF4-FFF2-40B4-BE49-F238E27FC236}">
                <a16:creationId xmlns:a16="http://schemas.microsoft.com/office/drawing/2014/main" id="{5B48D423-45E4-A442-AC29-62CB878C3D9E}"/>
              </a:ext>
            </a:extLst>
          </p:cNvPr>
          <p:cNvSpPr/>
          <p:nvPr/>
        </p:nvSpPr>
        <p:spPr>
          <a:xfrm>
            <a:off x="145746" y="3995394"/>
            <a:ext cx="2257421" cy="418654"/>
          </a:xfrm>
          <a:prstGeom prst="round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defTabSz="731491"/>
            <a:r>
              <a:rPr lang="en-US" dirty="0" err="1">
                <a:solidFill>
                  <a:prstClr val="black"/>
                </a:solidFill>
                <a:latin typeface="Gabriola" pitchFamily="82" charset="0"/>
              </a:rPr>
              <a:t>Dv</a:t>
            </a:r>
            <a:r>
              <a:rPr lang="en-US" dirty="0">
                <a:solidFill>
                  <a:prstClr val="black"/>
                </a:solidFill>
                <a:latin typeface="Gabriola" pitchFamily="82" charset="0"/>
              </a:rPr>
              <a:t>=</a:t>
            </a:r>
            <a:r>
              <a:rPr lang="en-US" dirty="0" err="1">
                <a:solidFill>
                  <a:prstClr val="black"/>
                </a:solidFill>
                <a:latin typeface="Gabriola" pitchFamily="82" charset="0"/>
              </a:rPr>
              <a:t>TiTj+TiTk+TjTk</a:t>
            </a:r>
            <a:endParaRPr lang="en-US" dirty="0">
              <a:solidFill>
                <a:prstClr val="black"/>
              </a:solidFill>
              <a:latin typeface="Gabriola" pitchFamily="82" charset="0"/>
            </a:endParaRPr>
          </a:p>
        </p:txBody>
      </p:sp>
      <p:sp>
        <p:nvSpPr>
          <p:cNvPr id="52" name="TextBox 51">
            <a:extLst>
              <a:ext uri="{FF2B5EF4-FFF2-40B4-BE49-F238E27FC236}">
                <a16:creationId xmlns:a16="http://schemas.microsoft.com/office/drawing/2014/main" id="{88ED8455-0BCD-1148-AE8E-F6C0F4603F96}"/>
              </a:ext>
            </a:extLst>
          </p:cNvPr>
          <p:cNvSpPr txBox="1"/>
          <p:nvPr/>
        </p:nvSpPr>
        <p:spPr>
          <a:xfrm>
            <a:off x="101154" y="6610041"/>
            <a:ext cx="7842468" cy="978729"/>
          </a:xfrm>
          <a:prstGeom prst="rect">
            <a:avLst/>
          </a:prstGeom>
          <a:noFill/>
        </p:spPr>
        <p:txBody>
          <a:bodyPr wrap="none" rtlCol="0">
            <a:spAutoFit/>
          </a:bodyPr>
          <a:lstStyle/>
          <a:p>
            <a:pPr defTabSz="731491"/>
            <a:r>
              <a:rPr lang="en-US" dirty="0">
                <a:solidFill>
                  <a:prstClr val="black"/>
                </a:solidFill>
                <a:latin typeface="Calibri"/>
              </a:rPr>
              <a:t>Ni, Nj, </a:t>
            </a:r>
            <a:r>
              <a:rPr lang="en-US" dirty="0" err="1">
                <a:solidFill>
                  <a:prstClr val="black"/>
                </a:solidFill>
                <a:latin typeface="Calibri"/>
              </a:rPr>
              <a:t>Nk</a:t>
            </a:r>
            <a:r>
              <a:rPr lang="en-US" dirty="0">
                <a:solidFill>
                  <a:prstClr val="black"/>
                </a:solidFill>
                <a:latin typeface="Calibri"/>
              </a:rPr>
              <a:t>: Larger than cache capacity</a:t>
            </a:r>
          </a:p>
          <a:p>
            <a:pPr defTabSz="731491"/>
            <a:r>
              <a:rPr lang="en-US" dirty="0" err="1">
                <a:solidFill>
                  <a:prstClr val="black"/>
                </a:solidFill>
                <a:latin typeface="Calibri"/>
              </a:rPr>
              <a:t>Ti</a:t>
            </a:r>
            <a:r>
              <a:rPr lang="en-US" dirty="0">
                <a:solidFill>
                  <a:prstClr val="black"/>
                </a:solidFill>
                <a:latin typeface="Calibri"/>
              </a:rPr>
              <a:t>, </a:t>
            </a:r>
            <a:r>
              <a:rPr lang="en-US" dirty="0" err="1">
                <a:solidFill>
                  <a:prstClr val="black"/>
                </a:solidFill>
                <a:latin typeface="Calibri"/>
              </a:rPr>
              <a:t>Tj</a:t>
            </a:r>
            <a:r>
              <a:rPr lang="en-US" dirty="0">
                <a:solidFill>
                  <a:prstClr val="black"/>
                </a:solidFill>
                <a:latin typeface="Calibri"/>
              </a:rPr>
              <a:t>, Tk: Large enough to not waste cache capacity</a:t>
            </a:r>
          </a:p>
        </p:txBody>
      </p:sp>
      <p:sp>
        <p:nvSpPr>
          <p:cNvPr id="53" name="Rounded Rectangle 52">
            <a:extLst>
              <a:ext uri="{FF2B5EF4-FFF2-40B4-BE49-F238E27FC236}">
                <a16:creationId xmlns:a16="http://schemas.microsoft.com/office/drawing/2014/main" id="{BBE7B873-9843-DF4A-B310-939797452E60}"/>
              </a:ext>
            </a:extLst>
          </p:cNvPr>
          <p:cNvSpPr/>
          <p:nvPr/>
        </p:nvSpPr>
        <p:spPr>
          <a:xfrm>
            <a:off x="145747" y="3308067"/>
            <a:ext cx="2363552" cy="418654"/>
          </a:xfrm>
          <a:prstGeom prst="round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defTabSz="731491"/>
            <a:r>
              <a:rPr lang="en-US" dirty="0" err="1">
                <a:solidFill>
                  <a:prstClr val="black"/>
                </a:solidFill>
                <a:latin typeface="Gabriola" pitchFamily="82" charset="0"/>
              </a:rPr>
              <a:t>Dv</a:t>
            </a:r>
            <a:r>
              <a:rPr lang="en-US" dirty="0">
                <a:solidFill>
                  <a:prstClr val="black"/>
                </a:solidFill>
                <a:latin typeface="Gabriola" pitchFamily="82" charset="0"/>
              </a:rPr>
              <a:t>=</a:t>
            </a:r>
            <a:r>
              <a:rPr lang="en-US" dirty="0" err="1">
                <a:solidFill>
                  <a:prstClr val="black"/>
                </a:solidFill>
                <a:latin typeface="Gabriola" pitchFamily="82" charset="0"/>
              </a:rPr>
              <a:t>TiTj+TiNk+TjNk</a:t>
            </a:r>
            <a:endParaRPr lang="en-US" dirty="0">
              <a:solidFill>
                <a:prstClr val="black"/>
              </a:solidFill>
              <a:latin typeface="Gabriola" pitchFamily="82" charset="0"/>
            </a:endParaRPr>
          </a:p>
        </p:txBody>
      </p:sp>
      <p:sp>
        <p:nvSpPr>
          <p:cNvPr id="54" name="Rectangle 53">
            <a:extLst>
              <a:ext uri="{FF2B5EF4-FFF2-40B4-BE49-F238E27FC236}">
                <a16:creationId xmlns:a16="http://schemas.microsoft.com/office/drawing/2014/main" id="{B6734E1E-A603-804E-90B3-F5966927D5E2}"/>
              </a:ext>
            </a:extLst>
          </p:cNvPr>
          <p:cNvSpPr/>
          <p:nvPr/>
        </p:nvSpPr>
        <p:spPr>
          <a:xfrm>
            <a:off x="2358424" y="2839275"/>
            <a:ext cx="2506482" cy="40250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731491"/>
            <a:endParaRPr lang="en-US">
              <a:solidFill>
                <a:srgbClr val="C0504D"/>
              </a:solidFill>
              <a:latin typeface="Calibri"/>
            </a:endParaRPr>
          </a:p>
        </p:txBody>
      </p:sp>
      <p:sp>
        <p:nvSpPr>
          <p:cNvPr id="55" name="Left-Right Arrow 54">
            <a:extLst>
              <a:ext uri="{FF2B5EF4-FFF2-40B4-BE49-F238E27FC236}">
                <a16:creationId xmlns:a16="http://schemas.microsoft.com/office/drawing/2014/main" id="{D6518019-8BA4-9349-BB2C-B0CDA6F59E5B}"/>
              </a:ext>
            </a:extLst>
          </p:cNvPr>
          <p:cNvSpPr/>
          <p:nvPr/>
        </p:nvSpPr>
        <p:spPr>
          <a:xfrm rot="10800000">
            <a:off x="5782668" y="1591008"/>
            <a:ext cx="681430" cy="36424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731491"/>
            <a:endParaRPr lang="en-US">
              <a:solidFill>
                <a:prstClr val="white"/>
              </a:solidFill>
              <a:latin typeface="Calibri"/>
            </a:endParaRPr>
          </a:p>
        </p:txBody>
      </p:sp>
      <p:sp>
        <p:nvSpPr>
          <p:cNvPr id="56" name="TextBox 55">
            <a:extLst>
              <a:ext uri="{FF2B5EF4-FFF2-40B4-BE49-F238E27FC236}">
                <a16:creationId xmlns:a16="http://schemas.microsoft.com/office/drawing/2014/main" id="{54AB6814-BFF5-784D-9839-89BA50062F60}"/>
              </a:ext>
            </a:extLst>
          </p:cNvPr>
          <p:cNvSpPr txBox="1"/>
          <p:nvPr/>
        </p:nvSpPr>
        <p:spPr>
          <a:xfrm>
            <a:off x="5539443" y="1014890"/>
            <a:ext cx="1889299" cy="712183"/>
          </a:xfrm>
          <a:prstGeom prst="rect">
            <a:avLst/>
          </a:prstGeom>
          <a:noFill/>
        </p:spPr>
        <p:txBody>
          <a:bodyPr wrap="none" rtlCol="0">
            <a:spAutoFit/>
          </a:bodyPr>
          <a:lstStyle/>
          <a:p>
            <a:pPr algn="ctr" defTabSz="731491">
              <a:lnSpc>
                <a:spcPts val="2400"/>
              </a:lnSpc>
            </a:pPr>
            <a:r>
              <a:rPr lang="en-US" sz="2400" dirty="0">
                <a:solidFill>
                  <a:srgbClr val="FF0000"/>
                </a:solidFill>
                <a:latin typeface="Calibri"/>
              </a:rPr>
              <a:t>Not in cache; </a:t>
            </a:r>
          </a:p>
          <a:p>
            <a:pPr algn="ctr" defTabSz="731491">
              <a:lnSpc>
                <a:spcPts val="2400"/>
              </a:lnSpc>
            </a:pPr>
            <a:r>
              <a:rPr lang="en-US" sz="2400" dirty="0">
                <a:solidFill>
                  <a:srgbClr val="FF0000"/>
                </a:solidFill>
                <a:latin typeface="Calibri"/>
              </a:rPr>
              <a:t>Reload for </a:t>
            </a:r>
            <a:r>
              <a:rPr lang="en-US" sz="2400" dirty="0" err="1">
                <a:solidFill>
                  <a:srgbClr val="FF0000"/>
                </a:solidFill>
                <a:latin typeface="Calibri"/>
              </a:rPr>
              <a:t>tj</a:t>
            </a:r>
            <a:endParaRPr lang="en-US" sz="2400" dirty="0">
              <a:solidFill>
                <a:srgbClr val="FF0000"/>
              </a:solidFill>
              <a:latin typeface="Calibri"/>
            </a:endParaRPr>
          </a:p>
        </p:txBody>
      </p:sp>
      <p:sp>
        <p:nvSpPr>
          <p:cNvPr id="59" name="Rectangle 58">
            <a:extLst>
              <a:ext uri="{FF2B5EF4-FFF2-40B4-BE49-F238E27FC236}">
                <a16:creationId xmlns:a16="http://schemas.microsoft.com/office/drawing/2014/main" id="{3760E843-62FC-A54F-B5C9-22EEE39FE3C8}"/>
              </a:ext>
            </a:extLst>
          </p:cNvPr>
          <p:cNvSpPr/>
          <p:nvPr/>
        </p:nvSpPr>
        <p:spPr>
          <a:xfrm>
            <a:off x="5153682" y="2408740"/>
            <a:ext cx="942691" cy="7113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err="1">
                <a:solidFill>
                  <a:prstClr val="black"/>
                </a:solidFill>
                <a:latin typeface="Calibri"/>
              </a:rPr>
              <a:t>Atile</a:t>
            </a:r>
            <a:endParaRPr lang="en-US" dirty="0">
              <a:solidFill>
                <a:prstClr val="black"/>
              </a:solidFill>
              <a:latin typeface="Calibri"/>
            </a:endParaRPr>
          </a:p>
        </p:txBody>
      </p:sp>
      <p:sp>
        <p:nvSpPr>
          <p:cNvPr id="60" name="Rectangle 59">
            <a:extLst>
              <a:ext uri="{FF2B5EF4-FFF2-40B4-BE49-F238E27FC236}">
                <a16:creationId xmlns:a16="http://schemas.microsoft.com/office/drawing/2014/main" id="{EA18E647-C706-B243-B839-65001E7B71E2}"/>
              </a:ext>
            </a:extLst>
          </p:cNvPr>
          <p:cNvSpPr/>
          <p:nvPr/>
        </p:nvSpPr>
        <p:spPr>
          <a:xfrm>
            <a:off x="8924969" y="4129147"/>
            <a:ext cx="1097680" cy="10181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err="1">
                <a:solidFill>
                  <a:prstClr val="black"/>
                </a:solidFill>
                <a:latin typeface="Calibri"/>
              </a:rPr>
              <a:t>Btile</a:t>
            </a:r>
            <a:endParaRPr lang="en-US" dirty="0">
              <a:solidFill>
                <a:prstClr val="black"/>
              </a:solidFill>
              <a:latin typeface="Calibri"/>
            </a:endParaRPr>
          </a:p>
        </p:txBody>
      </p:sp>
      <p:sp>
        <p:nvSpPr>
          <p:cNvPr id="61" name="Rectangle 60">
            <a:extLst>
              <a:ext uri="{FF2B5EF4-FFF2-40B4-BE49-F238E27FC236}">
                <a16:creationId xmlns:a16="http://schemas.microsoft.com/office/drawing/2014/main" id="{5D398739-3776-8147-B78C-3020F456C9F1}"/>
              </a:ext>
            </a:extLst>
          </p:cNvPr>
          <p:cNvSpPr/>
          <p:nvPr/>
        </p:nvSpPr>
        <p:spPr>
          <a:xfrm>
            <a:off x="8924968" y="1689010"/>
            <a:ext cx="1115390" cy="7009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731491"/>
            <a:r>
              <a:rPr lang="en-US" dirty="0" err="1">
                <a:solidFill>
                  <a:prstClr val="white"/>
                </a:solidFill>
                <a:latin typeface="Calibri"/>
              </a:rPr>
              <a:t>Ctile</a:t>
            </a:r>
            <a:endParaRPr lang="en-US" dirty="0">
              <a:solidFill>
                <a:prstClr val="white"/>
              </a:solidFill>
              <a:latin typeface="Calibri"/>
            </a:endParaRPr>
          </a:p>
        </p:txBody>
      </p:sp>
      <p:sp>
        <p:nvSpPr>
          <p:cNvPr id="63" name="Rectangle 62">
            <a:extLst>
              <a:ext uri="{FF2B5EF4-FFF2-40B4-BE49-F238E27FC236}">
                <a16:creationId xmlns:a16="http://schemas.microsoft.com/office/drawing/2014/main" id="{28DEB954-ADE9-E34B-9205-4B0B7A110044}"/>
              </a:ext>
            </a:extLst>
          </p:cNvPr>
          <p:cNvSpPr/>
          <p:nvPr/>
        </p:nvSpPr>
        <p:spPr>
          <a:xfrm>
            <a:off x="8942679" y="5195387"/>
            <a:ext cx="1097680" cy="10181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err="1">
                <a:solidFill>
                  <a:prstClr val="black"/>
                </a:solidFill>
                <a:latin typeface="Calibri"/>
              </a:rPr>
              <a:t>Btile</a:t>
            </a:r>
            <a:endParaRPr lang="en-US" dirty="0">
              <a:solidFill>
                <a:prstClr val="black"/>
              </a:solidFill>
              <a:latin typeface="Calibri"/>
            </a:endParaRPr>
          </a:p>
        </p:txBody>
      </p:sp>
      <p:sp>
        <p:nvSpPr>
          <p:cNvPr id="65" name="Rounded Rectangle 64">
            <a:extLst>
              <a:ext uri="{FF2B5EF4-FFF2-40B4-BE49-F238E27FC236}">
                <a16:creationId xmlns:a16="http://schemas.microsoft.com/office/drawing/2014/main" id="{70FF9C5C-27B1-254D-BFCD-33746BDDEDD3}"/>
              </a:ext>
            </a:extLst>
          </p:cNvPr>
          <p:cNvSpPr/>
          <p:nvPr/>
        </p:nvSpPr>
        <p:spPr>
          <a:xfrm>
            <a:off x="96660" y="1811444"/>
            <a:ext cx="3553412" cy="423593"/>
          </a:xfrm>
          <a:prstGeom prst="round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defTabSz="731491"/>
            <a:r>
              <a:rPr lang="en-US" dirty="0" err="1">
                <a:solidFill>
                  <a:prstClr val="black"/>
                </a:solidFill>
                <a:latin typeface="Gabriola" pitchFamily="82" charset="0"/>
              </a:rPr>
              <a:t>Dv</a:t>
            </a:r>
            <a:r>
              <a:rPr lang="en-US" dirty="0">
                <a:solidFill>
                  <a:prstClr val="black"/>
                </a:solidFill>
                <a:latin typeface="Gabriola" pitchFamily="82" charset="0"/>
              </a:rPr>
              <a:t>=</a:t>
            </a:r>
            <a:r>
              <a:rPr lang="en-US" dirty="0" err="1">
                <a:solidFill>
                  <a:prstClr val="black"/>
                </a:solidFill>
                <a:latin typeface="Gabriola" pitchFamily="82" charset="0"/>
              </a:rPr>
              <a:t>TiNj+TiNk</a:t>
            </a:r>
            <a:r>
              <a:rPr lang="en-US" dirty="0">
                <a:solidFill>
                  <a:prstClr val="black"/>
                </a:solidFill>
                <a:latin typeface="Gabriola" pitchFamily="82" charset="0"/>
              </a:rPr>
              <a:t>*Nj/</a:t>
            </a:r>
            <a:r>
              <a:rPr lang="en-US" dirty="0" err="1">
                <a:solidFill>
                  <a:prstClr val="black"/>
                </a:solidFill>
                <a:latin typeface="Gabriola" pitchFamily="82" charset="0"/>
              </a:rPr>
              <a:t>Tj+NjNk</a:t>
            </a:r>
            <a:endParaRPr lang="en-US" dirty="0">
              <a:solidFill>
                <a:prstClr val="black"/>
              </a:solidFill>
              <a:latin typeface="Gabriola" pitchFamily="82" charset="0"/>
            </a:endParaRPr>
          </a:p>
        </p:txBody>
      </p:sp>
      <p:sp>
        <p:nvSpPr>
          <p:cNvPr id="67" name="Rectangle 66">
            <a:extLst>
              <a:ext uri="{FF2B5EF4-FFF2-40B4-BE49-F238E27FC236}">
                <a16:creationId xmlns:a16="http://schemas.microsoft.com/office/drawing/2014/main" id="{EF2513D3-301A-CF46-A3C5-ACD50726EA9E}"/>
              </a:ext>
            </a:extLst>
          </p:cNvPr>
          <p:cNvSpPr/>
          <p:nvPr/>
        </p:nvSpPr>
        <p:spPr>
          <a:xfrm>
            <a:off x="6118480" y="2414404"/>
            <a:ext cx="942691" cy="7113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err="1">
                <a:solidFill>
                  <a:prstClr val="black"/>
                </a:solidFill>
                <a:latin typeface="Calibri"/>
              </a:rPr>
              <a:t>Atile</a:t>
            </a:r>
            <a:endParaRPr lang="en-US" dirty="0">
              <a:solidFill>
                <a:prstClr val="black"/>
              </a:solidFill>
              <a:latin typeface="Calibri"/>
            </a:endParaRPr>
          </a:p>
        </p:txBody>
      </p:sp>
      <p:sp>
        <p:nvSpPr>
          <p:cNvPr id="68" name="Rectangle 67">
            <a:extLst>
              <a:ext uri="{FF2B5EF4-FFF2-40B4-BE49-F238E27FC236}">
                <a16:creationId xmlns:a16="http://schemas.microsoft.com/office/drawing/2014/main" id="{6DA80971-EF41-7B4A-9E66-C2DB96E0EA9C}"/>
              </a:ext>
            </a:extLst>
          </p:cNvPr>
          <p:cNvSpPr/>
          <p:nvPr/>
        </p:nvSpPr>
        <p:spPr>
          <a:xfrm>
            <a:off x="2027995" y="2406298"/>
            <a:ext cx="2625514" cy="40250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731491"/>
            <a:endParaRPr lang="en-US">
              <a:solidFill>
                <a:srgbClr val="C0504D"/>
              </a:solidFill>
              <a:latin typeface="Calibri"/>
            </a:endParaRPr>
          </a:p>
        </p:txBody>
      </p:sp>
      <p:sp>
        <p:nvSpPr>
          <p:cNvPr id="69" name="Rectangle 68">
            <a:extLst>
              <a:ext uri="{FF2B5EF4-FFF2-40B4-BE49-F238E27FC236}">
                <a16:creationId xmlns:a16="http://schemas.microsoft.com/office/drawing/2014/main" id="{27233BBA-9204-5D46-80DF-F2090B15684D}"/>
              </a:ext>
            </a:extLst>
          </p:cNvPr>
          <p:cNvSpPr/>
          <p:nvPr/>
        </p:nvSpPr>
        <p:spPr>
          <a:xfrm>
            <a:off x="7827288" y="2403929"/>
            <a:ext cx="1115390" cy="7009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731491"/>
            <a:r>
              <a:rPr lang="en-US" dirty="0" err="1">
                <a:solidFill>
                  <a:prstClr val="white"/>
                </a:solidFill>
                <a:latin typeface="Calibri"/>
              </a:rPr>
              <a:t>Ctile</a:t>
            </a:r>
            <a:endParaRPr lang="en-US" dirty="0">
              <a:solidFill>
                <a:prstClr val="white"/>
              </a:solidFill>
              <a:latin typeface="Calibri"/>
            </a:endParaRPr>
          </a:p>
        </p:txBody>
      </p:sp>
      <p:sp>
        <p:nvSpPr>
          <p:cNvPr id="70" name="Rectangle 69">
            <a:extLst>
              <a:ext uri="{FF2B5EF4-FFF2-40B4-BE49-F238E27FC236}">
                <a16:creationId xmlns:a16="http://schemas.microsoft.com/office/drawing/2014/main" id="{C8A7CF77-AC74-8747-B1FB-2DD8BD67595D}"/>
              </a:ext>
            </a:extLst>
          </p:cNvPr>
          <p:cNvSpPr/>
          <p:nvPr/>
        </p:nvSpPr>
        <p:spPr>
          <a:xfrm>
            <a:off x="8942679" y="2407720"/>
            <a:ext cx="1115390" cy="7009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731491"/>
            <a:r>
              <a:rPr lang="en-US" dirty="0" err="1">
                <a:solidFill>
                  <a:prstClr val="white"/>
                </a:solidFill>
                <a:latin typeface="Calibri"/>
              </a:rPr>
              <a:t>Ctile</a:t>
            </a:r>
            <a:endParaRPr lang="en-US" dirty="0">
              <a:solidFill>
                <a:prstClr val="white"/>
              </a:solidFill>
              <a:latin typeface="Calibri"/>
            </a:endParaRPr>
          </a:p>
        </p:txBody>
      </p:sp>
      <p:sp>
        <p:nvSpPr>
          <p:cNvPr id="71" name="TextBox 70">
            <a:extLst>
              <a:ext uri="{FF2B5EF4-FFF2-40B4-BE49-F238E27FC236}">
                <a16:creationId xmlns:a16="http://schemas.microsoft.com/office/drawing/2014/main" id="{394D9AA2-5944-A346-B11C-0E8EA52551B5}"/>
              </a:ext>
            </a:extLst>
          </p:cNvPr>
          <p:cNvSpPr txBox="1"/>
          <p:nvPr/>
        </p:nvSpPr>
        <p:spPr>
          <a:xfrm>
            <a:off x="8174280" y="4736373"/>
            <a:ext cx="1884490" cy="830997"/>
          </a:xfrm>
          <a:prstGeom prst="rect">
            <a:avLst/>
          </a:prstGeom>
          <a:noFill/>
        </p:spPr>
        <p:txBody>
          <a:bodyPr wrap="none" rtlCol="0">
            <a:spAutoFit/>
          </a:bodyPr>
          <a:lstStyle/>
          <a:p>
            <a:pPr defTabSz="731491"/>
            <a:r>
              <a:rPr lang="en-US" sz="2400" dirty="0">
                <a:solidFill>
                  <a:srgbClr val="FF0000"/>
                </a:solidFill>
                <a:latin typeface="Calibri"/>
              </a:rPr>
              <a:t>Not in cache, </a:t>
            </a:r>
          </a:p>
          <a:p>
            <a:pPr defTabSz="731491"/>
            <a:r>
              <a:rPr lang="en-US" sz="2400" dirty="0">
                <a:solidFill>
                  <a:srgbClr val="FF0000"/>
                </a:solidFill>
                <a:latin typeface="Calibri"/>
              </a:rPr>
              <a:t>Reload for </a:t>
            </a:r>
            <a:r>
              <a:rPr lang="en-US" sz="2400" dirty="0" err="1">
                <a:solidFill>
                  <a:srgbClr val="FF0000"/>
                </a:solidFill>
                <a:latin typeface="Calibri"/>
              </a:rPr>
              <a:t>ti</a:t>
            </a:r>
            <a:endParaRPr lang="en-US" sz="2400" dirty="0">
              <a:solidFill>
                <a:srgbClr val="FF0000"/>
              </a:solidFill>
              <a:latin typeface="Calibri"/>
            </a:endParaRPr>
          </a:p>
        </p:txBody>
      </p:sp>
      <p:sp>
        <p:nvSpPr>
          <p:cNvPr id="72" name="Rounded Rectangle 71">
            <a:extLst>
              <a:ext uri="{FF2B5EF4-FFF2-40B4-BE49-F238E27FC236}">
                <a16:creationId xmlns:a16="http://schemas.microsoft.com/office/drawing/2014/main" id="{04695359-E64D-934F-BB5D-D92A5A5B1688}"/>
              </a:ext>
            </a:extLst>
          </p:cNvPr>
          <p:cNvSpPr/>
          <p:nvPr/>
        </p:nvSpPr>
        <p:spPr>
          <a:xfrm>
            <a:off x="1247300" y="853557"/>
            <a:ext cx="4004202" cy="540506"/>
          </a:xfrm>
          <a:prstGeom prst="round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defTabSz="731491"/>
            <a:r>
              <a:rPr lang="en-US" dirty="0" err="1">
                <a:solidFill>
                  <a:prstClr val="black"/>
                </a:solidFill>
                <a:latin typeface="Gabriola" pitchFamily="82" charset="0"/>
              </a:rPr>
              <a:t>Dv</a:t>
            </a:r>
            <a:r>
              <a:rPr lang="en-US" dirty="0">
                <a:solidFill>
                  <a:prstClr val="black"/>
                </a:solidFill>
                <a:latin typeface="Gabriola" pitchFamily="82" charset="0"/>
              </a:rPr>
              <a:t>=</a:t>
            </a:r>
            <a:r>
              <a:rPr lang="en-US" dirty="0" err="1">
                <a:solidFill>
                  <a:prstClr val="black"/>
                </a:solidFill>
                <a:latin typeface="Gabriola" pitchFamily="82" charset="0"/>
              </a:rPr>
              <a:t>NiNj+NiNk</a:t>
            </a:r>
            <a:r>
              <a:rPr lang="en-US" dirty="0">
                <a:solidFill>
                  <a:prstClr val="black"/>
                </a:solidFill>
                <a:latin typeface="Gabriola" pitchFamily="82" charset="0"/>
              </a:rPr>
              <a:t>*Nj/</a:t>
            </a:r>
            <a:r>
              <a:rPr lang="en-US" dirty="0" err="1">
                <a:solidFill>
                  <a:prstClr val="black"/>
                </a:solidFill>
                <a:latin typeface="Gabriola" pitchFamily="82" charset="0"/>
              </a:rPr>
              <a:t>Tj+NjNk</a:t>
            </a:r>
            <a:r>
              <a:rPr lang="en-US" dirty="0">
                <a:solidFill>
                  <a:prstClr val="black"/>
                </a:solidFill>
                <a:latin typeface="Gabriola" pitchFamily="82" charset="0"/>
              </a:rPr>
              <a:t>*Ni/</a:t>
            </a:r>
            <a:r>
              <a:rPr lang="en-US" dirty="0" err="1">
                <a:solidFill>
                  <a:prstClr val="black"/>
                </a:solidFill>
                <a:latin typeface="Gabriola" pitchFamily="82" charset="0"/>
              </a:rPr>
              <a:t>Ti</a:t>
            </a:r>
            <a:endParaRPr lang="en-US" dirty="0">
              <a:solidFill>
                <a:prstClr val="black"/>
              </a:solidFill>
              <a:latin typeface="Gabriola" pitchFamily="82" charset="0"/>
            </a:endParaRPr>
          </a:p>
        </p:txBody>
      </p:sp>
      <p:sp>
        <p:nvSpPr>
          <p:cNvPr id="57" name="TextBox 56">
            <a:extLst>
              <a:ext uri="{FF2B5EF4-FFF2-40B4-BE49-F238E27FC236}">
                <a16:creationId xmlns:a16="http://schemas.microsoft.com/office/drawing/2014/main" id="{96874BF4-0DDD-F144-BF06-90079FBC55AC}"/>
              </a:ext>
            </a:extLst>
          </p:cNvPr>
          <p:cNvSpPr txBox="1"/>
          <p:nvPr/>
        </p:nvSpPr>
        <p:spPr>
          <a:xfrm>
            <a:off x="7145858" y="4255525"/>
            <a:ext cx="681430" cy="400110"/>
          </a:xfrm>
          <a:prstGeom prst="rect">
            <a:avLst/>
          </a:prstGeom>
          <a:noFill/>
        </p:spPr>
        <p:txBody>
          <a:bodyPr wrap="square" rtlCol="0">
            <a:spAutoFit/>
          </a:bodyPr>
          <a:lstStyle/>
          <a:p>
            <a:pPr defTabSz="731491"/>
            <a:r>
              <a:rPr lang="en-US" sz="2000" dirty="0">
                <a:solidFill>
                  <a:prstClr val="black"/>
                </a:solidFill>
                <a:latin typeface="Apple Chancery" panose="03020702040506060504" pitchFamily="66" charset="-79"/>
                <a:cs typeface="Apple Chancery" panose="03020702040506060504" pitchFamily="66" charset="-79"/>
              </a:rPr>
              <a:t>Tk</a:t>
            </a:r>
          </a:p>
        </p:txBody>
      </p:sp>
      <p:cxnSp>
        <p:nvCxnSpPr>
          <p:cNvPr id="62" name="Straight Arrow Connector 61">
            <a:extLst>
              <a:ext uri="{FF2B5EF4-FFF2-40B4-BE49-F238E27FC236}">
                <a16:creationId xmlns:a16="http://schemas.microsoft.com/office/drawing/2014/main" id="{0D6554F1-3C2D-0046-8348-8EF79902CF04}"/>
              </a:ext>
            </a:extLst>
          </p:cNvPr>
          <p:cNvCxnSpPr>
            <a:cxnSpLocks/>
          </p:cNvCxnSpPr>
          <p:nvPr/>
        </p:nvCxnSpPr>
        <p:spPr>
          <a:xfrm>
            <a:off x="310384" y="2240077"/>
            <a:ext cx="2048040" cy="852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929CD830-BAB2-DA44-BFE6-E82E99BBCC6F}"/>
              </a:ext>
            </a:extLst>
          </p:cNvPr>
          <p:cNvCxnSpPr>
            <a:cxnSpLocks/>
            <a:endCxn id="29" idx="0"/>
          </p:cNvCxnSpPr>
          <p:nvPr/>
        </p:nvCxnSpPr>
        <p:spPr>
          <a:xfrm flipH="1">
            <a:off x="4298513" y="1411094"/>
            <a:ext cx="224601" cy="9309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414427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7" presetClass="emph" presetSubtype="0" fill="remove" grpId="1" nodeType="clickEffect">
                                  <p:stCondLst>
                                    <p:cond delay="0"/>
                                  </p:stCondLst>
                                  <p:childTnLst>
                                    <p:animClr clrSpc="rgb" dir="cw">
                                      <p:cBhvr override="childStyle">
                                        <p:cTn id="50" dur="250" autoRev="1" fill="remove"/>
                                        <p:tgtEl>
                                          <p:spTgt spid="28"/>
                                        </p:tgtEl>
                                        <p:attrNameLst>
                                          <p:attrName>style.color</p:attrName>
                                        </p:attrNameLst>
                                      </p:cBhvr>
                                      <p:to>
                                        <a:schemeClr val="bg1"/>
                                      </p:to>
                                    </p:animClr>
                                    <p:animClr clrSpc="rgb" dir="cw">
                                      <p:cBhvr>
                                        <p:cTn id="51" dur="250" autoRev="1" fill="remove"/>
                                        <p:tgtEl>
                                          <p:spTgt spid="28"/>
                                        </p:tgtEl>
                                        <p:attrNameLst>
                                          <p:attrName>fillcolor</p:attrName>
                                        </p:attrNameLst>
                                      </p:cBhvr>
                                      <p:to>
                                        <a:schemeClr val="bg1"/>
                                      </p:to>
                                    </p:animClr>
                                    <p:set>
                                      <p:cBhvr>
                                        <p:cTn id="52" dur="250" autoRev="1" fill="remove"/>
                                        <p:tgtEl>
                                          <p:spTgt spid="28"/>
                                        </p:tgtEl>
                                        <p:attrNameLst>
                                          <p:attrName>fill.type</p:attrName>
                                        </p:attrNameLst>
                                      </p:cBhvr>
                                      <p:to>
                                        <p:strVal val="solid"/>
                                      </p:to>
                                    </p:set>
                                    <p:set>
                                      <p:cBhvr>
                                        <p:cTn id="53" dur="250" autoRev="1" fill="remove"/>
                                        <p:tgtEl>
                                          <p:spTgt spid="28"/>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65"/>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6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7"/>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7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7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72"/>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28" grpId="0" animBg="1"/>
      <p:bldP spid="28" grpId="1" animBg="1"/>
      <p:bldP spid="30" grpId="0" animBg="1"/>
      <p:bldP spid="39" grpId="0" animBg="1"/>
      <p:bldP spid="41" grpId="0" animBg="1"/>
      <p:bldP spid="42" grpId="0" animBg="1"/>
      <p:bldP spid="43" grpId="0"/>
      <p:bldP spid="44" grpId="0"/>
      <p:bldP spid="49" grpId="0"/>
      <p:bldP spid="50" grpId="0"/>
      <p:bldP spid="51" grpId="0" animBg="1"/>
      <p:bldP spid="53" grpId="0" animBg="1"/>
      <p:bldP spid="54" grpId="0" animBg="1"/>
      <p:bldP spid="55" grpId="0" animBg="1"/>
      <p:bldP spid="56" grpId="0"/>
      <p:bldP spid="59" grpId="0" animBg="1"/>
      <p:bldP spid="60" grpId="0" animBg="1"/>
      <p:bldP spid="61" grpId="0" animBg="1"/>
      <p:bldP spid="63" grpId="0" animBg="1"/>
      <p:bldP spid="65" grpId="0" animBg="1"/>
      <p:bldP spid="67" grpId="0" animBg="1"/>
      <p:bldP spid="68" grpId="0" animBg="1"/>
      <p:bldP spid="69" grpId="0" animBg="1"/>
      <p:bldP spid="70" grpId="0" animBg="1"/>
      <p:bldP spid="71" grpId="0"/>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26A2-7E4A-5F4A-B6AF-9D0AD76262D4}"/>
              </a:ext>
            </a:extLst>
          </p:cNvPr>
          <p:cNvSpPr>
            <a:spLocks noGrp="1"/>
          </p:cNvSpPr>
          <p:nvPr>
            <p:ph type="title"/>
          </p:nvPr>
        </p:nvSpPr>
        <p:spPr>
          <a:xfrm>
            <a:off x="828675" y="41049"/>
            <a:ext cx="9595486" cy="659444"/>
          </a:xfrm>
        </p:spPr>
        <p:txBody>
          <a:bodyPr/>
          <a:lstStyle/>
          <a:p>
            <a:r>
              <a:rPr lang="en-US" dirty="0"/>
              <a:t>Pruning Tile permutations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9B94C0-4CB5-C744-8BF4-B989F181F3B9}"/>
                  </a:ext>
                </a:extLst>
              </p:cNvPr>
              <p:cNvSpPr>
                <a:spLocks noGrp="1"/>
              </p:cNvSpPr>
              <p:nvPr>
                <p:ph sz="half" idx="1"/>
              </p:nvPr>
            </p:nvSpPr>
            <p:spPr>
              <a:xfrm>
                <a:off x="828675" y="1806222"/>
                <a:ext cx="9983848" cy="5896516"/>
              </a:xfrm>
            </p:spPr>
            <p:txBody>
              <a:bodyPr/>
              <a:lstStyle/>
              <a:p>
                <a:r>
                  <a:rPr lang="en-US" sz="2800" dirty="0"/>
                  <a:t>Consider two of the 7! Tile-loop permutations for CNN</a:t>
                </a:r>
              </a:p>
              <a:p>
                <a:r>
                  <a:rPr lang="en-US" sz="2800" dirty="0"/>
                  <a:t>Loop order (outer to inner): &lt;</a:t>
                </a:r>
                <a:r>
                  <a:rPr lang="en-US" sz="2800" dirty="0" err="1"/>
                  <a:t>kt,ct,rt,st,nt,ht,wt</a:t>
                </a:r>
                <a:r>
                  <a:rPr lang="en-US" sz="2800" dirty="0"/>
                  <a:t>&gt;</a:t>
                </a:r>
              </a:p>
              <a:p>
                <a:r>
                  <a:rPr lang="en-US" sz="2800" dirty="0"/>
                  <a:t>Volume = </a:t>
                </a:r>
                <a14:m>
                  <m:oMath xmlns:m="http://schemas.openxmlformats.org/officeDocument/2006/math">
                    <m:sSub>
                      <m:sSubPr>
                        <m:ctrlPr>
                          <a:rPr lang="en-US" sz="2800" i="1">
                            <a:latin typeface="Cambria Math" panose="02040503050406030204" pitchFamily="18" charset="0"/>
                          </a:rPr>
                        </m:ctrlPr>
                      </m:sSub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h</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den>
                        </m:f>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r>
                          <a:rPr lang="en-US" sz="2800" i="1">
                            <a:latin typeface="Cambria Math" panose="02040503050406030204" pitchFamily="18" charset="0"/>
                          </a:rPr>
                          <m:t>−1</m:t>
                        </m:r>
                      </m:e>
                    </m:d>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𝑤</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r>
                          <a:rPr lang="en-US" sz="2800" i="1">
                            <a:latin typeface="Cambria Math" panose="02040503050406030204" pitchFamily="18" charset="0"/>
                          </a:rPr>
                          <m:t>−1</m:t>
                        </m:r>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h</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𝑤</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den>
                    </m:f>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oMath>
                </a14:m>
                <a:endParaRPr lang="en-US" sz="2800" dirty="0"/>
              </a:p>
              <a:p>
                <a:r>
                  <a:rPr lang="en-US" sz="2800" dirty="0"/>
                  <a:t>Loop order (outer to inner): &lt;</a:t>
                </a:r>
                <a:r>
                  <a:rPr lang="en-US" sz="2800" dirty="0" err="1"/>
                  <a:t>kt,ct,rt,st,wt,ht,nt</a:t>
                </a:r>
                <a:r>
                  <a:rPr lang="en-US" sz="2800" dirty="0"/>
                  <a:t>&gt;</a:t>
                </a:r>
              </a:p>
              <a:p>
                <a:r>
                  <a:rPr lang="en-US" sz="2800" dirty="0"/>
                  <a:t>Volume = </a:t>
                </a:r>
                <a14:m>
                  <m:oMath xmlns:m="http://schemas.openxmlformats.org/officeDocument/2006/math">
                    <m:sSub>
                      <m:sSubPr>
                        <m:ctrlPr>
                          <a:rPr lang="en-US" sz="2800" i="1">
                            <a:latin typeface="Cambria Math" panose="02040503050406030204" pitchFamily="18" charset="0"/>
                          </a:rPr>
                        </m:ctrlPr>
                      </m:sSub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𝑤</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h</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den>
                        </m:f>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r>
                          <a:rPr lang="en-US" sz="2800" i="1">
                            <a:latin typeface="Cambria Math" panose="02040503050406030204" pitchFamily="18" charset="0"/>
                          </a:rPr>
                          <m:t>−1</m:t>
                        </m:r>
                      </m:e>
                    </m:d>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r>
                          <a:rPr lang="en-US" sz="2800" i="1">
                            <a:latin typeface="Cambria Math" panose="02040503050406030204" pitchFamily="18" charset="0"/>
                          </a:rPr>
                          <m:t>−1</m:t>
                        </m:r>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𝑠</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𝑐</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𝑟</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𝑠</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h</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den>
                    </m:f>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𝑤</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den>
                    </m:f>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𝑛</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h</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𝑤</m:t>
                        </m:r>
                      </m:sub>
                    </m:sSub>
                  </m:oMath>
                </a14:m>
                <a:endParaRPr lang="en-US" sz="2800" dirty="0"/>
              </a:p>
            </p:txBody>
          </p:sp>
        </mc:Choice>
        <mc:Fallback xmlns="">
          <p:sp>
            <p:nvSpPr>
              <p:cNvPr id="3" name="Content Placeholder 2">
                <a:extLst>
                  <a:ext uri="{FF2B5EF4-FFF2-40B4-BE49-F238E27FC236}">
                    <a16:creationId xmlns:a16="http://schemas.microsoft.com/office/drawing/2014/main" id="{039B94C0-4CB5-C744-8BF4-B989F181F3B9}"/>
                  </a:ext>
                </a:extLst>
              </p:cNvPr>
              <p:cNvSpPr>
                <a:spLocks noGrp="1" noRot="1" noChangeAspect="1" noMove="1" noResize="1" noEditPoints="1" noAdjustHandles="1" noChangeArrowheads="1" noChangeShapeType="1" noTextEdit="1"/>
              </p:cNvSpPr>
              <p:nvPr>
                <p:ph sz="half" idx="1"/>
              </p:nvPr>
            </p:nvSpPr>
            <p:spPr>
              <a:xfrm>
                <a:off x="828675" y="1806222"/>
                <a:ext cx="9983848" cy="5896516"/>
              </a:xfrm>
              <a:blipFill>
                <a:blip r:embed="rId4"/>
                <a:stretch>
                  <a:fillRect l="-1144" t="-1075"/>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83BA3DB9-ADC1-9A48-A2D1-0EDE9B3D00B0}"/>
              </a:ext>
            </a:extLst>
          </p:cNvPr>
          <p:cNvSpPr>
            <a:spLocks noGrp="1"/>
          </p:cNvSpPr>
          <p:nvPr>
            <p:ph type="body" sz="quarter" idx="4294967295"/>
          </p:nvPr>
        </p:nvSpPr>
        <p:spPr>
          <a:xfrm>
            <a:off x="1944574" y="7866925"/>
            <a:ext cx="893365" cy="3048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7340360A-A931-D645-B966-EB0013B08264}"/>
              </a:ext>
            </a:extLst>
          </p:cNvPr>
          <p:cNvSpPr>
            <a:spLocks noGrp="1"/>
          </p:cNvSpPr>
          <p:nvPr>
            <p:ph type="body" sz="quarter" idx="4294967295"/>
          </p:nvPr>
        </p:nvSpPr>
        <p:spPr>
          <a:xfrm>
            <a:off x="3107706" y="7866925"/>
            <a:ext cx="893365" cy="304800"/>
          </a:xfrm>
          <a:prstGeom prst="rect">
            <a:avLst/>
          </a:prstGeom>
        </p:spPr>
        <p:txBody>
          <a:bodyPr/>
          <a:lstStyle/>
          <a:p>
            <a:endParaRPr lang="en-US"/>
          </a:p>
        </p:txBody>
      </p:sp>
      <p:sp>
        <p:nvSpPr>
          <p:cNvPr id="6" name="Text Placeholder 5">
            <a:extLst>
              <a:ext uri="{FF2B5EF4-FFF2-40B4-BE49-F238E27FC236}">
                <a16:creationId xmlns:a16="http://schemas.microsoft.com/office/drawing/2014/main" id="{C197F271-426B-2144-B01B-E4A370D0BFF6}"/>
              </a:ext>
            </a:extLst>
          </p:cNvPr>
          <p:cNvSpPr>
            <a:spLocks noGrp="1"/>
          </p:cNvSpPr>
          <p:nvPr>
            <p:ph type="body" sz="quarter" idx="4294967295"/>
          </p:nvPr>
        </p:nvSpPr>
        <p:spPr>
          <a:xfrm>
            <a:off x="4270837" y="7866925"/>
            <a:ext cx="893365" cy="3048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0BEAA6CA-2042-014D-833D-CDDE6BC80A31}"/>
              </a:ext>
            </a:extLst>
          </p:cNvPr>
          <p:cNvSpPr>
            <a:spLocks noGrp="1"/>
          </p:cNvSpPr>
          <p:nvPr>
            <p:ph type="body" sz="quarter" idx="4294967295"/>
          </p:nvPr>
        </p:nvSpPr>
        <p:spPr>
          <a:xfrm>
            <a:off x="5164201" y="7486650"/>
            <a:ext cx="5808600" cy="369888"/>
          </a:xfrm>
          <a:prstGeom prst="rect">
            <a:avLst/>
          </a:prstGeom>
        </p:spPr>
        <p:txBody>
          <a:bodyPr/>
          <a:lstStyle/>
          <a:p>
            <a:endParaRPr lang="en-US"/>
          </a:p>
        </p:txBody>
      </p:sp>
      <p:sp>
        <p:nvSpPr>
          <p:cNvPr id="8" name="Rectangle 7">
            <a:extLst>
              <a:ext uri="{FF2B5EF4-FFF2-40B4-BE49-F238E27FC236}">
                <a16:creationId xmlns:a16="http://schemas.microsoft.com/office/drawing/2014/main" id="{82BB6FB8-FDDA-CE41-9FF6-5E5A2F3CDCFA}"/>
              </a:ext>
            </a:extLst>
          </p:cNvPr>
          <p:cNvSpPr/>
          <p:nvPr/>
        </p:nvSpPr>
        <p:spPr>
          <a:xfrm>
            <a:off x="1151467" y="3533423"/>
            <a:ext cx="3119369" cy="801511"/>
          </a:xfrm>
          <a:prstGeom prst="rect">
            <a:avLst/>
          </a:prstGeom>
          <a:noFill/>
          <a:ln w="57150" cap="flat" cmpd="sng" algn="ctr">
            <a:solidFill>
              <a:srgbClr val="0CC51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731491"/>
            <a:endParaRPr lang="en-US">
              <a:solidFill>
                <a:srgbClr val="4F81BD"/>
              </a:solidFill>
              <a:latin typeface="Calibri"/>
            </a:endParaRPr>
          </a:p>
        </p:txBody>
      </p:sp>
      <p:sp>
        <p:nvSpPr>
          <p:cNvPr id="9" name="Rectangle 8">
            <a:extLst>
              <a:ext uri="{FF2B5EF4-FFF2-40B4-BE49-F238E27FC236}">
                <a16:creationId xmlns:a16="http://schemas.microsoft.com/office/drawing/2014/main" id="{821B9320-30FF-B643-9D9C-3989967B31F7}"/>
              </a:ext>
            </a:extLst>
          </p:cNvPr>
          <p:cNvSpPr/>
          <p:nvPr/>
        </p:nvSpPr>
        <p:spPr>
          <a:xfrm>
            <a:off x="1280441" y="5525911"/>
            <a:ext cx="3001301" cy="801511"/>
          </a:xfrm>
          <a:prstGeom prst="rect">
            <a:avLst/>
          </a:prstGeom>
          <a:noFill/>
          <a:ln w="57150" cap="flat" cmpd="sng" algn="ctr">
            <a:solidFill>
              <a:srgbClr val="0CC51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731491"/>
            <a:endParaRPr lang="en-US">
              <a:solidFill>
                <a:srgbClr val="4F81BD"/>
              </a:solidFill>
              <a:latin typeface="Calibri"/>
            </a:endParaRPr>
          </a:p>
        </p:txBody>
      </p:sp>
      <p:sp>
        <p:nvSpPr>
          <p:cNvPr id="11" name="Rectangle 10">
            <a:extLst>
              <a:ext uri="{FF2B5EF4-FFF2-40B4-BE49-F238E27FC236}">
                <a16:creationId xmlns:a16="http://schemas.microsoft.com/office/drawing/2014/main" id="{7302689A-3005-C040-9C22-59523CBA755E}"/>
              </a:ext>
            </a:extLst>
          </p:cNvPr>
          <p:cNvSpPr/>
          <p:nvPr/>
        </p:nvSpPr>
        <p:spPr>
          <a:xfrm>
            <a:off x="4593629" y="3565173"/>
            <a:ext cx="4234283" cy="801511"/>
          </a:xfrm>
          <a:prstGeom prst="rect">
            <a:avLst/>
          </a:prstGeom>
          <a:noFill/>
          <a:ln w="57150" cap="flat" cmpd="sng" algn="ctr">
            <a:solidFill>
              <a:srgbClr val="0CC51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731491"/>
            <a:endParaRPr lang="en-US">
              <a:solidFill>
                <a:srgbClr val="C0504D"/>
              </a:solidFill>
              <a:latin typeface="Calibri"/>
            </a:endParaRPr>
          </a:p>
        </p:txBody>
      </p:sp>
      <p:sp>
        <p:nvSpPr>
          <p:cNvPr id="13" name="Rectangle 12">
            <a:extLst>
              <a:ext uri="{FF2B5EF4-FFF2-40B4-BE49-F238E27FC236}">
                <a16:creationId xmlns:a16="http://schemas.microsoft.com/office/drawing/2014/main" id="{93FE8D88-799A-7C45-8F15-229BFD52B9C2}"/>
              </a:ext>
            </a:extLst>
          </p:cNvPr>
          <p:cNvSpPr/>
          <p:nvPr/>
        </p:nvSpPr>
        <p:spPr>
          <a:xfrm>
            <a:off x="4557370" y="5506416"/>
            <a:ext cx="4234283" cy="801511"/>
          </a:xfrm>
          <a:prstGeom prst="rect">
            <a:avLst/>
          </a:prstGeom>
          <a:noFill/>
          <a:ln w="57150" cap="flat" cmpd="sng" algn="ctr">
            <a:solidFill>
              <a:srgbClr val="0CC51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731491"/>
            <a:endParaRPr lang="en-US">
              <a:solidFill>
                <a:srgbClr val="C0504D"/>
              </a:solidFill>
              <a:latin typeface="Calibri"/>
            </a:endParaRPr>
          </a:p>
        </p:txBody>
      </p:sp>
      <p:sp>
        <p:nvSpPr>
          <p:cNvPr id="14" name="Rectangle 13">
            <a:extLst>
              <a:ext uri="{FF2B5EF4-FFF2-40B4-BE49-F238E27FC236}">
                <a16:creationId xmlns:a16="http://schemas.microsoft.com/office/drawing/2014/main" id="{E2A72960-F84C-2640-ABBD-EB9BBA04C535}"/>
              </a:ext>
            </a:extLst>
          </p:cNvPr>
          <p:cNvSpPr/>
          <p:nvPr/>
        </p:nvSpPr>
        <p:spPr>
          <a:xfrm>
            <a:off x="3033943" y="2823987"/>
            <a:ext cx="6922858" cy="80151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731491"/>
            <a:endParaRPr lang="en-US">
              <a:solidFill>
                <a:srgbClr val="4F81BD"/>
              </a:solidFill>
              <a:latin typeface="Calibri"/>
            </a:endParaRPr>
          </a:p>
        </p:txBody>
      </p:sp>
      <p:sp>
        <p:nvSpPr>
          <p:cNvPr id="15" name="Rectangle 14">
            <a:extLst>
              <a:ext uri="{FF2B5EF4-FFF2-40B4-BE49-F238E27FC236}">
                <a16:creationId xmlns:a16="http://schemas.microsoft.com/office/drawing/2014/main" id="{9BD8A4D7-B3F6-2141-AF7F-E4436BBB9D23}"/>
              </a:ext>
            </a:extLst>
          </p:cNvPr>
          <p:cNvSpPr/>
          <p:nvPr/>
        </p:nvSpPr>
        <p:spPr>
          <a:xfrm>
            <a:off x="2849228" y="4761888"/>
            <a:ext cx="7423662" cy="80151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defTabSz="731491"/>
            <a:endParaRPr lang="en-US">
              <a:solidFill>
                <a:srgbClr val="FF0000"/>
              </a:solidFill>
              <a:latin typeface="Calibri"/>
            </a:endParaRPr>
          </a:p>
        </p:txBody>
      </p:sp>
      <p:sp>
        <p:nvSpPr>
          <p:cNvPr id="16" name="Rectangle 15">
            <a:extLst>
              <a:ext uri="{FF2B5EF4-FFF2-40B4-BE49-F238E27FC236}">
                <a16:creationId xmlns:a16="http://schemas.microsoft.com/office/drawing/2014/main" id="{388B1CB2-20C7-C748-BAB8-8995777D1B9B}"/>
              </a:ext>
            </a:extLst>
          </p:cNvPr>
          <p:cNvSpPr/>
          <p:nvPr/>
        </p:nvSpPr>
        <p:spPr>
          <a:xfrm>
            <a:off x="4730045" y="4761888"/>
            <a:ext cx="434158" cy="80151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731491"/>
            <a:endParaRPr lang="en-US">
              <a:solidFill>
                <a:srgbClr val="F79646"/>
              </a:solidFill>
              <a:latin typeface="Calibri"/>
            </a:endParaRPr>
          </a:p>
        </p:txBody>
      </p:sp>
      <p:sp>
        <p:nvSpPr>
          <p:cNvPr id="17" name="Rectangle 16">
            <a:extLst>
              <a:ext uri="{FF2B5EF4-FFF2-40B4-BE49-F238E27FC236}">
                <a16:creationId xmlns:a16="http://schemas.microsoft.com/office/drawing/2014/main" id="{A08E10B6-B878-2843-BC32-15C10AC91A79}"/>
              </a:ext>
            </a:extLst>
          </p:cNvPr>
          <p:cNvSpPr/>
          <p:nvPr/>
        </p:nvSpPr>
        <p:spPr>
          <a:xfrm>
            <a:off x="8243586" y="4793639"/>
            <a:ext cx="504838" cy="80151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731491"/>
            <a:endParaRPr lang="en-US">
              <a:solidFill>
                <a:srgbClr val="F79646"/>
              </a:solidFill>
              <a:latin typeface="Calibri"/>
            </a:endParaRPr>
          </a:p>
        </p:txBody>
      </p:sp>
      <p:sp>
        <p:nvSpPr>
          <p:cNvPr id="18" name="Rectangle 17">
            <a:extLst>
              <a:ext uri="{FF2B5EF4-FFF2-40B4-BE49-F238E27FC236}">
                <a16:creationId xmlns:a16="http://schemas.microsoft.com/office/drawing/2014/main" id="{74E670F1-9A84-8149-BDD0-474467217B56}"/>
              </a:ext>
            </a:extLst>
          </p:cNvPr>
          <p:cNvSpPr/>
          <p:nvPr/>
        </p:nvSpPr>
        <p:spPr>
          <a:xfrm>
            <a:off x="7947378" y="2863404"/>
            <a:ext cx="504838" cy="801511"/>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731491"/>
            <a:endParaRPr lang="en-US">
              <a:solidFill>
                <a:srgbClr val="F79646"/>
              </a:solidFill>
              <a:latin typeface="Calibri"/>
            </a:endParaRPr>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590A2532-4556-6345-9FC1-3A4D05C3D4EE}"/>
                  </a:ext>
                </a:extLst>
              </p:cNvPr>
              <p:cNvSpPr/>
              <p:nvPr/>
            </p:nvSpPr>
            <p:spPr>
              <a:xfrm>
                <a:off x="1043756" y="6463852"/>
                <a:ext cx="8240890" cy="122291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14:m>
                  <m:oMathPara xmlns:m="http://schemas.openxmlformats.org/officeDocument/2006/math">
                    <m:oMathParaPr>
                      <m:jc m:val="centerGroup"/>
                    </m:oMathParaPr>
                    <m:oMath xmlns:m="http://schemas.openxmlformats.org/officeDocument/2006/math">
                      <m:d>
                        <m:dPr>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𝑁</m:t>
                              </m:r>
                            </m:e>
                            <m:sub>
                              <m:r>
                                <a:rPr lang="en-US" i="1">
                                  <a:solidFill>
                                    <a:prstClr val="black"/>
                                  </a:solidFill>
                                  <a:latin typeface="Cambria Math" panose="02040503050406030204" pitchFamily="18" charset="0"/>
                                </a:rPr>
                                <m:t>𝑤</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𝑇</m:t>
                              </m:r>
                            </m:e>
                            <m:sub>
                              <m:r>
                                <a:rPr lang="en-US" i="1">
                                  <a:solidFill>
                                    <a:prstClr val="black"/>
                                  </a:solidFill>
                                  <a:latin typeface="Cambria Math" panose="02040503050406030204" pitchFamily="18" charset="0"/>
                                </a:rPr>
                                <m:t>𝑠</m:t>
                              </m:r>
                            </m:sub>
                          </m:sSub>
                          <m:r>
                            <a:rPr lang="en-US" i="1">
                              <a:solidFill>
                                <a:prstClr val="black"/>
                              </a:solidFill>
                              <a:latin typeface="Cambria Math" panose="02040503050406030204" pitchFamily="18" charset="0"/>
                            </a:rPr>
                            <m:t>−1</m:t>
                          </m:r>
                        </m:e>
                      </m:d>
                      <m:r>
                        <a:rPr lang="en-US" i="1">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𝑁</m:t>
                              </m:r>
                            </m:e>
                            <m:sub>
                              <m:r>
                                <a:rPr lang="en-US" i="1">
                                  <a:solidFill>
                                    <a:prstClr val="black"/>
                                  </a:solidFill>
                                  <a:latin typeface="Cambria Math" panose="02040503050406030204" pitchFamily="18" charset="0"/>
                                  <a:ea typeface="Cambria Math" panose="02040503050406030204" pitchFamily="18" charset="0"/>
                                </a:rPr>
                                <m:t>𝑤</m:t>
                              </m:r>
                            </m:sub>
                          </m:sSub>
                        </m:num>
                        <m:den>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𝑇</m:t>
                              </m:r>
                            </m:e>
                            <m:sub>
                              <m:r>
                                <a:rPr lang="en-US" i="1">
                                  <a:solidFill>
                                    <a:prstClr val="black"/>
                                  </a:solidFill>
                                  <a:latin typeface="Cambria Math" panose="02040503050406030204" pitchFamily="18" charset="0"/>
                                  <a:ea typeface="Cambria Math" panose="02040503050406030204" pitchFamily="18" charset="0"/>
                                </a:rPr>
                                <m:t>𝑤</m:t>
                              </m:r>
                            </m:sub>
                          </m:sSub>
                        </m:den>
                      </m:f>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𝑇</m:t>
                          </m:r>
                        </m:e>
                        <m:sub>
                          <m:r>
                            <a:rPr lang="en-US" i="1">
                              <a:solidFill>
                                <a:prstClr val="black"/>
                              </a:solidFill>
                              <a:latin typeface="Cambria Math" panose="02040503050406030204" pitchFamily="18" charset="0"/>
                              <a:ea typeface="Cambria Math" panose="02040503050406030204" pitchFamily="18" charset="0"/>
                            </a:rPr>
                            <m:t>𝑤</m:t>
                          </m:r>
                        </m:sub>
                      </m:sSub>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𝑇</m:t>
                          </m:r>
                        </m:e>
                        <m:sub>
                          <m:r>
                            <a:rPr lang="en-US" i="1">
                              <a:solidFill>
                                <a:prstClr val="black"/>
                              </a:solidFill>
                              <a:latin typeface="Cambria Math" panose="02040503050406030204" pitchFamily="18" charset="0"/>
                              <a:ea typeface="Cambria Math" panose="02040503050406030204" pitchFamily="18" charset="0"/>
                            </a:rPr>
                            <m:t>𝑠</m:t>
                          </m:r>
                        </m:sub>
                      </m:sSub>
                      <m:r>
                        <a:rPr lang="en-US" i="1">
                          <a:solidFill>
                            <a:prstClr val="black"/>
                          </a:solidFill>
                          <a:latin typeface="Cambria Math" panose="02040503050406030204" pitchFamily="18" charset="0"/>
                          <a:ea typeface="Cambria Math" panose="02040503050406030204" pitchFamily="18" charset="0"/>
                        </a:rPr>
                        <m:t>−1)</m:t>
                      </m:r>
                    </m:oMath>
                  </m:oMathPara>
                </a14:m>
                <a:endParaRPr lang="en-US" dirty="0">
                  <a:solidFill>
                    <a:prstClr val="black"/>
                  </a:solidFill>
                  <a:latin typeface="Calibri"/>
                </a:endParaRPr>
              </a:p>
            </p:txBody>
          </p:sp>
        </mc:Choice>
        <mc:Fallback xmlns="">
          <p:sp>
            <p:nvSpPr>
              <p:cNvPr id="19" name="Rounded Rectangle 18">
                <a:extLst>
                  <a:ext uri="{FF2B5EF4-FFF2-40B4-BE49-F238E27FC236}">
                    <a16:creationId xmlns:a16="http://schemas.microsoft.com/office/drawing/2014/main" id="{590A2532-4556-6345-9FC1-3A4D05C3D4EE}"/>
                  </a:ext>
                </a:extLst>
              </p:cNvPr>
              <p:cNvSpPr>
                <a:spLocks noRot="1" noChangeAspect="1" noMove="1" noResize="1" noEditPoints="1" noAdjustHandles="1" noChangeArrowheads="1" noChangeShapeType="1" noTextEdit="1"/>
              </p:cNvSpPr>
              <p:nvPr/>
            </p:nvSpPr>
            <p:spPr>
              <a:xfrm>
                <a:off x="1043756" y="6463852"/>
                <a:ext cx="8240890" cy="1222916"/>
              </a:xfrm>
              <a:prstGeom prst="roundRect">
                <a:avLst/>
              </a:prstGeom>
              <a:blipFill>
                <a:blip r:embed="rId5"/>
                <a:stretch>
                  <a:fillRect/>
                </a:stretch>
              </a:blipFill>
            </p:spPr>
            <p:txBody>
              <a:bodyPr/>
              <a:lstStyle/>
              <a:p>
                <a:r>
                  <a:rPr lang="en-US">
                    <a:noFill/>
                  </a:rPr>
                  <a:t> </a:t>
                </a:r>
              </a:p>
            </p:txBody>
          </p:sp>
        </mc:Fallback>
      </mc:AlternateContent>
      <p:sp>
        <p:nvSpPr>
          <p:cNvPr id="20" name="Rounded Rectangle 19">
            <a:extLst>
              <a:ext uri="{FF2B5EF4-FFF2-40B4-BE49-F238E27FC236}">
                <a16:creationId xmlns:a16="http://schemas.microsoft.com/office/drawing/2014/main" id="{F17707D8-CC27-9B4A-B767-F6D49D0FD25A}"/>
              </a:ext>
            </a:extLst>
          </p:cNvPr>
          <p:cNvSpPr/>
          <p:nvPr/>
        </p:nvSpPr>
        <p:spPr>
          <a:xfrm>
            <a:off x="944645" y="1238569"/>
            <a:ext cx="8273849" cy="119450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solidFill>
                  <a:prstClr val="black"/>
                </a:solidFill>
                <a:latin typeface="Calibri"/>
              </a:rPr>
              <a:t>Loop order &lt; </a:t>
            </a:r>
            <a:r>
              <a:rPr lang="en-US" dirty="0" err="1">
                <a:solidFill>
                  <a:prstClr val="black"/>
                </a:solidFill>
                <a:latin typeface="Calibri"/>
              </a:rPr>
              <a:t>kt,ct,rt,st,wt,ht,nt</a:t>
            </a:r>
            <a:r>
              <a:rPr lang="en-US" dirty="0">
                <a:solidFill>
                  <a:prstClr val="black"/>
                </a:solidFill>
                <a:latin typeface="Calibri"/>
              </a:rPr>
              <a:t> &gt; </a:t>
            </a:r>
          </a:p>
          <a:p>
            <a:pPr algn="ctr" defTabSz="731491"/>
            <a:r>
              <a:rPr lang="en-US" dirty="0">
                <a:solidFill>
                  <a:prstClr val="black"/>
                </a:solidFill>
                <a:latin typeface="Calibri"/>
              </a:rPr>
              <a:t>can never be better than &lt; </a:t>
            </a:r>
            <a:r>
              <a:rPr lang="en-US" dirty="0" err="1">
                <a:solidFill>
                  <a:prstClr val="black"/>
                </a:solidFill>
                <a:latin typeface="Calibri"/>
              </a:rPr>
              <a:t>kt,ct,rt,st,</a:t>
            </a:r>
            <a:r>
              <a:rPr lang="en-US" dirty="0" err="1">
                <a:solidFill>
                  <a:prstClr val="black"/>
                </a:solidFill>
              </a:rPr>
              <a:t>nt,ht,wt</a:t>
            </a:r>
            <a:r>
              <a:rPr lang="en-US" dirty="0">
                <a:solidFill>
                  <a:prstClr val="black"/>
                </a:solidFill>
              </a:rPr>
              <a:t> </a:t>
            </a:r>
            <a:r>
              <a:rPr lang="en-US" dirty="0">
                <a:solidFill>
                  <a:prstClr val="black"/>
                </a:solidFill>
                <a:latin typeface="Calibri"/>
              </a:rPr>
              <a:t>&gt; </a:t>
            </a:r>
          </a:p>
        </p:txBody>
      </p:sp>
    </p:spTree>
    <p:custDataLst>
      <p:tags r:id="rId1"/>
    </p:custDataLst>
    <p:extLst>
      <p:ext uri="{BB962C8B-B14F-4D97-AF65-F5344CB8AC3E}">
        <p14:creationId xmlns:p14="http://schemas.microsoft.com/office/powerpoint/2010/main" val="236380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1" grpId="0" animBg="1"/>
      <p:bldP spid="11" grpId="1" animBg="1"/>
      <p:bldP spid="13" grpId="0" animBg="1"/>
      <p:bldP spid="13" grpId="1" animBg="1"/>
      <p:bldP spid="14" grpId="0" animBg="1"/>
      <p:bldP spid="15" grpId="0"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FBE1-1C1A-4D4C-9379-D555299A5201}"/>
              </a:ext>
            </a:extLst>
          </p:cNvPr>
          <p:cNvSpPr>
            <a:spLocks noGrp="1"/>
          </p:cNvSpPr>
          <p:nvPr>
            <p:ph type="title"/>
          </p:nvPr>
        </p:nvSpPr>
        <p:spPr>
          <a:xfrm>
            <a:off x="688657" y="298160"/>
            <a:ext cx="9595485" cy="659444"/>
          </a:xfrm>
        </p:spPr>
        <p:txBody>
          <a:bodyPr/>
          <a:lstStyle/>
          <a:p>
            <a:r>
              <a:rPr lang="en-US" dirty="0"/>
              <a:t>Pruning results</a:t>
            </a:r>
            <a:br>
              <a:rPr lang="en-US" dirty="0"/>
            </a:br>
            <a:endParaRPr lang="en-US" dirty="0"/>
          </a:p>
        </p:txBody>
      </p:sp>
      <p:sp>
        <p:nvSpPr>
          <p:cNvPr id="3" name="Content Placeholder 2">
            <a:extLst>
              <a:ext uri="{FF2B5EF4-FFF2-40B4-BE49-F238E27FC236}">
                <a16:creationId xmlns:a16="http://schemas.microsoft.com/office/drawing/2014/main" id="{35423F07-992A-1844-BC1E-3873FA353185}"/>
              </a:ext>
            </a:extLst>
          </p:cNvPr>
          <p:cNvSpPr>
            <a:spLocks noGrp="1"/>
          </p:cNvSpPr>
          <p:nvPr>
            <p:ph sz="half" idx="1"/>
          </p:nvPr>
        </p:nvSpPr>
        <p:spPr>
          <a:xfrm>
            <a:off x="688657" y="997486"/>
            <a:ext cx="10103521" cy="5681472"/>
          </a:xfrm>
        </p:spPr>
        <p:txBody>
          <a:bodyPr/>
          <a:lstStyle/>
          <a:p>
            <a:r>
              <a:rPr lang="en-US" dirty="0"/>
              <a:t>All 7! permutations cannot be better than the following 8 equivalent classes of permutations</a:t>
            </a:r>
          </a:p>
          <a:p>
            <a:pPr lvl="1"/>
            <a:r>
              <a:rPr lang="en-US" dirty="0"/>
              <a:t>⟨{kt, </a:t>
            </a:r>
            <a:r>
              <a:rPr lang="en-US" dirty="0" err="1"/>
              <a:t>ct</a:t>
            </a:r>
            <a:r>
              <a:rPr lang="en-US" dirty="0"/>
              <a:t>, rt, </a:t>
            </a:r>
            <a:r>
              <a:rPr lang="en-US" dirty="0" err="1"/>
              <a:t>st</a:t>
            </a:r>
            <a:r>
              <a:rPr lang="en-US" dirty="0"/>
              <a:t> }, {</a:t>
            </a:r>
            <a:r>
              <a:rPr lang="en-US" dirty="0" err="1"/>
              <a:t>nt</a:t>
            </a:r>
            <a:r>
              <a:rPr lang="en-US" dirty="0"/>
              <a:t>, </a:t>
            </a:r>
            <a:r>
              <a:rPr lang="en-US" dirty="0" err="1"/>
              <a:t>ht</a:t>
            </a:r>
            <a:r>
              <a:rPr lang="en-US" dirty="0"/>
              <a:t> }, </a:t>
            </a:r>
            <a:r>
              <a:rPr lang="en-US" dirty="0" err="1"/>
              <a:t>wt</a:t>
            </a:r>
            <a:r>
              <a:rPr lang="en-US" dirty="0"/>
              <a:t>⟩</a:t>
            </a:r>
          </a:p>
          <a:p>
            <a:pPr lvl="1"/>
            <a:r>
              <a:rPr lang="en-US" dirty="0"/>
              <a:t>⟨{</a:t>
            </a:r>
            <a:r>
              <a:rPr lang="en-US" dirty="0" err="1"/>
              <a:t>nt</a:t>
            </a:r>
            <a:r>
              <a:rPr lang="en-US" dirty="0"/>
              <a:t>, kt, </a:t>
            </a:r>
            <a:r>
              <a:rPr lang="en-US" dirty="0" err="1"/>
              <a:t>ht</a:t>
            </a:r>
            <a:r>
              <a:rPr lang="en-US" dirty="0"/>
              <a:t>, </a:t>
            </a:r>
            <a:r>
              <a:rPr lang="en-US" dirty="0" err="1"/>
              <a:t>wt</a:t>
            </a:r>
            <a:r>
              <a:rPr lang="en-US" dirty="0"/>
              <a:t> }, {</a:t>
            </a:r>
            <a:r>
              <a:rPr lang="en-US" dirty="0" err="1"/>
              <a:t>ct,rt</a:t>
            </a:r>
            <a:r>
              <a:rPr lang="en-US" dirty="0"/>
              <a:t> }, </a:t>
            </a:r>
            <a:r>
              <a:rPr lang="en-US" dirty="0" err="1"/>
              <a:t>st</a:t>
            </a:r>
            <a:r>
              <a:rPr lang="en-US" dirty="0"/>
              <a:t>⟩</a:t>
            </a:r>
          </a:p>
          <a:p>
            <a:pPr lvl="1"/>
            <a:r>
              <a:rPr lang="en-US" dirty="0"/>
              <a:t>⟨{</a:t>
            </a:r>
            <a:r>
              <a:rPr lang="en-US" dirty="0" err="1"/>
              <a:t>nt,ct</a:t>
            </a:r>
            <a:r>
              <a:rPr lang="en-US" dirty="0"/>
              <a:t>, </a:t>
            </a:r>
            <a:r>
              <a:rPr lang="en-US" dirty="0" err="1"/>
              <a:t>ht</a:t>
            </a:r>
            <a:r>
              <a:rPr lang="en-US" dirty="0"/>
              <a:t>, rt, </a:t>
            </a:r>
            <a:r>
              <a:rPr lang="en-US" dirty="0" err="1"/>
              <a:t>st</a:t>
            </a:r>
            <a:r>
              <a:rPr lang="en-US" dirty="0"/>
              <a:t> }, </a:t>
            </a:r>
            <a:r>
              <a:rPr lang="en-US" dirty="0" err="1"/>
              <a:t>wt</a:t>
            </a:r>
            <a:r>
              <a:rPr lang="en-US" dirty="0"/>
              <a:t>, kt⟩</a:t>
            </a:r>
          </a:p>
          <a:p>
            <a:pPr lvl="1"/>
            <a:r>
              <a:rPr lang="en-US" dirty="0"/>
              <a:t>⟨{</a:t>
            </a:r>
            <a:r>
              <a:rPr lang="en-US" dirty="0" err="1"/>
              <a:t>nt,ct</a:t>
            </a:r>
            <a:r>
              <a:rPr lang="en-US" dirty="0"/>
              <a:t>, </a:t>
            </a:r>
            <a:r>
              <a:rPr lang="en-US" dirty="0" err="1"/>
              <a:t>ht</a:t>
            </a:r>
            <a:r>
              <a:rPr lang="en-US" dirty="0"/>
              <a:t>, </a:t>
            </a:r>
            <a:r>
              <a:rPr lang="en-US" dirty="0" err="1"/>
              <a:t>wt</a:t>
            </a:r>
            <a:r>
              <a:rPr lang="en-US" dirty="0"/>
              <a:t>, rt }, </a:t>
            </a:r>
            <a:r>
              <a:rPr lang="en-US" dirty="0" err="1"/>
              <a:t>st</a:t>
            </a:r>
            <a:r>
              <a:rPr lang="en-US" dirty="0"/>
              <a:t>, kt⟩</a:t>
            </a:r>
          </a:p>
          <a:p>
            <a:pPr lvl="1"/>
            <a:r>
              <a:rPr lang="en-US" dirty="0"/>
              <a:t>⟨{kt, </a:t>
            </a:r>
            <a:r>
              <a:rPr lang="en-US" dirty="0" err="1"/>
              <a:t>ct</a:t>
            </a:r>
            <a:r>
              <a:rPr lang="en-US" dirty="0"/>
              <a:t>, rt, </a:t>
            </a:r>
            <a:r>
              <a:rPr lang="en-US" dirty="0" err="1"/>
              <a:t>st</a:t>
            </a:r>
            <a:r>
              <a:rPr lang="en-US" dirty="0"/>
              <a:t> }, {</a:t>
            </a:r>
            <a:r>
              <a:rPr lang="en-US" dirty="0" err="1"/>
              <a:t>nt</a:t>
            </a:r>
            <a:r>
              <a:rPr lang="en-US" dirty="0"/>
              <a:t>, </a:t>
            </a:r>
            <a:r>
              <a:rPr lang="en-US" dirty="0" err="1"/>
              <a:t>wt</a:t>
            </a:r>
            <a:r>
              <a:rPr lang="en-US" dirty="0"/>
              <a:t> }, </a:t>
            </a:r>
            <a:r>
              <a:rPr lang="en-US" dirty="0" err="1"/>
              <a:t>ht</a:t>
            </a:r>
            <a:r>
              <a:rPr lang="en-US" dirty="0"/>
              <a:t>⟩</a:t>
            </a:r>
          </a:p>
          <a:p>
            <a:pPr lvl="1"/>
            <a:r>
              <a:rPr lang="en-US" dirty="0"/>
              <a:t>⟨{</a:t>
            </a:r>
            <a:r>
              <a:rPr lang="en-US" dirty="0" err="1"/>
              <a:t>nt</a:t>
            </a:r>
            <a:r>
              <a:rPr lang="en-US" dirty="0"/>
              <a:t>, kt, </a:t>
            </a:r>
            <a:r>
              <a:rPr lang="en-US" dirty="0" err="1"/>
              <a:t>ht</a:t>
            </a:r>
            <a:r>
              <a:rPr lang="en-US" dirty="0"/>
              <a:t>, </a:t>
            </a:r>
            <a:r>
              <a:rPr lang="en-US" dirty="0" err="1"/>
              <a:t>wt</a:t>
            </a:r>
            <a:r>
              <a:rPr lang="en-US" dirty="0"/>
              <a:t> }, {</a:t>
            </a:r>
            <a:r>
              <a:rPr lang="en-US" dirty="0" err="1"/>
              <a:t>ct</a:t>
            </a:r>
            <a:r>
              <a:rPr lang="en-US" dirty="0"/>
              <a:t>, </a:t>
            </a:r>
            <a:r>
              <a:rPr lang="en-US" dirty="0" err="1"/>
              <a:t>st</a:t>
            </a:r>
            <a:r>
              <a:rPr lang="en-US" dirty="0"/>
              <a:t> }, rt⟩</a:t>
            </a:r>
          </a:p>
          <a:p>
            <a:pPr lvl="1"/>
            <a:r>
              <a:rPr lang="en-US" dirty="0"/>
              <a:t>⟨{</a:t>
            </a:r>
            <a:r>
              <a:rPr lang="en-US" dirty="0" err="1"/>
              <a:t>nt</a:t>
            </a:r>
            <a:r>
              <a:rPr lang="en-US" dirty="0"/>
              <a:t>, </a:t>
            </a:r>
            <a:r>
              <a:rPr lang="en-US" dirty="0" err="1"/>
              <a:t>ct</a:t>
            </a:r>
            <a:r>
              <a:rPr lang="en-US" dirty="0"/>
              <a:t>, </a:t>
            </a:r>
            <a:r>
              <a:rPr lang="en-US" dirty="0" err="1"/>
              <a:t>wt</a:t>
            </a:r>
            <a:r>
              <a:rPr lang="en-US" dirty="0"/>
              <a:t>, rt, </a:t>
            </a:r>
            <a:r>
              <a:rPr lang="en-US" dirty="0" err="1"/>
              <a:t>st</a:t>
            </a:r>
            <a:r>
              <a:rPr lang="en-US" dirty="0"/>
              <a:t> }, </a:t>
            </a:r>
            <a:r>
              <a:rPr lang="en-US" dirty="0" err="1"/>
              <a:t>ht</a:t>
            </a:r>
            <a:r>
              <a:rPr lang="en-US" dirty="0"/>
              <a:t>, kt⟩</a:t>
            </a:r>
          </a:p>
          <a:p>
            <a:pPr lvl="1"/>
            <a:r>
              <a:rPr lang="en-US" dirty="0"/>
              <a:t>⟨{</a:t>
            </a:r>
            <a:r>
              <a:rPr lang="en-US" dirty="0" err="1"/>
              <a:t>nt</a:t>
            </a:r>
            <a:r>
              <a:rPr lang="en-US" dirty="0"/>
              <a:t>, </a:t>
            </a:r>
            <a:r>
              <a:rPr lang="en-US" dirty="0" err="1"/>
              <a:t>ct</a:t>
            </a:r>
            <a:r>
              <a:rPr lang="en-US" dirty="0"/>
              <a:t>, </a:t>
            </a:r>
            <a:r>
              <a:rPr lang="en-US" dirty="0" err="1"/>
              <a:t>ht</a:t>
            </a:r>
            <a:r>
              <a:rPr lang="en-US" dirty="0"/>
              <a:t>, </a:t>
            </a:r>
            <a:r>
              <a:rPr lang="en-US" dirty="0" err="1"/>
              <a:t>wt</a:t>
            </a:r>
            <a:r>
              <a:rPr lang="en-US" dirty="0"/>
              <a:t>, </a:t>
            </a:r>
            <a:r>
              <a:rPr lang="en-US" dirty="0" err="1"/>
              <a:t>st</a:t>
            </a:r>
            <a:r>
              <a:rPr lang="en-US" dirty="0"/>
              <a:t> },rt, kt⟩</a:t>
            </a:r>
          </a:p>
          <a:p>
            <a:pPr marL="548640" lvl="1" indent="0">
              <a:buNone/>
            </a:pPr>
            <a:r>
              <a:rPr lang="en-US" dirty="0"/>
              <a:t>(from left to right is from outer loop to inner)</a:t>
            </a:r>
          </a:p>
        </p:txBody>
      </p:sp>
      <p:sp>
        <p:nvSpPr>
          <p:cNvPr id="4" name="Text Placeholder 3">
            <a:extLst>
              <a:ext uri="{FF2B5EF4-FFF2-40B4-BE49-F238E27FC236}">
                <a16:creationId xmlns:a16="http://schemas.microsoft.com/office/drawing/2014/main" id="{59909CED-70DE-C443-8F87-BE812F7C0A4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51DE6FB-51AE-1140-998A-7D63C94D37F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AF9AAD9-A750-7F45-B287-B2807C1D50E4}"/>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012FB287-4026-0E40-8E81-D565284E5717}"/>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EEE51873-28E0-AB4D-BB64-057716657906}"/>
              </a:ext>
            </a:extLst>
          </p:cNvPr>
          <p:cNvSpPr/>
          <p:nvPr/>
        </p:nvSpPr>
        <p:spPr>
          <a:xfrm>
            <a:off x="1794934" y="2540000"/>
            <a:ext cx="2206136" cy="508000"/>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B7C9C21-BA4A-8245-9BC9-F2AAE8771BC6}"/>
              </a:ext>
            </a:extLst>
          </p:cNvPr>
          <p:cNvCxnSpPr/>
          <p:nvPr/>
        </p:nvCxnSpPr>
        <p:spPr>
          <a:xfrm>
            <a:off x="2774681" y="3102822"/>
            <a:ext cx="666045" cy="68862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ounded Rectangle 10">
            <a:extLst>
              <a:ext uri="{FF2B5EF4-FFF2-40B4-BE49-F238E27FC236}">
                <a16:creationId xmlns:a16="http://schemas.microsoft.com/office/drawing/2014/main" id="{0046BFDC-0309-424E-AB0B-BD9E8555F2EA}"/>
              </a:ext>
            </a:extLst>
          </p:cNvPr>
          <p:cNvSpPr/>
          <p:nvPr/>
        </p:nvSpPr>
        <p:spPr>
          <a:xfrm>
            <a:off x="1467556" y="3838222"/>
            <a:ext cx="8308622" cy="133208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Repermute</a:t>
            </a:r>
            <a:r>
              <a:rPr lang="en-US" dirty="0"/>
              <a:t> loop order inside curly brackets does not change data volume expression</a:t>
            </a:r>
          </a:p>
        </p:txBody>
      </p:sp>
    </p:spTree>
    <p:custDataLst>
      <p:tags r:id="rId1"/>
    </p:custDataLst>
    <p:extLst>
      <p:ext uri="{BB962C8B-B14F-4D97-AF65-F5344CB8AC3E}">
        <p14:creationId xmlns:p14="http://schemas.microsoft.com/office/powerpoint/2010/main" val="169450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linds(horizontal)">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grpId="1" nodeType="clickEffect">
                                  <p:stCondLst>
                                    <p:cond delay="0"/>
                                  </p:stCondLst>
                                  <p:childTnLst>
                                    <p:animEffect transition="out" filter="checkerboard(across)">
                                      <p:cBhvr>
                                        <p:cTn id="51" dur="500"/>
                                        <p:tgtEl>
                                          <p:spTgt spid="8"/>
                                        </p:tgtEl>
                                      </p:cBhvr>
                                    </p:animEffect>
                                    <p:set>
                                      <p:cBhvr>
                                        <p:cTn id="52" dur="1" fill="hold">
                                          <p:stCondLst>
                                            <p:cond delay="499"/>
                                          </p:stCondLst>
                                        </p:cTn>
                                        <p:tgtEl>
                                          <p:spTgt spid="8"/>
                                        </p:tgtEl>
                                        <p:attrNameLst>
                                          <p:attrName>style.visibility</p:attrName>
                                        </p:attrNameLst>
                                      </p:cBhvr>
                                      <p:to>
                                        <p:strVal val="hidden"/>
                                      </p:to>
                                    </p:set>
                                  </p:childTnLst>
                                </p:cTn>
                              </p:par>
                              <p:par>
                                <p:cTn id="53" presetID="5" presetClass="exit" presetSubtype="10" fill="hold" nodeType="withEffect">
                                  <p:stCondLst>
                                    <p:cond delay="0"/>
                                  </p:stCondLst>
                                  <p:childTnLst>
                                    <p:animEffect transition="out" filter="checkerboard(across)">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5" presetClass="exit" presetSubtype="10" fill="hold" grpId="1" nodeType="withEffect">
                                  <p:stCondLst>
                                    <p:cond delay="0"/>
                                  </p:stCondLst>
                                  <p:childTnLst>
                                    <p:animEffect transition="out" filter="checkerboard(across)">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33690F-FCFD-0E44-B183-0E331FA4E7D0}"/>
              </a:ext>
            </a:extLst>
          </p:cNvPr>
          <p:cNvPicPr>
            <a:picLocks noChangeAspect="1"/>
          </p:cNvPicPr>
          <p:nvPr/>
        </p:nvPicPr>
        <p:blipFill>
          <a:blip r:embed="rId4"/>
          <a:stretch>
            <a:fillRect/>
          </a:stretch>
        </p:blipFill>
        <p:spPr>
          <a:xfrm>
            <a:off x="6719507" y="3415240"/>
            <a:ext cx="3941826" cy="2943895"/>
          </a:xfrm>
          <a:prstGeom prst="rect">
            <a:avLst/>
          </a:prstGeom>
        </p:spPr>
      </p:pic>
      <p:sp>
        <p:nvSpPr>
          <p:cNvPr id="2" name="Title 1">
            <a:extLst>
              <a:ext uri="{FF2B5EF4-FFF2-40B4-BE49-F238E27FC236}">
                <a16:creationId xmlns:a16="http://schemas.microsoft.com/office/drawing/2014/main" id="{13894578-AC64-9F41-91AF-674613EBBDC5}"/>
              </a:ext>
            </a:extLst>
          </p:cNvPr>
          <p:cNvSpPr>
            <a:spLocks noGrp="1"/>
          </p:cNvSpPr>
          <p:nvPr>
            <p:ph type="title"/>
          </p:nvPr>
        </p:nvSpPr>
        <p:spPr>
          <a:xfrm>
            <a:off x="865663" y="190412"/>
            <a:ext cx="9595486" cy="659444"/>
          </a:xfrm>
        </p:spPr>
        <p:txBody>
          <a:bodyPr/>
          <a:lstStyle/>
          <a:p>
            <a:r>
              <a:rPr lang="en-US" dirty="0"/>
              <a:t>Minimizing cost: multi-level cache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91F6E6-66DF-A64C-B7B0-2BA3C3FFD13D}"/>
                  </a:ext>
                </a:extLst>
              </p:cNvPr>
              <p:cNvSpPr>
                <a:spLocks noGrp="1"/>
              </p:cNvSpPr>
              <p:nvPr>
                <p:ph sz="half" idx="1"/>
              </p:nvPr>
            </p:nvSpPr>
            <p:spPr>
              <a:xfrm>
                <a:off x="95525" y="784823"/>
                <a:ext cx="10137352" cy="5350804"/>
              </a:xfrm>
            </p:spPr>
            <p:txBody>
              <a:bodyPr/>
              <a:lstStyle/>
              <a:p>
                <a:r>
                  <a:rPr lang="en-US" sz="3200" dirty="0"/>
                  <a:t>Tile-size optimization problem for 1-level cache</a:t>
                </a:r>
              </a:p>
              <a:p>
                <a:pPr lvl="1"/>
                <a14:m>
                  <m:oMath xmlns:m="http://schemas.openxmlformats.org/officeDocument/2006/math">
                    <m:r>
                      <a:rPr lang="en-US" sz="2720" i="1">
                        <a:latin typeface="Cambria Math" panose="02040503050406030204" pitchFamily="18" charset="0"/>
                      </a:rPr>
                      <m:t>𝑎𝑟𝑔𝑚𝑖</m:t>
                    </m:r>
                    <m:sSub>
                      <m:sSubPr>
                        <m:ctrlPr>
                          <a:rPr lang="en-US" sz="2720" i="1">
                            <a:latin typeface="Cambria Math" panose="02040503050406030204" pitchFamily="18" charset="0"/>
                          </a:rPr>
                        </m:ctrlPr>
                      </m:sSubPr>
                      <m:e>
                        <m:r>
                          <a:rPr lang="en-US" sz="2720" i="1">
                            <a:latin typeface="Cambria Math" panose="02040503050406030204" pitchFamily="18" charset="0"/>
                          </a:rPr>
                          <m:t>𝑛</m:t>
                        </m:r>
                      </m:e>
                      <m:sub>
                        <m:r>
                          <a:rPr lang="en-US" sz="2720" i="1">
                            <a:latin typeface="Cambria Math" panose="02040503050406030204" pitchFamily="18" charset="0"/>
                          </a:rPr>
                          <m:t>𝑥</m:t>
                        </m:r>
                      </m:sub>
                    </m:sSub>
                    <m:r>
                      <a:rPr lang="en-US" sz="2720" i="1">
                        <a:latin typeface="Cambria Math" panose="02040503050406030204" pitchFamily="18" charset="0"/>
                      </a:rPr>
                      <m:t> </m:t>
                    </m:r>
                    <m:r>
                      <a:rPr lang="en-US" sz="2720" i="1">
                        <a:latin typeface="Cambria Math" panose="02040503050406030204" pitchFamily="18" charset="0"/>
                      </a:rPr>
                      <m:t>𝑓</m:t>
                    </m:r>
                    <m:d>
                      <m:dPr>
                        <m:ctrlPr>
                          <a:rPr lang="en-US" sz="2720" i="1">
                            <a:latin typeface="Cambria Math" panose="02040503050406030204" pitchFamily="18" charset="0"/>
                          </a:rPr>
                        </m:ctrlPr>
                      </m:dPr>
                      <m:e>
                        <m:r>
                          <a:rPr lang="en-US" sz="2720" i="1">
                            <a:latin typeface="Cambria Math" panose="02040503050406030204" pitchFamily="18" charset="0"/>
                          </a:rPr>
                          <m:t>𝑥</m:t>
                        </m:r>
                      </m:e>
                    </m:d>
                    <m:r>
                      <a:rPr lang="en-US" sz="2720" i="1">
                        <a:latin typeface="Cambria Math" panose="02040503050406030204" pitchFamily="18" charset="0"/>
                      </a:rPr>
                      <m:t>=</m:t>
                    </m:r>
                    <m:r>
                      <a:rPr lang="en-US" sz="2720" i="1">
                        <a:latin typeface="Cambria Math" panose="02040503050406030204" pitchFamily="18" charset="0"/>
                      </a:rPr>
                      <m:t>𝐷𝑉</m:t>
                    </m:r>
                  </m:oMath>
                </a14:m>
                <a:endParaRPr lang="en-US" sz="2720" i="1" dirty="0">
                  <a:latin typeface="Cambria Math" panose="02040503050406030204" pitchFamily="18" charset="0"/>
                </a:endParaRPr>
              </a:p>
              <a:p>
                <a:pPr lvl="1"/>
                <a14:m>
                  <m:oMath xmlns:m="http://schemas.openxmlformats.org/officeDocument/2006/math">
                    <m:r>
                      <a:rPr lang="en-US" sz="2720" i="1">
                        <a:latin typeface="Cambria Math" panose="02040503050406030204" pitchFamily="18" charset="0"/>
                      </a:rPr>
                      <m:t>𝑠</m:t>
                    </m:r>
                    <m:r>
                      <a:rPr lang="en-US" sz="2720" i="1">
                        <a:latin typeface="Cambria Math" panose="02040503050406030204" pitchFamily="18" charset="0"/>
                      </a:rPr>
                      <m:t>.</m:t>
                    </m:r>
                    <m:r>
                      <a:rPr lang="en-US" sz="2720" i="1">
                        <a:latin typeface="Cambria Math" panose="02040503050406030204" pitchFamily="18" charset="0"/>
                      </a:rPr>
                      <m:t>𝑡</m:t>
                    </m:r>
                    <m:r>
                      <a:rPr lang="en-US" sz="2720" i="1">
                        <a:latin typeface="Cambria Math" panose="02040503050406030204" pitchFamily="18" charset="0"/>
                      </a:rPr>
                      <m:t>. </m:t>
                    </m:r>
                    <m:r>
                      <a:rPr lang="en-US" sz="2720" i="1">
                        <a:latin typeface="Cambria Math" panose="02040503050406030204" pitchFamily="18" charset="0"/>
                      </a:rPr>
                      <m:t>𝐹𝑃</m:t>
                    </m:r>
                    <m:r>
                      <a:rPr lang="en-US" sz="2720" i="1">
                        <a:latin typeface="Cambria Math" panose="02040503050406030204" pitchFamily="18" charset="0"/>
                      </a:rPr>
                      <m:t> ≤</m:t>
                    </m:r>
                    <m:r>
                      <a:rPr lang="en-US" sz="2720" i="1">
                        <a:latin typeface="Cambria Math" panose="02040503050406030204" pitchFamily="18" charset="0"/>
                        <a:ea typeface="Cambria Math" panose="02040503050406030204" pitchFamily="18" charset="0"/>
                      </a:rPr>
                      <m:t>𝑐𝑎𝑐h𝑒</m:t>
                    </m:r>
                    <m:r>
                      <a:rPr lang="en-US" sz="2720" i="1">
                        <a:latin typeface="Cambria Math" panose="02040503050406030204" pitchFamily="18" charset="0"/>
                        <a:ea typeface="Cambria Math" panose="02040503050406030204" pitchFamily="18" charset="0"/>
                      </a:rPr>
                      <m:t>_</m:t>
                    </m:r>
                    <m:r>
                      <a:rPr lang="en-US" sz="2720" i="1">
                        <a:latin typeface="Cambria Math" panose="02040503050406030204" pitchFamily="18" charset="0"/>
                        <a:ea typeface="Cambria Math" panose="02040503050406030204" pitchFamily="18" charset="0"/>
                      </a:rPr>
                      <m:t>𝑐𝑎𝑝𝑎𝑐𝑖𝑡𝑦</m:t>
                    </m:r>
                  </m:oMath>
                </a14:m>
                <a:endParaRPr lang="en-US" sz="2720" dirty="0"/>
              </a:p>
              <a:p>
                <a:r>
                  <a:rPr lang="en-US" sz="3200" dirty="0"/>
                  <a:t>Extending to multi-level cache: minimize estimated data-movement time for most constraining cache level</a:t>
                </a:r>
              </a:p>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1</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𝐷</m:t>
                        </m:r>
                        <m:sSub>
                          <m:sSubPr>
                            <m:ctrlPr>
                              <a:rPr lang="en-US" sz="3200" i="1">
                                <a:latin typeface="Cambria Math" panose="02040503050406030204" pitchFamily="18" charset="0"/>
                              </a:rPr>
                            </m:ctrlPr>
                          </m:sSubPr>
                          <m:e>
                            <m:r>
                              <a:rPr lang="en-US" sz="3200" i="1">
                                <a:latin typeface="Cambria Math" panose="02040503050406030204" pitchFamily="18" charset="0"/>
                              </a:rPr>
                              <m:t>𝑉</m:t>
                            </m:r>
                          </m:e>
                          <m:sub>
                            <m:r>
                              <a:rPr lang="en-US" sz="3200" i="1">
                                <a:latin typeface="Cambria Math" panose="02040503050406030204" pitchFamily="18" charset="0"/>
                              </a:rPr>
                              <m:t>1</m:t>
                            </m:r>
                          </m:sub>
                        </m:sSub>
                      </m:num>
                      <m:den>
                        <m:r>
                          <a:rPr lang="en-US" sz="3200" i="1">
                            <a:latin typeface="Cambria Math" panose="02040503050406030204" pitchFamily="18" charset="0"/>
                          </a:rPr>
                          <m:t>𝐵</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1</m:t>
                            </m:r>
                          </m:sub>
                        </m:sSub>
                      </m:den>
                    </m:f>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2</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𝐷</m:t>
                        </m:r>
                        <m:sSub>
                          <m:sSubPr>
                            <m:ctrlPr>
                              <a:rPr lang="en-US" sz="3200" i="1">
                                <a:latin typeface="Cambria Math" panose="02040503050406030204" pitchFamily="18" charset="0"/>
                              </a:rPr>
                            </m:ctrlPr>
                          </m:sSubPr>
                          <m:e>
                            <m:r>
                              <a:rPr lang="en-US" sz="3200" i="1">
                                <a:latin typeface="Cambria Math" panose="02040503050406030204" pitchFamily="18" charset="0"/>
                              </a:rPr>
                              <m:t>𝑉</m:t>
                            </m:r>
                          </m:e>
                          <m:sub>
                            <m:r>
                              <a:rPr lang="en-US" sz="3200" i="1">
                                <a:latin typeface="Cambria Math" panose="02040503050406030204" pitchFamily="18" charset="0"/>
                              </a:rPr>
                              <m:t>2</m:t>
                            </m:r>
                          </m:sub>
                        </m:sSub>
                      </m:num>
                      <m:den>
                        <m:r>
                          <a:rPr lang="en-US" sz="3200" i="1">
                            <a:latin typeface="Cambria Math" panose="02040503050406030204" pitchFamily="18" charset="0"/>
                          </a:rPr>
                          <m:t>𝐵</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2</m:t>
                            </m:r>
                          </m:sub>
                        </m:sSub>
                      </m:den>
                    </m:f>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3</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𝐷</m:t>
                        </m:r>
                        <m:sSub>
                          <m:sSubPr>
                            <m:ctrlPr>
                              <a:rPr lang="en-US" sz="3200" i="1">
                                <a:latin typeface="Cambria Math" panose="02040503050406030204" pitchFamily="18" charset="0"/>
                              </a:rPr>
                            </m:ctrlPr>
                          </m:sSubPr>
                          <m:e>
                            <m:r>
                              <a:rPr lang="en-US" sz="3200" i="1">
                                <a:latin typeface="Cambria Math" panose="02040503050406030204" pitchFamily="18" charset="0"/>
                              </a:rPr>
                              <m:t>𝑉</m:t>
                            </m:r>
                          </m:e>
                          <m:sub>
                            <m:r>
                              <a:rPr lang="en-US" sz="3200" i="1">
                                <a:latin typeface="Cambria Math" panose="02040503050406030204" pitchFamily="18" charset="0"/>
                              </a:rPr>
                              <m:t>3</m:t>
                            </m:r>
                          </m:sub>
                        </m:sSub>
                      </m:num>
                      <m:den>
                        <m:r>
                          <a:rPr lang="en-US" sz="3200" i="1">
                            <a:latin typeface="Cambria Math" panose="02040503050406030204" pitchFamily="18" charset="0"/>
                          </a:rPr>
                          <m:t>𝐵</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3</m:t>
                            </m:r>
                          </m:sub>
                        </m:sSub>
                      </m:den>
                    </m:f>
                  </m:oMath>
                </a14:m>
                <a:endParaRPr lang="en-US" sz="3200" dirty="0"/>
              </a:p>
              <a:p>
                <a:r>
                  <a:rPr lang="en-US" sz="3200" dirty="0"/>
                  <a:t>Time = </a:t>
                </a:r>
                <a14:m>
                  <m:oMath xmlns:m="http://schemas.openxmlformats.org/officeDocument/2006/math">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min</m:t>
                        </m:r>
                      </m:fName>
                      <m:e>
                        <m:d>
                          <m:dPr>
                            <m:ctrlPr>
                              <a:rPr lang="en-US" sz="3200" i="1">
                                <a:latin typeface="Cambria Math" panose="02040503050406030204" pitchFamily="18" charset="0"/>
                              </a:rPr>
                            </m:ctrlPr>
                          </m:dPr>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max</m:t>
                                </m:r>
                              </m:fName>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i="1">
                                            <a:latin typeface="Cambria Math" panose="02040503050406030204" pitchFamily="18" charset="0"/>
                                          </a:rPr>
                                          <m:t>3</m:t>
                                        </m:r>
                                      </m:sub>
                                    </m:sSub>
                                  </m:e>
                                </m:d>
                              </m:e>
                            </m:func>
                          </m:e>
                        </m:d>
                      </m:e>
                    </m:func>
                  </m:oMath>
                </a14:m>
                <a:endParaRPr lang="en-US" sz="3200" dirty="0"/>
              </a:p>
              <a:p>
                <a:r>
                  <a:rPr lang="en-US" sz="3200" dirty="0"/>
                  <a:t>Solve 3 optimization problems</a:t>
                </a:r>
              </a:p>
              <a:p>
                <a:pPr lvl="1"/>
                <a:r>
                  <a:rPr lang="en-US" sz="2400" dirty="0"/>
                  <a:t>Region A: P1: add constraints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i="1">
                        <a:latin typeface="Cambria Math" panose="02040503050406030204" pitchFamily="18" charset="0"/>
                      </a:rPr>
                      <m:t> </m:t>
                    </m:r>
                  </m:oMath>
                </a14:m>
                <a:r>
                  <a:rPr lang="en-US" sz="2400" i="1" dirty="0"/>
                  <a:t>&gt;=</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r>
                      <a:rPr lang="en-US" sz="2400" i="1">
                        <a:latin typeface="Cambria Math" panose="02040503050406030204" pitchFamily="18" charset="0"/>
                      </a:rPr>
                      <m:t> &amp;</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i="1">
                        <a:latin typeface="Cambria Math" panose="02040503050406030204" pitchFamily="18" charset="0"/>
                      </a:rPr>
                      <m:t> </m:t>
                    </m:r>
                    <m:r>
                      <m:rPr>
                        <m:nor/>
                      </m:rPr>
                      <a:rPr lang="en-US" sz="2400" i="1" dirty="0"/>
                      <m:t>&gt;=</m:t>
                    </m:r>
                    <m:r>
                      <m:rPr>
                        <m:nor/>
                      </m:rPr>
                      <a:rPr lang="en-US" sz="2400" dirty="0"/>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oMath>
                </a14:m>
                <a:endParaRPr lang="en-US" sz="2400" i="1" baseline="-25000" dirty="0"/>
              </a:p>
              <a:p>
                <a:pPr lvl="1"/>
                <a:r>
                  <a:rPr lang="en-US" sz="2400" dirty="0"/>
                  <a:t>Region B: P2: add constraints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r>
                      <a:rPr lang="en-US" sz="2400" i="1">
                        <a:latin typeface="Cambria Math" panose="02040503050406030204" pitchFamily="18" charset="0"/>
                      </a:rPr>
                      <m:t> </m:t>
                    </m:r>
                  </m:oMath>
                </a14:m>
                <a:r>
                  <a:rPr lang="en-US" sz="2400" i="1" dirty="0"/>
                  <a:t>&gt;=</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i="1">
                        <a:latin typeface="Cambria Math" panose="02040503050406030204" pitchFamily="18" charset="0"/>
                      </a:rPr>
                      <m:t> &amp;</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2</m:t>
                        </m:r>
                      </m:sub>
                    </m:sSub>
                    <m:r>
                      <a:rPr lang="en-US" sz="2400" i="1">
                        <a:latin typeface="Cambria Math" panose="02040503050406030204" pitchFamily="18" charset="0"/>
                      </a:rPr>
                      <m:t> </m:t>
                    </m:r>
                    <m:r>
                      <m:rPr>
                        <m:nor/>
                      </m:rPr>
                      <a:rPr lang="en-US" sz="2400" i="1" dirty="0"/>
                      <m:t>&gt;=</m:t>
                    </m:r>
                    <m:r>
                      <m:rPr>
                        <m:nor/>
                      </m:rPr>
                      <a:rPr lang="en-US" sz="2400" dirty="0"/>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oMath>
                </a14:m>
                <a:endParaRPr lang="en-US" sz="2400" i="1" baseline="-25000" dirty="0"/>
              </a:p>
              <a:p>
                <a:pPr lvl="1"/>
                <a:r>
                  <a:rPr lang="en-US" sz="2400" dirty="0"/>
                  <a:t>Region C: P3: add constraints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r>
                      <a:rPr lang="en-US" sz="2400" i="1">
                        <a:latin typeface="Cambria Math" panose="02040503050406030204" pitchFamily="18" charset="0"/>
                      </a:rPr>
                      <m:t> </m:t>
                    </m:r>
                  </m:oMath>
                </a14:m>
                <a:r>
                  <a:rPr lang="en-US" sz="2400" i="1" dirty="0"/>
                  <a:t>&gt;=</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r>
                      <a:rPr lang="en-US" sz="2400" i="1">
                        <a:latin typeface="Cambria Math" panose="02040503050406030204" pitchFamily="18" charset="0"/>
                      </a:rPr>
                      <m:t> &amp;</m:t>
                    </m:r>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3</m:t>
                        </m:r>
                      </m:sub>
                    </m:sSub>
                    <m:r>
                      <a:rPr lang="en-US" sz="2400" i="1">
                        <a:latin typeface="Cambria Math" panose="02040503050406030204" pitchFamily="18" charset="0"/>
                      </a:rPr>
                      <m:t> </m:t>
                    </m:r>
                    <m:r>
                      <m:rPr>
                        <m:nor/>
                      </m:rPr>
                      <a:rPr lang="en-US" sz="2400" i="1" dirty="0"/>
                      <m:t>&gt;=</m:t>
                    </m:r>
                    <m:r>
                      <m:rPr>
                        <m:nor/>
                      </m:rPr>
                      <a:rPr lang="en-US" sz="2400" dirty="0"/>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oMath>
                </a14:m>
                <a:endParaRPr lang="en-US" sz="2400" i="1" baseline="-25000" dirty="0"/>
              </a:p>
              <a:p>
                <a:pPr lvl="1"/>
                <a:endParaRPr lang="en-US" sz="2400" i="1" dirty="0"/>
              </a:p>
            </p:txBody>
          </p:sp>
        </mc:Choice>
        <mc:Fallback xmlns="">
          <p:sp>
            <p:nvSpPr>
              <p:cNvPr id="3" name="Content Placeholder 2">
                <a:extLst>
                  <a:ext uri="{FF2B5EF4-FFF2-40B4-BE49-F238E27FC236}">
                    <a16:creationId xmlns:a16="http://schemas.microsoft.com/office/drawing/2014/main" id="{DC91F6E6-66DF-A64C-B7B0-2BA3C3FFD13D}"/>
                  </a:ext>
                </a:extLst>
              </p:cNvPr>
              <p:cNvSpPr>
                <a:spLocks noGrp="1" noRot="1" noChangeAspect="1" noMove="1" noResize="1" noEditPoints="1" noAdjustHandles="1" noChangeArrowheads="1" noChangeShapeType="1" noTextEdit="1"/>
              </p:cNvSpPr>
              <p:nvPr>
                <p:ph sz="half" idx="1"/>
              </p:nvPr>
            </p:nvSpPr>
            <p:spPr>
              <a:xfrm>
                <a:off x="95525" y="784823"/>
                <a:ext cx="10137352" cy="5350804"/>
              </a:xfrm>
              <a:blipFill>
                <a:blip r:embed="rId5"/>
                <a:stretch>
                  <a:fillRect l="-1377" t="-1418" b="-24350"/>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38B6B1AE-9C45-124D-8490-78B9159DDF40}"/>
              </a:ext>
            </a:extLst>
          </p:cNvPr>
          <p:cNvSpPr>
            <a:spLocks noGrp="1"/>
          </p:cNvSpPr>
          <p:nvPr>
            <p:ph type="body" sz="quarter" idx="4294967295"/>
          </p:nvPr>
        </p:nvSpPr>
        <p:spPr>
          <a:xfrm>
            <a:off x="1944574" y="7866925"/>
            <a:ext cx="893365" cy="3048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E1522296-C402-774C-8704-86B1BD920D5D}"/>
              </a:ext>
            </a:extLst>
          </p:cNvPr>
          <p:cNvSpPr>
            <a:spLocks noGrp="1"/>
          </p:cNvSpPr>
          <p:nvPr>
            <p:ph type="body" sz="quarter" idx="4294967295"/>
          </p:nvPr>
        </p:nvSpPr>
        <p:spPr>
          <a:xfrm>
            <a:off x="3107706" y="7866925"/>
            <a:ext cx="893365" cy="304800"/>
          </a:xfrm>
          <a:prstGeom prst="rect">
            <a:avLst/>
          </a:prstGeom>
        </p:spPr>
        <p:txBody>
          <a:bodyPr/>
          <a:lstStyle/>
          <a:p>
            <a:endParaRPr lang="en-US"/>
          </a:p>
        </p:txBody>
      </p:sp>
      <p:sp>
        <p:nvSpPr>
          <p:cNvPr id="6" name="Text Placeholder 5">
            <a:extLst>
              <a:ext uri="{FF2B5EF4-FFF2-40B4-BE49-F238E27FC236}">
                <a16:creationId xmlns:a16="http://schemas.microsoft.com/office/drawing/2014/main" id="{B88E6F26-CF69-7941-BDDB-A205FD7343B2}"/>
              </a:ext>
            </a:extLst>
          </p:cNvPr>
          <p:cNvSpPr>
            <a:spLocks noGrp="1"/>
          </p:cNvSpPr>
          <p:nvPr>
            <p:ph type="body" sz="quarter" idx="4294967295"/>
          </p:nvPr>
        </p:nvSpPr>
        <p:spPr>
          <a:xfrm>
            <a:off x="4270837" y="7866925"/>
            <a:ext cx="893365" cy="3048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8EF8EFFD-C17D-9141-9847-833BFF1466A0}"/>
              </a:ext>
            </a:extLst>
          </p:cNvPr>
          <p:cNvSpPr>
            <a:spLocks noGrp="1"/>
          </p:cNvSpPr>
          <p:nvPr>
            <p:ph type="body" sz="quarter" idx="4294967295"/>
          </p:nvPr>
        </p:nvSpPr>
        <p:spPr>
          <a:xfrm>
            <a:off x="5164201" y="7486650"/>
            <a:ext cx="5808600" cy="369888"/>
          </a:xfrm>
          <a:prstGeom prst="rect">
            <a:avLst/>
          </a:prstGeom>
        </p:spPr>
        <p:txBody>
          <a:bodyPr/>
          <a:lstStyle/>
          <a:p>
            <a:endParaRPr lang="en-US" dirty="0"/>
          </a:p>
        </p:txBody>
      </p:sp>
    </p:spTree>
    <p:custDataLst>
      <p:tags r:id="rId1"/>
    </p:custDataLst>
    <p:extLst>
      <p:ext uri="{BB962C8B-B14F-4D97-AF65-F5344CB8AC3E}">
        <p14:creationId xmlns:p14="http://schemas.microsoft.com/office/powerpoint/2010/main" val="12742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783-6626-5A4C-BA9A-76FCF1843C21}"/>
              </a:ext>
            </a:extLst>
          </p:cNvPr>
          <p:cNvSpPr>
            <a:spLocks noGrp="1"/>
          </p:cNvSpPr>
          <p:nvPr>
            <p:ph type="title"/>
          </p:nvPr>
        </p:nvSpPr>
        <p:spPr>
          <a:xfrm>
            <a:off x="349670" y="137567"/>
            <a:ext cx="9595486" cy="659444"/>
          </a:xfrm>
        </p:spPr>
        <p:txBody>
          <a:bodyPr/>
          <a:lstStyle/>
          <a:p>
            <a:r>
              <a:rPr lang="en-US" dirty="0"/>
              <a:t>optimizing tensor computation</a:t>
            </a:r>
          </a:p>
        </p:txBody>
      </p:sp>
      <p:sp>
        <p:nvSpPr>
          <p:cNvPr id="4" name="Rectangle 3">
            <a:extLst>
              <a:ext uri="{FF2B5EF4-FFF2-40B4-BE49-F238E27FC236}">
                <a16:creationId xmlns:a16="http://schemas.microsoft.com/office/drawing/2014/main" id="{24F2A51D-3BA0-234C-8C54-801CF05BFF09}"/>
              </a:ext>
            </a:extLst>
          </p:cNvPr>
          <p:cNvSpPr/>
          <p:nvPr/>
        </p:nvSpPr>
        <p:spPr>
          <a:xfrm>
            <a:off x="399861" y="2833212"/>
            <a:ext cx="1755916" cy="492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Memory</a:t>
            </a:r>
          </a:p>
        </p:txBody>
      </p:sp>
      <p:sp>
        <p:nvSpPr>
          <p:cNvPr id="5" name="Rectangle 4">
            <a:extLst>
              <a:ext uri="{FF2B5EF4-FFF2-40B4-BE49-F238E27FC236}">
                <a16:creationId xmlns:a16="http://schemas.microsoft.com/office/drawing/2014/main" id="{CA280DF6-B218-3146-A618-8AA9E5DE90BF}"/>
              </a:ext>
            </a:extLst>
          </p:cNvPr>
          <p:cNvSpPr/>
          <p:nvPr/>
        </p:nvSpPr>
        <p:spPr>
          <a:xfrm>
            <a:off x="483147" y="2041258"/>
            <a:ext cx="1429258" cy="4072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6" name="Oval 5">
            <a:extLst>
              <a:ext uri="{FF2B5EF4-FFF2-40B4-BE49-F238E27FC236}">
                <a16:creationId xmlns:a16="http://schemas.microsoft.com/office/drawing/2014/main" id="{FA2E8F08-BAAE-9D48-8B04-A1B2C5157A8D}"/>
              </a:ext>
            </a:extLst>
          </p:cNvPr>
          <p:cNvSpPr/>
          <p:nvPr/>
        </p:nvSpPr>
        <p:spPr>
          <a:xfrm>
            <a:off x="512999" y="1251828"/>
            <a:ext cx="1429258" cy="4072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ALU</a:t>
            </a:r>
          </a:p>
        </p:txBody>
      </p:sp>
      <p:sp>
        <p:nvSpPr>
          <p:cNvPr id="7" name="Up-Down Arrow 6">
            <a:extLst>
              <a:ext uri="{FF2B5EF4-FFF2-40B4-BE49-F238E27FC236}">
                <a16:creationId xmlns:a16="http://schemas.microsoft.com/office/drawing/2014/main" id="{7FE2FF9E-39B0-D748-99FD-8F62F7875E2C}"/>
              </a:ext>
            </a:extLst>
          </p:cNvPr>
          <p:cNvSpPr/>
          <p:nvPr/>
        </p:nvSpPr>
        <p:spPr>
          <a:xfrm>
            <a:off x="1071453" y="1678194"/>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9" name="Up-Down Arrow 8">
            <a:extLst>
              <a:ext uri="{FF2B5EF4-FFF2-40B4-BE49-F238E27FC236}">
                <a16:creationId xmlns:a16="http://schemas.microsoft.com/office/drawing/2014/main" id="{F187F322-5FB2-BE47-B5D0-E8DA5732727D}"/>
              </a:ext>
            </a:extLst>
          </p:cNvPr>
          <p:cNvSpPr/>
          <p:nvPr/>
        </p:nvSpPr>
        <p:spPr>
          <a:xfrm>
            <a:off x="1071453" y="2464645"/>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11" name="Rectangle 10">
            <a:extLst>
              <a:ext uri="{FF2B5EF4-FFF2-40B4-BE49-F238E27FC236}">
                <a16:creationId xmlns:a16="http://schemas.microsoft.com/office/drawing/2014/main" id="{5D8198CC-E513-A74E-8152-A41B56B061AD}"/>
              </a:ext>
            </a:extLst>
          </p:cNvPr>
          <p:cNvSpPr/>
          <p:nvPr/>
        </p:nvSpPr>
        <p:spPr>
          <a:xfrm>
            <a:off x="3199247" y="2848170"/>
            <a:ext cx="2923096" cy="47783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Shared-memory</a:t>
            </a:r>
          </a:p>
        </p:txBody>
      </p:sp>
      <p:sp>
        <p:nvSpPr>
          <p:cNvPr id="12" name="Rectangle 11">
            <a:extLst>
              <a:ext uri="{FF2B5EF4-FFF2-40B4-BE49-F238E27FC236}">
                <a16:creationId xmlns:a16="http://schemas.microsoft.com/office/drawing/2014/main" id="{5BBAAAD4-32DB-2146-AF84-9616E63E9EEA}"/>
              </a:ext>
            </a:extLst>
          </p:cNvPr>
          <p:cNvSpPr/>
          <p:nvPr/>
        </p:nvSpPr>
        <p:spPr>
          <a:xfrm>
            <a:off x="3199247"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13" name="Oval 12">
            <a:extLst>
              <a:ext uri="{FF2B5EF4-FFF2-40B4-BE49-F238E27FC236}">
                <a16:creationId xmlns:a16="http://schemas.microsoft.com/office/drawing/2014/main" id="{120EC447-9AE1-5E4D-9C7F-411EC9896A4D}"/>
              </a:ext>
            </a:extLst>
          </p:cNvPr>
          <p:cNvSpPr/>
          <p:nvPr/>
        </p:nvSpPr>
        <p:spPr>
          <a:xfrm>
            <a:off x="3118700"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14" name="Up-Down Arrow 13">
            <a:extLst>
              <a:ext uri="{FF2B5EF4-FFF2-40B4-BE49-F238E27FC236}">
                <a16:creationId xmlns:a16="http://schemas.microsoft.com/office/drawing/2014/main" id="{A07112B7-2A38-CD41-8DE2-519634F0A2D0}"/>
              </a:ext>
            </a:extLst>
          </p:cNvPr>
          <p:cNvSpPr/>
          <p:nvPr/>
        </p:nvSpPr>
        <p:spPr>
          <a:xfrm>
            <a:off x="3714795" y="1600677"/>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21" name="Rectangle 20">
            <a:extLst>
              <a:ext uri="{FF2B5EF4-FFF2-40B4-BE49-F238E27FC236}">
                <a16:creationId xmlns:a16="http://schemas.microsoft.com/office/drawing/2014/main" id="{B079D7A3-8653-AB44-B837-4C34AB03E97B}"/>
              </a:ext>
            </a:extLst>
          </p:cNvPr>
          <p:cNvSpPr/>
          <p:nvPr/>
        </p:nvSpPr>
        <p:spPr>
          <a:xfrm>
            <a:off x="4830181"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22" name="Oval 21">
            <a:extLst>
              <a:ext uri="{FF2B5EF4-FFF2-40B4-BE49-F238E27FC236}">
                <a16:creationId xmlns:a16="http://schemas.microsoft.com/office/drawing/2014/main" id="{75145C3D-015D-E648-84BF-3D3CFCDCB6B5}"/>
              </a:ext>
            </a:extLst>
          </p:cNvPr>
          <p:cNvSpPr/>
          <p:nvPr/>
        </p:nvSpPr>
        <p:spPr>
          <a:xfrm>
            <a:off x="4749634"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35" name="Rectangle 34">
            <a:extLst>
              <a:ext uri="{FF2B5EF4-FFF2-40B4-BE49-F238E27FC236}">
                <a16:creationId xmlns:a16="http://schemas.microsoft.com/office/drawing/2014/main" id="{3BFB4103-D8BD-B94D-A0C0-AA54017636A5}"/>
              </a:ext>
            </a:extLst>
          </p:cNvPr>
          <p:cNvSpPr/>
          <p:nvPr/>
        </p:nvSpPr>
        <p:spPr>
          <a:xfrm>
            <a:off x="9108099"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37" name="Oval 36">
            <a:extLst>
              <a:ext uri="{FF2B5EF4-FFF2-40B4-BE49-F238E27FC236}">
                <a16:creationId xmlns:a16="http://schemas.microsoft.com/office/drawing/2014/main" id="{3DC4F0EA-E60F-2B45-8C4F-512B4E497049}"/>
              </a:ext>
            </a:extLst>
          </p:cNvPr>
          <p:cNvSpPr/>
          <p:nvPr/>
        </p:nvSpPr>
        <p:spPr>
          <a:xfrm>
            <a:off x="9122455"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39" name="Up-Down Arrow 38">
            <a:extLst>
              <a:ext uri="{FF2B5EF4-FFF2-40B4-BE49-F238E27FC236}">
                <a16:creationId xmlns:a16="http://schemas.microsoft.com/office/drawing/2014/main" id="{89AE36CE-199E-274F-9838-C399742112C6}"/>
              </a:ext>
            </a:extLst>
          </p:cNvPr>
          <p:cNvSpPr/>
          <p:nvPr/>
        </p:nvSpPr>
        <p:spPr>
          <a:xfrm rot="5400000">
            <a:off x="8761069" y="1986373"/>
            <a:ext cx="150082" cy="492736"/>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1" name="Rectangle 40">
            <a:extLst>
              <a:ext uri="{FF2B5EF4-FFF2-40B4-BE49-F238E27FC236}">
                <a16:creationId xmlns:a16="http://schemas.microsoft.com/office/drawing/2014/main" id="{BE7AEE53-85B5-C445-922E-4C059EFDAC72}"/>
              </a:ext>
            </a:extLst>
          </p:cNvPr>
          <p:cNvSpPr/>
          <p:nvPr/>
        </p:nvSpPr>
        <p:spPr>
          <a:xfrm>
            <a:off x="6808206"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42" name="Oval 41">
            <a:extLst>
              <a:ext uri="{FF2B5EF4-FFF2-40B4-BE49-F238E27FC236}">
                <a16:creationId xmlns:a16="http://schemas.microsoft.com/office/drawing/2014/main" id="{8F417676-28BB-6845-9220-26CCD7ADBF15}"/>
              </a:ext>
            </a:extLst>
          </p:cNvPr>
          <p:cNvSpPr/>
          <p:nvPr/>
        </p:nvSpPr>
        <p:spPr>
          <a:xfrm>
            <a:off x="6822562"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43" name="Up-Down Arrow 42">
            <a:extLst>
              <a:ext uri="{FF2B5EF4-FFF2-40B4-BE49-F238E27FC236}">
                <a16:creationId xmlns:a16="http://schemas.microsoft.com/office/drawing/2014/main" id="{43A3A213-F059-F045-A1B6-D0E5B831FA7F}"/>
              </a:ext>
            </a:extLst>
          </p:cNvPr>
          <p:cNvSpPr/>
          <p:nvPr/>
        </p:nvSpPr>
        <p:spPr>
          <a:xfrm>
            <a:off x="7370640" y="1594316"/>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4" name="Rectangle 43">
            <a:extLst>
              <a:ext uri="{FF2B5EF4-FFF2-40B4-BE49-F238E27FC236}">
                <a16:creationId xmlns:a16="http://schemas.microsoft.com/office/drawing/2014/main" id="{42DCF2E5-8EE0-EB40-83E9-29B202DBEA57}"/>
              </a:ext>
            </a:extLst>
          </p:cNvPr>
          <p:cNvSpPr/>
          <p:nvPr/>
        </p:nvSpPr>
        <p:spPr>
          <a:xfrm>
            <a:off x="650916" y="6718388"/>
            <a:ext cx="9908035" cy="954107"/>
          </a:xfrm>
          <a:prstGeom prst="rect">
            <a:avLst/>
          </a:prstGeom>
        </p:spPr>
        <p:txBody>
          <a:bodyPr wrap="square">
            <a:spAutoFit/>
          </a:bodyPr>
          <a:lstStyle/>
          <a:p>
            <a:r>
              <a:rPr lang="en-US" sz="2800" b="1" dirty="0"/>
              <a:t>We extend the modeling method to optimize more types of tensor computation on different types of architectures</a:t>
            </a:r>
          </a:p>
        </p:txBody>
      </p:sp>
      <p:sp>
        <p:nvSpPr>
          <p:cNvPr id="47" name="TextBox 46">
            <a:extLst>
              <a:ext uri="{FF2B5EF4-FFF2-40B4-BE49-F238E27FC236}">
                <a16:creationId xmlns:a16="http://schemas.microsoft.com/office/drawing/2014/main" id="{37E6DF6D-EBD7-C84C-AD66-6EB0D3E456E9}"/>
              </a:ext>
            </a:extLst>
          </p:cNvPr>
          <p:cNvSpPr txBox="1"/>
          <p:nvPr/>
        </p:nvSpPr>
        <p:spPr>
          <a:xfrm>
            <a:off x="325789" y="696080"/>
            <a:ext cx="3659976" cy="535531"/>
          </a:xfrm>
          <a:prstGeom prst="rect">
            <a:avLst/>
          </a:prstGeom>
          <a:noFill/>
        </p:spPr>
        <p:txBody>
          <a:bodyPr wrap="none" rtlCol="0">
            <a:spAutoFit/>
          </a:bodyPr>
          <a:lstStyle/>
          <a:p>
            <a:r>
              <a:rPr lang="en-US" dirty="0"/>
              <a:t>Different architectures:</a:t>
            </a:r>
          </a:p>
        </p:txBody>
      </p:sp>
      <p:sp>
        <p:nvSpPr>
          <p:cNvPr id="48" name="TextBox 47">
            <a:extLst>
              <a:ext uri="{FF2B5EF4-FFF2-40B4-BE49-F238E27FC236}">
                <a16:creationId xmlns:a16="http://schemas.microsoft.com/office/drawing/2014/main" id="{FA7ABE50-FAF5-3D49-9501-FBF3DAF3BAD5}"/>
              </a:ext>
            </a:extLst>
          </p:cNvPr>
          <p:cNvSpPr txBox="1"/>
          <p:nvPr/>
        </p:nvSpPr>
        <p:spPr>
          <a:xfrm>
            <a:off x="218247" y="3724924"/>
            <a:ext cx="4811830" cy="535531"/>
          </a:xfrm>
          <a:prstGeom prst="rect">
            <a:avLst/>
          </a:prstGeom>
          <a:noFill/>
        </p:spPr>
        <p:txBody>
          <a:bodyPr wrap="none" rtlCol="0">
            <a:spAutoFit/>
          </a:bodyPr>
          <a:lstStyle/>
          <a:p>
            <a:r>
              <a:rPr lang="en-US" dirty="0"/>
              <a:t>Different tensor computations:</a:t>
            </a:r>
          </a:p>
        </p:txBody>
      </p:sp>
      <p:pic>
        <p:nvPicPr>
          <p:cNvPr id="2050" name="Picture 2" descr="Derivation of a Block Algorithm for LU Factorization">
            <a:extLst>
              <a:ext uri="{FF2B5EF4-FFF2-40B4-BE49-F238E27FC236}">
                <a16:creationId xmlns:a16="http://schemas.microsoft.com/office/drawing/2014/main" id="{8BFEF67E-3AC7-804E-B30C-C0DC39F7D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349" y="5455666"/>
            <a:ext cx="2514245" cy="1026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oyd Warshall Algorithm (Python) | Dynamic Programming | FavTutor">
            <a:extLst>
              <a:ext uri="{FF2B5EF4-FFF2-40B4-BE49-F238E27FC236}">
                <a16:creationId xmlns:a16="http://schemas.microsoft.com/office/drawing/2014/main" id="{C28E10E0-C914-FC49-9BA1-8117088C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622" y="4111949"/>
            <a:ext cx="2298518" cy="1293582"/>
          </a:xfrm>
          <a:prstGeom prst="rect">
            <a:avLst/>
          </a:prstGeom>
          <a:noFill/>
          <a:extLst>
            <a:ext uri="{909E8E84-426E-40DD-AFC4-6F175D3DCCD1}">
              <a14:hiddenFill xmlns:a14="http://schemas.microsoft.com/office/drawing/2010/main">
                <a:solidFill>
                  <a:srgbClr val="FFFFFF"/>
                </a:solidFill>
              </a14:hiddenFill>
            </a:ext>
          </a:extLst>
        </p:spPr>
      </p:pic>
      <p:sp>
        <p:nvSpPr>
          <p:cNvPr id="51" name="Up-Down Arrow 50">
            <a:extLst>
              <a:ext uri="{FF2B5EF4-FFF2-40B4-BE49-F238E27FC236}">
                <a16:creationId xmlns:a16="http://schemas.microsoft.com/office/drawing/2014/main" id="{1433D80E-E20F-C841-8C2B-03F88DBC23DB}"/>
              </a:ext>
            </a:extLst>
          </p:cNvPr>
          <p:cNvSpPr/>
          <p:nvPr/>
        </p:nvSpPr>
        <p:spPr>
          <a:xfrm>
            <a:off x="9767200" y="1577884"/>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52" name="Up-Down Arrow 51">
            <a:extLst>
              <a:ext uri="{FF2B5EF4-FFF2-40B4-BE49-F238E27FC236}">
                <a16:creationId xmlns:a16="http://schemas.microsoft.com/office/drawing/2014/main" id="{3F3461F4-B371-9546-94E4-CA19743C52CA}"/>
              </a:ext>
            </a:extLst>
          </p:cNvPr>
          <p:cNvSpPr/>
          <p:nvPr/>
        </p:nvSpPr>
        <p:spPr>
          <a:xfrm>
            <a:off x="5367866" y="161034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3" name="Up-Down Arrow 52">
            <a:extLst>
              <a:ext uri="{FF2B5EF4-FFF2-40B4-BE49-F238E27FC236}">
                <a16:creationId xmlns:a16="http://schemas.microsoft.com/office/drawing/2014/main" id="{23104B70-7EBA-F742-A472-D645FA9FAB0A}"/>
              </a:ext>
            </a:extLst>
          </p:cNvPr>
          <p:cNvSpPr/>
          <p:nvPr/>
        </p:nvSpPr>
        <p:spPr>
          <a:xfrm>
            <a:off x="5345729" y="2410891"/>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4" name="Up-Down Arrow 53">
            <a:extLst>
              <a:ext uri="{FF2B5EF4-FFF2-40B4-BE49-F238E27FC236}">
                <a16:creationId xmlns:a16="http://schemas.microsoft.com/office/drawing/2014/main" id="{D5593ADC-1AB3-9E44-B274-E07E270096B1}"/>
              </a:ext>
            </a:extLst>
          </p:cNvPr>
          <p:cNvSpPr/>
          <p:nvPr/>
        </p:nvSpPr>
        <p:spPr>
          <a:xfrm>
            <a:off x="3855038" y="242447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49" name="TextBox 48">
            <a:extLst>
              <a:ext uri="{FF2B5EF4-FFF2-40B4-BE49-F238E27FC236}">
                <a16:creationId xmlns:a16="http://schemas.microsoft.com/office/drawing/2014/main" id="{5D653E06-D29C-9B48-861E-F91FFA9C8923}"/>
              </a:ext>
            </a:extLst>
          </p:cNvPr>
          <p:cNvSpPr txBox="1"/>
          <p:nvPr/>
        </p:nvSpPr>
        <p:spPr>
          <a:xfrm>
            <a:off x="7903451" y="4243007"/>
            <a:ext cx="3095335" cy="461665"/>
          </a:xfrm>
          <a:prstGeom prst="rect">
            <a:avLst/>
          </a:prstGeom>
          <a:noFill/>
        </p:spPr>
        <p:txBody>
          <a:bodyPr wrap="none" rtlCol="0">
            <a:spAutoFit/>
          </a:bodyPr>
          <a:lstStyle/>
          <a:p>
            <a:r>
              <a:rPr lang="en-US" sz="2400" dirty="0"/>
              <a:t>All-pairs-shortest-paths</a:t>
            </a:r>
          </a:p>
        </p:txBody>
      </p:sp>
      <p:sp>
        <p:nvSpPr>
          <p:cNvPr id="56" name="TextBox 55">
            <a:extLst>
              <a:ext uri="{FF2B5EF4-FFF2-40B4-BE49-F238E27FC236}">
                <a16:creationId xmlns:a16="http://schemas.microsoft.com/office/drawing/2014/main" id="{4C35BFD7-B77A-7846-87BD-0148CCA75104}"/>
              </a:ext>
            </a:extLst>
          </p:cNvPr>
          <p:cNvSpPr txBox="1"/>
          <p:nvPr/>
        </p:nvSpPr>
        <p:spPr>
          <a:xfrm>
            <a:off x="8523765" y="5661458"/>
            <a:ext cx="2435731" cy="461665"/>
          </a:xfrm>
          <a:prstGeom prst="rect">
            <a:avLst/>
          </a:prstGeom>
          <a:noFill/>
        </p:spPr>
        <p:txBody>
          <a:bodyPr wrap="none" rtlCol="0">
            <a:spAutoFit/>
          </a:bodyPr>
          <a:lstStyle/>
          <a:p>
            <a:r>
              <a:rPr lang="en-US" sz="2400" dirty="0"/>
              <a:t>LU decomposition</a:t>
            </a:r>
          </a:p>
        </p:txBody>
      </p:sp>
      <p:pic>
        <p:nvPicPr>
          <p:cNvPr id="2054" name="Picture 6" descr="Python program to multiply two matrices">
            <a:extLst>
              <a:ext uri="{FF2B5EF4-FFF2-40B4-BE49-F238E27FC236}">
                <a16:creationId xmlns:a16="http://schemas.microsoft.com/office/drawing/2014/main" id="{CE2A8A00-30C8-E949-9619-13A07B1D2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93" y="4148483"/>
            <a:ext cx="3621024" cy="11530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
            <a:extLst>
              <a:ext uri="{FF2B5EF4-FFF2-40B4-BE49-F238E27FC236}">
                <a16:creationId xmlns:a16="http://schemas.microsoft.com/office/drawing/2014/main" id="{156A89E4-1B0E-CF4F-A04E-5A4806E3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13" y="5149112"/>
            <a:ext cx="2298518" cy="154555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EDB871F-C6F6-3847-A377-0F0DF1BFED4F}"/>
              </a:ext>
            </a:extLst>
          </p:cNvPr>
          <p:cNvSpPr txBox="1"/>
          <p:nvPr/>
        </p:nvSpPr>
        <p:spPr>
          <a:xfrm>
            <a:off x="3712414" y="4407159"/>
            <a:ext cx="1172437" cy="461665"/>
          </a:xfrm>
          <a:prstGeom prst="rect">
            <a:avLst/>
          </a:prstGeom>
          <a:noFill/>
        </p:spPr>
        <p:txBody>
          <a:bodyPr wrap="none" rtlCol="0">
            <a:spAutoFit/>
          </a:bodyPr>
          <a:lstStyle/>
          <a:p>
            <a:r>
              <a:rPr lang="en-US" sz="2400" dirty="0" err="1"/>
              <a:t>Matmul</a:t>
            </a:r>
            <a:endParaRPr lang="en-US" sz="2400" dirty="0"/>
          </a:p>
        </p:txBody>
      </p:sp>
      <p:sp>
        <p:nvSpPr>
          <p:cNvPr id="60" name="TextBox 59">
            <a:extLst>
              <a:ext uri="{FF2B5EF4-FFF2-40B4-BE49-F238E27FC236}">
                <a16:creationId xmlns:a16="http://schemas.microsoft.com/office/drawing/2014/main" id="{4604B003-6CA0-2248-ABBF-1EACD033E13A}"/>
              </a:ext>
            </a:extLst>
          </p:cNvPr>
          <p:cNvSpPr txBox="1"/>
          <p:nvPr/>
        </p:nvSpPr>
        <p:spPr>
          <a:xfrm>
            <a:off x="2712914" y="5661459"/>
            <a:ext cx="1694695" cy="461665"/>
          </a:xfrm>
          <a:prstGeom prst="rect">
            <a:avLst/>
          </a:prstGeom>
          <a:noFill/>
        </p:spPr>
        <p:txBody>
          <a:bodyPr wrap="none" rtlCol="0">
            <a:spAutoFit/>
          </a:bodyPr>
          <a:lstStyle/>
          <a:p>
            <a:r>
              <a:rPr lang="en-US" sz="2400" dirty="0"/>
              <a:t>Convolution</a:t>
            </a:r>
          </a:p>
        </p:txBody>
      </p:sp>
      <p:sp>
        <p:nvSpPr>
          <p:cNvPr id="55" name="Right Arrow 54">
            <a:extLst>
              <a:ext uri="{FF2B5EF4-FFF2-40B4-BE49-F238E27FC236}">
                <a16:creationId xmlns:a16="http://schemas.microsoft.com/office/drawing/2014/main" id="{84FD4592-796A-1D44-8D52-B6592D4378B3}"/>
              </a:ext>
            </a:extLst>
          </p:cNvPr>
          <p:cNvSpPr/>
          <p:nvPr/>
        </p:nvSpPr>
        <p:spPr>
          <a:xfrm>
            <a:off x="4832570" y="5249151"/>
            <a:ext cx="795176" cy="4662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7D93481-41D4-CE4C-A040-0FCB85E7D3A4}"/>
              </a:ext>
            </a:extLst>
          </p:cNvPr>
          <p:cNvSpPr txBox="1"/>
          <p:nvPr/>
        </p:nvSpPr>
        <p:spPr>
          <a:xfrm>
            <a:off x="324113" y="3349722"/>
            <a:ext cx="1811009" cy="400110"/>
          </a:xfrm>
          <a:prstGeom prst="rect">
            <a:avLst/>
          </a:prstGeom>
          <a:noFill/>
        </p:spPr>
        <p:txBody>
          <a:bodyPr wrap="none" rtlCol="0">
            <a:spAutoFit/>
          </a:bodyPr>
          <a:lstStyle/>
          <a:p>
            <a:r>
              <a:rPr lang="en-US" sz="2000" dirty="0"/>
              <a:t>Single core CPU</a:t>
            </a:r>
          </a:p>
        </p:txBody>
      </p:sp>
      <p:sp>
        <p:nvSpPr>
          <p:cNvPr id="64" name="TextBox 63">
            <a:extLst>
              <a:ext uri="{FF2B5EF4-FFF2-40B4-BE49-F238E27FC236}">
                <a16:creationId xmlns:a16="http://schemas.microsoft.com/office/drawing/2014/main" id="{F2F2BE87-50F2-8646-9D20-1253A7E57AD3}"/>
              </a:ext>
            </a:extLst>
          </p:cNvPr>
          <p:cNvSpPr txBox="1"/>
          <p:nvPr/>
        </p:nvSpPr>
        <p:spPr>
          <a:xfrm>
            <a:off x="3585010" y="3370099"/>
            <a:ext cx="1770934" cy="400110"/>
          </a:xfrm>
          <a:prstGeom prst="rect">
            <a:avLst/>
          </a:prstGeom>
          <a:noFill/>
        </p:spPr>
        <p:txBody>
          <a:bodyPr wrap="none" rtlCol="0">
            <a:spAutoFit/>
          </a:bodyPr>
          <a:lstStyle/>
          <a:p>
            <a:r>
              <a:rPr lang="en-US" sz="2000" dirty="0"/>
              <a:t>Multi-core CPU</a:t>
            </a:r>
          </a:p>
        </p:txBody>
      </p:sp>
      <p:sp>
        <p:nvSpPr>
          <p:cNvPr id="65" name="TextBox 64">
            <a:extLst>
              <a:ext uri="{FF2B5EF4-FFF2-40B4-BE49-F238E27FC236}">
                <a16:creationId xmlns:a16="http://schemas.microsoft.com/office/drawing/2014/main" id="{E2CCF81F-0237-2845-8DC5-7203062C5730}"/>
              </a:ext>
            </a:extLst>
          </p:cNvPr>
          <p:cNvSpPr txBox="1"/>
          <p:nvPr/>
        </p:nvSpPr>
        <p:spPr>
          <a:xfrm>
            <a:off x="7704275" y="2742284"/>
            <a:ext cx="2115451" cy="400110"/>
          </a:xfrm>
          <a:prstGeom prst="rect">
            <a:avLst/>
          </a:prstGeom>
          <a:noFill/>
        </p:spPr>
        <p:txBody>
          <a:bodyPr wrap="none" rtlCol="0">
            <a:spAutoFit/>
          </a:bodyPr>
          <a:lstStyle/>
          <a:p>
            <a:r>
              <a:rPr lang="en-US" sz="2000" dirty="0"/>
              <a:t>Multi-node cluster</a:t>
            </a:r>
          </a:p>
        </p:txBody>
      </p:sp>
      <p:sp>
        <p:nvSpPr>
          <p:cNvPr id="3" name="Rectangle 2">
            <a:extLst>
              <a:ext uri="{FF2B5EF4-FFF2-40B4-BE49-F238E27FC236}">
                <a16:creationId xmlns:a16="http://schemas.microsoft.com/office/drawing/2014/main" id="{763A23A9-6202-F74B-A0FF-79C7AD344DE7}"/>
              </a:ext>
            </a:extLst>
          </p:cNvPr>
          <p:cNvSpPr/>
          <p:nvPr/>
        </p:nvSpPr>
        <p:spPr>
          <a:xfrm>
            <a:off x="2934636" y="1111709"/>
            <a:ext cx="3490547" cy="261634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39">
            <a:extLst>
              <a:ext uri="{FF2B5EF4-FFF2-40B4-BE49-F238E27FC236}">
                <a16:creationId xmlns:a16="http://schemas.microsoft.com/office/drawing/2014/main" id="{18B38A33-6B10-1642-9468-41628A513F34}"/>
              </a:ext>
            </a:extLst>
          </p:cNvPr>
          <p:cNvSpPr/>
          <p:nvPr/>
        </p:nvSpPr>
        <p:spPr>
          <a:xfrm>
            <a:off x="261775" y="4229557"/>
            <a:ext cx="4568405" cy="261634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07090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C302-9D72-4046-8C2C-D4EAA162A84A}"/>
              </a:ext>
            </a:extLst>
          </p:cNvPr>
          <p:cNvSpPr>
            <a:spLocks noGrp="1"/>
          </p:cNvSpPr>
          <p:nvPr>
            <p:ph type="title"/>
          </p:nvPr>
        </p:nvSpPr>
        <p:spPr>
          <a:xfrm>
            <a:off x="688657" y="264461"/>
            <a:ext cx="9595485" cy="659444"/>
          </a:xfrm>
        </p:spPr>
        <p:txBody>
          <a:bodyPr/>
          <a:lstStyle/>
          <a:p>
            <a:r>
              <a:rPr lang="en-US" dirty="0"/>
              <a:t>Extension to shared-memory</a:t>
            </a:r>
          </a:p>
        </p:txBody>
      </p:sp>
      <p:sp>
        <p:nvSpPr>
          <p:cNvPr id="3" name="Content Placeholder 2">
            <a:extLst>
              <a:ext uri="{FF2B5EF4-FFF2-40B4-BE49-F238E27FC236}">
                <a16:creationId xmlns:a16="http://schemas.microsoft.com/office/drawing/2014/main" id="{ADBC171F-6D01-7B44-802D-4CCC938CA6A1}"/>
              </a:ext>
            </a:extLst>
          </p:cNvPr>
          <p:cNvSpPr>
            <a:spLocks noGrp="1"/>
          </p:cNvSpPr>
          <p:nvPr>
            <p:ph sz="half" idx="1"/>
          </p:nvPr>
        </p:nvSpPr>
        <p:spPr>
          <a:xfrm>
            <a:off x="497198" y="1015628"/>
            <a:ext cx="9262654" cy="5915483"/>
          </a:xfrm>
        </p:spPr>
        <p:txBody>
          <a:bodyPr/>
          <a:lstStyle/>
          <a:p>
            <a:r>
              <a:rPr lang="en-US" sz="2800" dirty="0"/>
              <a:t>Shared-memory parallelism</a:t>
            </a:r>
          </a:p>
          <a:p>
            <a:pPr lvl="1"/>
            <a:r>
              <a:rPr lang="en-US" sz="2320" dirty="0"/>
              <a:t>Divide the shared-cache into chucks</a:t>
            </a:r>
          </a:p>
          <a:p>
            <a:pPr lvl="1"/>
            <a:r>
              <a:rPr lang="en-US" sz="2320" dirty="0"/>
              <a:t>Each chunk reserved by a single core</a:t>
            </a:r>
          </a:p>
          <a:p>
            <a:pPr lvl="1"/>
            <a:r>
              <a:rPr lang="en-US" sz="2320" dirty="0"/>
              <a:t>Model per-core cost as if each chunk is a independent cache</a:t>
            </a:r>
          </a:p>
          <a:p>
            <a:pPr lvl="1"/>
            <a:r>
              <a:rPr lang="en-US" sz="2320" dirty="0"/>
              <a:t>Model memory cost using the whole shared-cache</a:t>
            </a:r>
          </a:p>
          <a:p>
            <a:pPr lvl="1"/>
            <a:r>
              <a:rPr lang="en-US" sz="2320" dirty="0"/>
              <a:t>Apply time-based modeling</a:t>
            </a:r>
            <a:endParaRPr lang="en-US" sz="2800" dirty="0"/>
          </a:p>
          <a:p>
            <a:endParaRPr lang="en-US" sz="2800" dirty="0"/>
          </a:p>
          <a:p>
            <a:endParaRPr lang="en-US" sz="2800" dirty="0"/>
          </a:p>
          <a:p>
            <a:endParaRPr lang="en-US" sz="2800" dirty="0"/>
          </a:p>
          <a:p>
            <a:endParaRPr lang="en-US" sz="2800" dirty="0"/>
          </a:p>
          <a:p>
            <a:endParaRPr lang="en-US" sz="2800" dirty="0"/>
          </a:p>
          <a:p>
            <a:endParaRPr lang="en-US" sz="2320" dirty="0"/>
          </a:p>
        </p:txBody>
      </p:sp>
      <p:sp>
        <p:nvSpPr>
          <p:cNvPr id="4" name="Text Placeholder 3">
            <a:extLst>
              <a:ext uri="{FF2B5EF4-FFF2-40B4-BE49-F238E27FC236}">
                <a16:creationId xmlns:a16="http://schemas.microsoft.com/office/drawing/2014/main" id="{91F67D37-244D-F04E-8922-3E6D24202566}"/>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4CE9013-01BD-424E-9707-FA20E218825B}"/>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9CA1AC6-C66D-494D-8D2A-93A5C1C319C6}"/>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972350F-C7AE-A44F-B529-25ED1115F992}"/>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DE67596A-F016-E84C-BCD1-3E227D847F98}"/>
              </a:ext>
            </a:extLst>
          </p:cNvPr>
          <p:cNvSpPr/>
          <p:nvPr/>
        </p:nvSpPr>
        <p:spPr>
          <a:xfrm>
            <a:off x="6117246" y="4976370"/>
            <a:ext cx="2941102" cy="130872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dirty="0"/>
              <a:t>L3 tile</a:t>
            </a:r>
          </a:p>
        </p:txBody>
      </p:sp>
      <p:sp>
        <p:nvSpPr>
          <p:cNvPr id="12" name="Rectangle 11">
            <a:extLst>
              <a:ext uri="{FF2B5EF4-FFF2-40B4-BE49-F238E27FC236}">
                <a16:creationId xmlns:a16="http://schemas.microsoft.com/office/drawing/2014/main" id="{89B346FF-97BB-B74C-8506-8910FE30A918}"/>
              </a:ext>
            </a:extLst>
          </p:cNvPr>
          <p:cNvSpPr/>
          <p:nvPr/>
        </p:nvSpPr>
        <p:spPr>
          <a:xfrm>
            <a:off x="7016279" y="5006181"/>
            <a:ext cx="954154" cy="118433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2400" dirty="0"/>
              <a:t>Per-core L3 tile</a:t>
            </a:r>
          </a:p>
        </p:txBody>
      </p:sp>
      <p:sp>
        <p:nvSpPr>
          <p:cNvPr id="13" name="Rectangle 12">
            <a:extLst>
              <a:ext uri="{FF2B5EF4-FFF2-40B4-BE49-F238E27FC236}">
                <a16:creationId xmlns:a16="http://schemas.microsoft.com/office/drawing/2014/main" id="{E43A1BA2-2DC5-714A-8B3E-9CB397452A39}"/>
              </a:ext>
            </a:extLst>
          </p:cNvPr>
          <p:cNvSpPr/>
          <p:nvPr/>
        </p:nvSpPr>
        <p:spPr>
          <a:xfrm>
            <a:off x="8046527" y="5006180"/>
            <a:ext cx="954154" cy="118433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2400" dirty="0"/>
              <a:t>Per-core L3 tile</a:t>
            </a:r>
          </a:p>
        </p:txBody>
      </p:sp>
      <p:sp>
        <p:nvSpPr>
          <p:cNvPr id="14" name="Rectangle 13">
            <a:extLst>
              <a:ext uri="{FF2B5EF4-FFF2-40B4-BE49-F238E27FC236}">
                <a16:creationId xmlns:a16="http://schemas.microsoft.com/office/drawing/2014/main" id="{D9F18006-3177-EE43-BFC8-D8A663490F66}"/>
              </a:ext>
            </a:extLst>
          </p:cNvPr>
          <p:cNvSpPr/>
          <p:nvPr/>
        </p:nvSpPr>
        <p:spPr>
          <a:xfrm>
            <a:off x="7127061" y="3761102"/>
            <a:ext cx="843372" cy="80024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sz="2400" dirty="0"/>
              <a:t>L2 tile</a:t>
            </a:r>
          </a:p>
        </p:txBody>
      </p:sp>
      <p:sp>
        <p:nvSpPr>
          <p:cNvPr id="15" name="Rectangle 14">
            <a:extLst>
              <a:ext uri="{FF2B5EF4-FFF2-40B4-BE49-F238E27FC236}">
                <a16:creationId xmlns:a16="http://schemas.microsoft.com/office/drawing/2014/main" id="{6227F17C-7BD9-AD49-9281-A881E6223EF7}"/>
              </a:ext>
            </a:extLst>
          </p:cNvPr>
          <p:cNvSpPr/>
          <p:nvPr/>
        </p:nvSpPr>
        <p:spPr>
          <a:xfrm>
            <a:off x="8157309" y="3761102"/>
            <a:ext cx="843372" cy="80024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sz="2400" dirty="0"/>
              <a:t>L2 tile</a:t>
            </a:r>
          </a:p>
        </p:txBody>
      </p:sp>
      <p:sp>
        <p:nvSpPr>
          <p:cNvPr id="16" name="TextBox 15">
            <a:extLst>
              <a:ext uri="{FF2B5EF4-FFF2-40B4-BE49-F238E27FC236}">
                <a16:creationId xmlns:a16="http://schemas.microsoft.com/office/drawing/2014/main" id="{3B6FFDCA-3DB6-D343-91C4-4880F59C5818}"/>
              </a:ext>
            </a:extLst>
          </p:cNvPr>
          <p:cNvSpPr txBox="1"/>
          <p:nvPr/>
        </p:nvSpPr>
        <p:spPr>
          <a:xfrm>
            <a:off x="7260454" y="6675241"/>
            <a:ext cx="184731" cy="535531"/>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05182DE8-A25E-9549-9E83-165DBD38304E}"/>
              </a:ext>
            </a:extLst>
          </p:cNvPr>
          <p:cNvSpPr/>
          <p:nvPr/>
        </p:nvSpPr>
        <p:spPr>
          <a:xfrm>
            <a:off x="5904352" y="6711950"/>
            <a:ext cx="3366889" cy="65944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memory</a:t>
            </a:r>
          </a:p>
        </p:txBody>
      </p:sp>
      <p:sp>
        <p:nvSpPr>
          <p:cNvPr id="18" name="Up-Down Arrow 17">
            <a:extLst>
              <a:ext uri="{FF2B5EF4-FFF2-40B4-BE49-F238E27FC236}">
                <a16:creationId xmlns:a16="http://schemas.microsoft.com/office/drawing/2014/main" id="{0276AE8C-D9A9-024B-BF0E-C33FBC67E91D}"/>
              </a:ext>
            </a:extLst>
          </p:cNvPr>
          <p:cNvSpPr/>
          <p:nvPr/>
        </p:nvSpPr>
        <p:spPr>
          <a:xfrm>
            <a:off x="7445185" y="4561344"/>
            <a:ext cx="173856" cy="44483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C1D55447-28D1-6443-A4DF-19B89B323D22}"/>
              </a:ext>
            </a:extLst>
          </p:cNvPr>
          <p:cNvSpPr/>
          <p:nvPr/>
        </p:nvSpPr>
        <p:spPr>
          <a:xfrm>
            <a:off x="8483390" y="4556168"/>
            <a:ext cx="173856" cy="44483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Down Arrow 19">
            <a:extLst>
              <a:ext uri="{FF2B5EF4-FFF2-40B4-BE49-F238E27FC236}">
                <a16:creationId xmlns:a16="http://schemas.microsoft.com/office/drawing/2014/main" id="{B6A40F55-088C-4143-B08B-E294680E3418}"/>
              </a:ext>
            </a:extLst>
          </p:cNvPr>
          <p:cNvSpPr/>
          <p:nvPr/>
        </p:nvSpPr>
        <p:spPr>
          <a:xfrm>
            <a:off x="6575726" y="6267114"/>
            <a:ext cx="173856" cy="44483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AE901455-237B-E04A-A447-CC512E6FB5AD}"/>
              </a:ext>
            </a:extLst>
          </p:cNvPr>
          <p:cNvSpPr/>
          <p:nvPr/>
        </p:nvSpPr>
        <p:spPr>
          <a:xfrm>
            <a:off x="1377827" y="4778586"/>
            <a:ext cx="3119057" cy="9359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Time L3 to L2</a:t>
            </a:r>
          </a:p>
        </p:txBody>
      </p:sp>
      <p:cxnSp>
        <p:nvCxnSpPr>
          <p:cNvPr id="23" name="Straight Connector 22">
            <a:extLst>
              <a:ext uri="{FF2B5EF4-FFF2-40B4-BE49-F238E27FC236}">
                <a16:creationId xmlns:a16="http://schemas.microsoft.com/office/drawing/2014/main" id="{31A618A6-9A41-6D4F-9A22-8A5C1D490202}"/>
              </a:ext>
            </a:extLst>
          </p:cNvPr>
          <p:cNvCxnSpPr>
            <a:cxnSpLocks/>
            <a:endCxn id="18" idx="2"/>
          </p:cNvCxnSpPr>
          <p:nvPr/>
        </p:nvCxnSpPr>
        <p:spPr>
          <a:xfrm flipV="1">
            <a:off x="4470771" y="4783762"/>
            <a:ext cx="3017878" cy="160832"/>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A24F2E71-3582-BB4E-B8C5-765A7FEED0DD}"/>
              </a:ext>
            </a:extLst>
          </p:cNvPr>
          <p:cNvCxnSpPr>
            <a:cxnSpLocks/>
          </p:cNvCxnSpPr>
          <p:nvPr/>
        </p:nvCxnSpPr>
        <p:spPr>
          <a:xfrm>
            <a:off x="4579837" y="6307968"/>
            <a:ext cx="1933280" cy="181564"/>
          </a:xfrm>
          <a:prstGeom prst="line">
            <a:avLst/>
          </a:prstGeom>
        </p:spPr>
        <p:style>
          <a:lnRef idx="2">
            <a:schemeClr val="dk1"/>
          </a:lnRef>
          <a:fillRef idx="0">
            <a:schemeClr val="dk1"/>
          </a:fillRef>
          <a:effectRef idx="1">
            <a:schemeClr val="dk1"/>
          </a:effectRef>
          <a:fontRef idx="minor">
            <a:schemeClr val="tx1"/>
          </a:fontRef>
        </p:style>
      </p:cxnSp>
      <p:sp>
        <p:nvSpPr>
          <p:cNvPr id="27" name="Rounded Rectangle 26">
            <a:extLst>
              <a:ext uri="{FF2B5EF4-FFF2-40B4-BE49-F238E27FC236}">
                <a16:creationId xmlns:a16="http://schemas.microsoft.com/office/drawing/2014/main" id="{5015F7EC-13DF-CF47-BAAC-D88751C56B37}"/>
              </a:ext>
            </a:extLst>
          </p:cNvPr>
          <p:cNvSpPr/>
          <p:nvPr/>
        </p:nvSpPr>
        <p:spPr>
          <a:xfrm>
            <a:off x="1212948" y="5924680"/>
            <a:ext cx="3366889" cy="100643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Time memory to L3</a:t>
            </a:r>
          </a:p>
        </p:txBody>
      </p:sp>
    </p:spTree>
    <p:custDataLst>
      <p:tags r:id="rId1"/>
    </p:custDataLst>
    <p:extLst>
      <p:ext uri="{BB962C8B-B14F-4D97-AF65-F5344CB8AC3E}">
        <p14:creationId xmlns:p14="http://schemas.microsoft.com/office/powerpoint/2010/main" val="393256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D681E-6D4D-794F-B30A-95D2FA21837F}"/>
              </a:ext>
            </a:extLst>
          </p:cNvPr>
          <p:cNvSpPr>
            <a:spLocks noGrp="1"/>
          </p:cNvSpPr>
          <p:nvPr>
            <p:ph type="title"/>
          </p:nvPr>
        </p:nvSpPr>
        <p:spPr/>
        <p:txBody>
          <a:bodyPr/>
          <a:lstStyle/>
          <a:p>
            <a:r>
              <a:rPr lang="en-US" dirty="0"/>
              <a:t>Experimental evaluation</a:t>
            </a:r>
          </a:p>
        </p:txBody>
      </p:sp>
      <p:sp>
        <p:nvSpPr>
          <p:cNvPr id="3" name="Content Placeholder 2">
            <a:extLst>
              <a:ext uri="{FF2B5EF4-FFF2-40B4-BE49-F238E27FC236}">
                <a16:creationId xmlns:a16="http://schemas.microsoft.com/office/drawing/2014/main" id="{217730EB-BD7D-BB41-9287-EA2A592BBE5A}"/>
              </a:ext>
            </a:extLst>
          </p:cNvPr>
          <p:cNvSpPr>
            <a:spLocks noGrp="1"/>
          </p:cNvSpPr>
          <p:nvPr>
            <p:ph sz="half" idx="1"/>
          </p:nvPr>
        </p:nvSpPr>
        <p:spPr>
          <a:xfrm>
            <a:off x="828674" y="1682496"/>
            <a:ext cx="9595486" cy="5783176"/>
          </a:xfrm>
        </p:spPr>
        <p:txBody>
          <a:bodyPr/>
          <a:lstStyle/>
          <a:p>
            <a:r>
              <a:rPr lang="en-US" sz="2800" dirty="0"/>
              <a:t>Benchmarks: </a:t>
            </a:r>
          </a:p>
          <a:p>
            <a:pPr lvl="1"/>
            <a:r>
              <a:rPr lang="en-US" sz="2320" dirty="0"/>
              <a:t>All conv2d layers from </a:t>
            </a:r>
            <a:r>
              <a:rPr lang="en-US" sz="2320" dirty="0" err="1"/>
              <a:t>ResNet</a:t>
            </a:r>
            <a:r>
              <a:rPr lang="en-US" sz="2320" dirty="0"/>
              <a:t>, </a:t>
            </a:r>
            <a:r>
              <a:rPr lang="en-US" sz="2320" dirty="0" err="1"/>
              <a:t>MobileNet</a:t>
            </a:r>
            <a:r>
              <a:rPr lang="en-US" sz="2320" dirty="0"/>
              <a:t>, and Yolo-9000</a:t>
            </a:r>
          </a:p>
          <a:p>
            <a:pPr lvl="1"/>
            <a:r>
              <a:rPr lang="en-US" sz="2320" dirty="0"/>
              <a:t>32 conv2ds of various sizes</a:t>
            </a:r>
          </a:p>
          <a:p>
            <a:r>
              <a:rPr lang="en-US" sz="2800" dirty="0"/>
              <a:t>Platforms: </a:t>
            </a:r>
          </a:p>
          <a:p>
            <a:pPr lvl="1"/>
            <a:r>
              <a:rPr lang="en-US" sz="2320" dirty="0"/>
              <a:t>8-core i7-9700K with AVX2, </a:t>
            </a:r>
          </a:p>
          <a:p>
            <a:pPr lvl="1"/>
            <a:r>
              <a:rPr lang="en-US" sz="2320" dirty="0"/>
              <a:t>18-core i9-10980XE with AVX512</a:t>
            </a:r>
          </a:p>
          <a:p>
            <a:r>
              <a:rPr lang="en-US" sz="2800" dirty="0"/>
              <a:t>Performance comparison</a:t>
            </a:r>
          </a:p>
          <a:p>
            <a:pPr lvl="1"/>
            <a:r>
              <a:rPr lang="en-US" sz="2320" dirty="0" err="1"/>
              <a:t>oneDNN</a:t>
            </a:r>
            <a:r>
              <a:rPr lang="en-US" sz="2320" dirty="0"/>
              <a:t>: Intel’s highly optimized library</a:t>
            </a:r>
          </a:p>
          <a:p>
            <a:pPr lvl="1"/>
            <a:r>
              <a:rPr lang="en-US" sz="2320" dirty="0" err="1"/>
              <a:t>AutoTVM</a:t>
            </a:r>
            <a:r>
              <a:rPr lang="en-US" sz="2320" dirty="0"/>
              <a:t>: ML-based autotuning compiler</a:t>
            </a:r>
          </a:p>
          <a:p>
            <a:pPr lvl="1"/>
            <a:r>
              <a:rPr lang="en-US" sz="2320" dirty="0"/>
              <a:t>Mopt-1: Best-predicted configuration per the model</a:t>
            </a:r>
          </a:p>
          <a:p>
            <a:pPr lvl="1"/>
            <a:r>
              <a:rPr lang="en-US" sz="2320" dirty="0"/>
              <a:t>Mopt-5: Best among the top-5 configurations per model</a:t>
            </a:r>
          </a:p>
          <a:p>
            <a:endParaRPr lang="en-US" sz="2800" dirty="0"/>
          </a:p>
        </p:txBody>
      </p:sp>
      <p:sp>
        <p:nvSpPr>
          <p:cNvPr id="4" name="Text Placeholder 3">
            <a:extLst>
              <a:ext uri="{FF2B5EF4-FFF2-40B4-BE49-F238E27FC236}">
                <a16:creationId xmlns:a16="http://schemas.microsoft.com/office/drawing/2014/main" id="{3F82DB6C-74CB-8941-AA58-D0871801F151}"/>
              </a:ext>
            </a:extLst>
          </p:cNvPr>
          <p:cNvSpPr>
            <a:spLocks noGrp="1"/>
          </p:cNvSpPr>
          <p:nvPr>
            <p:ph type="body" sz="quarter" idx="4294967295"/>
          </p:nvPr>
        </p:nvSpPr>
        <p:spPr>
          <a:xfrm>
            <a:off x="1944574" y="7866925"/>
            <a:ext cx="893365" cy="3048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37540CAE-370C-5A4F-8522-C0E6F000B82A}"/>
              </a:ext>
            </a:extLst>
          </p:cNvPr>
          <p:cNvSpPr>
            <a:spLocks noGrp="1"/>
          </p:cNvSpPr>
          <p:nvPr>
            <p:ph type="body" sz="quarter" idx="4294967295"/>
          </p:nvPr>
        </p:nvSpPr>
        <p:spPr>
          <a:xfrm>
            <a:off x="3107706" y="7866925"/>
            <a:ext cx="893365" cy="304800"/>
          </a:xfrm>
          <a:prstGeom prst="rect">
            <a:avLst/>
          </a:prstGeom>
        </p:spPr>
        <p:txBody>
          <a:bodyPr/>
          <a:lstStyle/>
          <a:p>
            <a:endParaRPr lang="en-US"/>
          </a:p>
        </p:txBody>
      </p:sp>
      <p:sp>
        <p:nvSpPr>
          <p:cNvPr id="6" name="Text Placeholder 5">
            <a:extLst>
              <a:ext uri="{FF2B5EF4-FFF2-40B4-BE49-F238E27FC236}">
                <a16:creationId xmlns:a16="http://schemas.microsoft.com/office/drawing/2014/main" id="{BBBC8E4C-BEFD-FB4C-9C78-DC67F202520A}"/>
              </a:ext>
            </a:extLst>
          </p:cNvPr>
          <p:cNvSpPr>
            <a:spLocks noGrp="1"/>
          </p:cNvSpPr>
          <p:nvPr>
            <p:ph type="body" sz="quarter" idx="4294967295"/>
          </p:nvPr>
        </p:nvSpPr>
        <p:spPr>
          <a:xfrm>
            <a:off x="4270837" y="7866925"/>
            <a:ext cx="893365" cy="3048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8C6658EC-31FD-4743-8CD2-B6180368FE5D}"/>
              </a:ext>
            </a:extLst>
          </p:cNvPr>
          <p:cNvSpPr>
            <a:spLocks noGrp="1"/>
          </p:cNvSpPr>
          <p:nvPr>
            <p:ph type="body" sz="quarter" idx="4294967295"/>
          </p:nvPr>
        </p:nvSpPr>
        <p:spPr>
          <a:xfrm>
            <a:off x="5164201" y="7486650"/>
            <a:ext cx="5808600" cy="369888"/>
          </a:xfrm>
          <a:prstGeom prst="rect">
            <a:avLst/>
          </a:prstGeom>
        </p:spPr>
        <p:txBody>
          <a:bodyPr/>
          <a:lstStyle/>
          <a:p>
            <a:endParaRPr lang="en-US"/>
          </a:p>
        </p:txBody>
      </p:sp>
    </p:spTree>
    <p:custDataLst>
      <p:tags r:id="rId1"/>
    </p:custDataLst>
    <p:extLst>
      <p:ext uri="{BB962C8B-B14F-4D97-AF65-F5344CB8AC3E}">
        <p14:creationId xmlns:p14="http://schemas.microsoft.com/office/powerpoint/2010/main" val="121331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AB24-10FC-194D-AD56-D78103D5D5D9}"/>
              </a:ext>
            </a:extLst>
          </p:cNvPr>
          <p:cNvSpPr>
            <a:spLocks noGrp="1"/>
          </p:cNvSpPr>
          <p:nvPr>
            <p:ph type="title"/>
          </p:nvPr>
        </p:nvSpPr>
        <p:spPr>
          <a:xfrm>
            <a:off x="688657" y="57876"/>
            <a:ext cx="9595486" cy="659444"/>
          </a:xfrm>
        </p:spPr>
        <p:txBody>
          <a:bodyPr/>
          <a:lstStyle/>
          <a:p>
            <a:r>
              <a:rPr lang="en-US" dirty="0" err="1"/>
              <a:t>ExperimentAL</a:t>
            </a:r>
            <a:r>
              <a:rPr lang="en-US" dirty="0"/>
              <a:t> performance evaluation</a:t>
            </a:r>
          </a:p>
        </p:txBody>
      </p:sp>
      <p:sp>
        <p:nvSpPr>
          <p:cNvPr id="4" name="Text Placeholder 3">
            <a:extLst>
              <a:ext uri="{FF2B5EF4-FFF2-40B4-BE49-F238E27FC236}">
                <a16:creationId xmlns:a16="http://schemas.microsoft.com/office/drawing/2014/main" id="{0C6F98A5-9788-1C4A-AF98-54FD6FA3A1DD}"/>
              </a:ext>
            </a:extLst>
          </p:cNvPr>
          <p:cNvSpPr>
            <a:spLocks noGrp="1"/>
          </p:cNvSpPr>
          <p:nvPr>
            <p:ph type="body" sz="quarter" idx="4294967295"/>
          </p:nvPr>
        </p:nvSpPr>
        <p:spPr>
          <a:xfrm>
            <a:off x="1944574" y="7866925"/>
            <a:ext cx="893365" cy="3048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5239E8E3-4458-854A-9C6B-02B5A83E2CCB}"/>
              </a:ext>
            </a:extLst>
          </p:cNvPr>
          <p:cNvSpPr>
            <a:spLocks noGrp="1"/>
          </p:cNvSpPr>
          <p:nvPr>
            <p:ph type="body" sz="quarter" idx="4294967295"/>
          </p:nvPr>
        </p:nvSpPr>
        <p:spPr>
          <a:xfrm>
            <a:off x="3107706" y="7866925"/>
            <a:ext cx="893365" cy="304800"/>
          </a:xfrm>
          <a:prstGeom prst="rect">
            <a:avLst/>
          </a:prstGeom>
        </p:spPr>
        <p:txBody>
          <a:bodyPr/>
          <a:lstStyle/>
          <a:p>
            <a:endParaRPr lang="en-US"/>
          </a:p>
        </p:txBody>
      </p:sp>
      <p:sp>
        <p:nvSpPr>
          <p:cNvPr id="6" name="Text Placeholder 5">
            <a:extLst>
              <a:ext uri="{FF2B5EF4-FFF2-40B4-BE49-F238E27FC236}">
                <a16:creationId xmlns:a16="http://schemas.microsoft.com/office/drawing/2014/main" id="{A1268B50-BCCF-7441-9547-EF1B5D508FC8}"/>
              </a:ext>
            </a:extLst>
          </p:cNvPr>
          <p:cNvSpPr>
            <a:spLocks noGrp="1"/>
          </p:cNvSpPr>
          <p:nvPr>
            <p:ph type="body" sz="quarter" idx="4294967295"/>
          </p:nvPr>
        </p:nvSpPr>
        <p:spPr>
          <a:xfrm>
            <a:off x="4270837" y="7866925"/>
            <a:ext cx="893365" cy="3048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6ADABA74-BB13-6440-A1E5-B8B5181DC330}"/>
              </a:ext>
            </a:extLst>
          </p:cNvPr>
          <p:cNvSpPr>
            <a:spLocks noGrp="1"/>
          </p:cNvSpPr>
          <p:nvPr>
            <p:ph type="body" sz="quarter" idx="4294967295"/>
          </p:nvPr>
        </p:nvSpPr>
        <p:spPr>
          <a:xfrm>
            <a:off x="5164201" y="7486650"/>
            <a:ext cx="5808600" cy="369888"/>
          </a:xfrm>
          <a:prstGeom prst="rect">
            <a:avLst/>
          </a:prstGeom>
        </p:spPr>
        <p:txBody>
          <a:bodyPr/>
          <a:lstStyle/>
          <a:p>
            <a:endParaRPr lang="en-US"/>
          </a:p>
        </p:txBody>
      </p:sp>
      <p:sp>
        <p:nvSpPr>
          <p:cNvPr id="18" name="TextBox 17">
            <a:extLst>
              <a:ext uri="{FF2B5EF4-FFF2-40B4-BE49-F238E27FC236}">
                <a16:creationId xmlns:a16="http://schemas.microsoft.com/office/drawing/2014/main" id="{C8242A12-C699-254F-8E12-4F0ACF5502BB}"/>
              </a:ext>
            </a:extLst>
          </p:cNvPr>
          <p:cNvSpPr txBox="1"/>
          <p:nvPr/>
        </p:nvSpPr>
        <p:spPr>
          <a:xfrm>
            <a:off x="1402099" y="3938848"/>
            <a:ext cx="9948863" cy="424732"/>
          </a:xfrm>
          <a:prstGeom prst="rect">
            <a:avLst/>
          </a:prstGeom>
          <a:noFill/>
        </p:spPr>
        <p:txBody>
          <a:bodyPr wrap="square" rtlCol="0">
            <a:spAutoFit/>
          </a:bodyPr>
          <a:lstStyle/>
          <a:p>
            <a:pPr defTabSz="731491"/>
            <a:r>
              <a:rPr lang="en-US" sz="2160" dirty="0">
                <a:solidFill>
                  <a:prstClr val="black"/>
                </a:solidFill>
                <a:latin typeface="Calibri"/>
              </a:rPr>
              <a:t>Parallel conv2d performance comparison on Intel 18-core i9-10980XE</a:t>
            </a:r>
          </a:p>
        </p:txBody>
      </p:sp>
      <p:sp>
        <p:nvSpPr>
          <p:cNvPr id="14" name="Content Placeholder 2">
            <a:extLst>
              <a:ext uri="{FF2B5EF4-FFF2-40B4-BE49-F238E27FC236}">
                <a16:creationId xmlns:a16="http://schemas.microsoft.com/office/drawing/2014/main" id="{99F9F9E9-4AE7-6F46-8A78-F62C861B08D2}"/>
              </a:ext>
            </a:extLst>
          </p:cNvPr>
          <p:cNvSpPr>
            <a:spLocks noGrp="1"/>
          </p:cNvSpPr>
          <p:nvPr>
            <p:ph sz="half" idx="1"/>
          </p:nvPr>
        </p:nvSpPr>
        <p:spPr>
          <a:xfrm>
            <a:off x="269396" y="4844959"/>
            <a:ext cx="10604696" cy="1629445"/>
          </a:xfrm>
        </p:spPr>
        <p:txBody>
          <a:bodyPr/>
          <a:lstStyle/>
          <a:p>
            <a:r>
              <a:rPr lang="en-US" sz="3000" dirty="0"/>
              <a:t>Mopt-1 generally close to Mopt-5; some exceptions</a:t>
            </a:r>
          </a:p>
          <a:p>
            <a:r>
              <a:rPr lang="en-US" sz="3000" dirty="0"/>
              <a:t>Good improvement overall over </a:t>
            </a:r>
            <a:r>
              <a:rPr lang="en-US" sz="3000" dirty="0" err="1"/>
              <a:t>AutoTVM</a:t>
            </a:r>
            <a:endParaRPr lang="en-US" sz="3000" dirty="0"/>
          </a:p>
          <a:p>
            <a:r>
              <a:rPr lang="en-US" sz="3000" dirty="0"/>
              <a:t>Generally comparable or better than </a:t>
            </a:r>
            <a:r>
              <a:rPr lang="en-US" sz="3000" dirty="0" err="1"/>
              <a:t>oneDNN</a:t>
            </a:r>
            <a:endParaRPr lang="en-US" sz="3000" dirty="0"/>
          </a:p>
        </p:txBody>
      </p:sp>
      <p:pic>
        <p:nvPicPr>
          <p:cNvPr id="3" name="Picture 2">
            <a:extLst>
              <a:ext uri="{FF2B5EF4-FFF2-40B4-BE49-F238E27FC236}">
                <a16:creationId xmlns:a16="http://schemas.microsoft.com/office/drawing/2014/main" id="{A3368E5D-9C6D-9C48-98FC-9BB190B569B9}"/>
              </a:ext>
            </a:extLst>
          </p:cNvPr>
          <p:cNvPicPr>
            <a:picLocks noChangeAspect="1"/>
          </p:cNvPicPr>
          <p:nvPr/>
        </p:nvPicPr>
        <p:blipFill>
          <a:blip r:embed="rId2"/>
          <a:stretch>
            <a:fillRect/>
          </a:stretch>
        </p:blipFill>
        <p:spPr>
          <a:xfrm>
            <a:off x="0" y="658022"/>
            <a:ext cx="10972800" cy="4176550"/>
          </a:xfrm>
          <a:prstGeom prst="rect">
            <a:avLst/>
          </a:prstGeom>
        </p:spPr>
      </p:pic>
      <p:cxnSp>
        <p:nvCxnSpPr>
          <p:cNvPr id="9" name="Straight Connector 8">
            <a:extLst>
              <a:ext uri="{FF2B5EF4-FFF2-40B4-BE49-F238E27FC236}">
                <a16:creationId xmlns:a16="http://schemas.microsoft.com/office/drawing/2014/main" id="{8E0205F4-6FC8-5844-8A72-4B15C87B094B}"/>
              </a:ext>
            </a:extLst>
          </p:cNvPr>
          <p:cNvCxnSpPr>
            <a:cxnSpLocks/>
          </p:cNvCxnSpPr>
          <p:nvPr/>
        </p:nvCxnSpPr>
        <p:spPr>
          <a:xfrm flipV="1">
            <a:off x="688657" y="3106906"/>
            <a:ext cx="10100090" cy="8630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813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BAB24-10FC-194D-AD56-D78103D5D5D9}"/>
              </a:ext>
            </a:extLst>
          </p:cNvPr>
          <p:cNvSpPr>
            <a:spLocks noGrp="1"/>
          </p:cNvSpPr>
          <p:nvPr>
            <p:ph type="title"/>
          </p:nvPr>
        </p:nvSpPr>
        <p:spPr>
          <a:xfrm>
            <a:off x="688657" y="57876"/>
            <a:ext cx="9595486" cy="659444"/>
          </a:xfrm>
        </p:spPr>
        <p:txBody>
          <a:bodyPr/>
          <a:lstStyle/>
          <a:p>
            <a:r>
              <a:rPr lang="en-US" dirty="0"/>
              <a:t>Model validation</a:t>
            </a:r>
          </a:p>
        </p:txBody>
      </p:sp>
      <p:sp>
        <p:nvSpPr>
          <p:cNvPr id="4" name="Text Placeholder 3">
            <a:extLst>
              <a:ext uri="{FF2B5EF4-FFF2-40B4-BE49-F238E27FC236}">
                <a16:creationId xmlns:a16="http://schemas.microsoft.com/office/drawing/2014/main" id="{0C6F98A5-9788-1C4A-AF98-54FD6FA3A1DD}"/>
              </a:ext>
            </a:extLst>
          </p:cNvPr>
          <p:cNvSpPr>
            <a:spLocks noGrp="1"/>
          </p:cNvSpPr>
          <p:nvPr>
            <p:ph type="body" sz="quarter" idx="4294967295"/>
          </p:nvPr>
        </p:nvSpPr>
        <p:spPr>
          <a:xfrm>
            <a:off x="1944574" y="7866925"/>
            <a:ext cx="893365" cy="3048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5239E8E3-4458-854A-9C6B-02B5A83E2CCB}"/>
              </a:ext>
            </a:extLst>
          </p:cNvPr>
          <p:cNvSpPr>
            <a:spLocks noGrp="1"/>
          </p:cNvSpPr>
          <p:nvPr>
            <p:ph type="body" sz="quarter" idx="4294967295"/>
          </p:nvPr>
        </p:nvSpPr>
        <p:spPr>
          <a:xfrm>
            <a:off x="3107706" y="7866925"/>
            <a:ext cx="893365" cy="304800"/>
          </a:xfrm>
          <a:prstGeom prst="rect">
            <a:avLst/>
          </a:prstGeom>
        </p:spPr>
        <p:txBody>
          <a:bodyPr/>
          <a:lstStyle/>
          <a:p>
            <a:endParaRPr lang="en-US"/>
          </a:p>
        </p:txBody>
      </p:sp>
      <p:sp>
        <p:nvSpPr>
          <p:cNvPr id="6" name="Text Placeholder 5">
            <a:extLst>
              <a:ext uri="{FF2B5EF4-FFF2-40B4-BE49-F238E27FC236}">
                <a16:creationId xmlns:a16="http://schemas.microsoft.com/office/drawing/2014/main" id="{A1268B50-BCCF-7441-9547-EF1B5D508FC8}"/>
              </a:ext>
            </a:extLst>
          </p:cNvPr>
          <p:cNvSpPr>
            <a:spLocks noGrp="1"/>
          </p:cNvSpPr>
          <p:nvPr>
            <p:ph type="body" sz="quarter" idx="4294967295"/>
          </p:nvPr>
        </p:nvSpPr>
        <p:spPr>
          <a:xfrm>
            <a:off x="4270837" y="7866925"/>
            <a:ext cx="893365" cy="304800"/>
          </a:xfrm>
          <a:prstGeom prst="rect">
            <a:avLst/>
          </a:prstGeom>
        </p:spPr>
        <p:txBody>
          <a:bodyPr/>
          <a:lstStyle/>
          <a:p>
            <a:endParaRPr lang="en-US"/>
          </a:p>
        </p:txBody>
      </p:sp>
      <p:sp>
        <p:nvSpPr>
          <p:cNvPr id="14" name="Content Placeholder 2">
            <a:extLst>
              <a:ext uri="{FF2B5EF4-FFF2-40B4-BE49-F238E27FC236}">
                <a16:creationId xmlns:a16="http://schemas.microsoft.com/office/drawing/2014/main" id="{99F9F9E9-4AE7-6F46-8A78-F62C861B08D2}"/>
              </a:ext>
            </a:extLst>
          </p:cNvPr>
          <p:cNvSpPr>
            <a:spLocks noGrp="1"/>
          </p:cNvSpPr>
          <p:nvPr>
            <p:ph sz="half" idx="1"/>
          </p:nvPr>
        </p:nvSpPr>
        <p:spPr>
          <a:xfrm>
            <a:off x="0" y="4791092"/>
            <a:ext cx="10972800" cy="2953913"/>
          </a:xfrm>
        </p:spPr>
        <p:txBody>
          <a:bodyPr/>
          <a:lstStyle/>
          <a:p>
            <a:r>
              <a:rPr lang="en-US" sz="3000" dirty="0"/>
              <a:t>Generated 100 tiled configurations</a:t>
            </a:r>
          </a:p>
          <a:p>
            <a:r>
              <a:rPr lang="en-US" sz="3000" dirty="0"/>
              <a:t>Compared run-times for model-predicted best versus actual best among all 100 configurations</a:t>
            </a:r>
          </a:p>
          <a:p>
            <a:r>
              <a:rPr lang="en-US" sz="3000" dirty="0"/>
              <a:t>Percentage loss-of-performance: </a:t>
            </a:r>
          </a:p>
          <a:p>
            <a:pPr marL="0" indent="0">
              <a:buNone/>
            </a:pPr>
            <a:r>
              <a:rPr lang="en-US" sz="3000" dirty="0"/>
              <a:t>        </a:t>
            </a:r>
            <a:r>
              <a:rPr lang="en-US" sz="3000" dirty="0">
                <a:solidFill>
                  <a:srgbClr val="FF0000"/>
                </a:solidFill>
              </a:rPr>
              <a:t>100*(</a:t>
            </a:r>
            <a:r>
              <a:rPr lang="en-US" sz="3000" dirty="0" err="1">
                <a:solidFill>
                  <a:srgbClr val="FF0000"/>
                </a:solidFill>
              </a:rPr>
              <a:t>runtime</a:t>
            </a:r>
            <a:r>
              <a:rPr lang="en-US" sz="3000" baseline="-25000" dirty="0" err="1">
                <a:solidFill>
                  <a:srgbClr val="FF0000"/>
                </a:solidFill>
              </a:rPr>
              <a:t>ModelBest</a:t>
            </a:r>
            <a:r>
              <a:rPr lang="en-US" sz="3000" dirty="0">
                <a:solidFill>
                  <a:srgbClr val="FF0000"/>
                </a:solidFill>
              </a:rPr>
              <a:t> – </a:t>
            </a:r>
            <a:r>
              <a:rPr lang="en-US" sz="3000" dirty="0" err="1">
                <a:solidFill>
                  <a:srgbClr val="FF0000"/>
                </a:solidFill>
              </a:rPr>
              <a:t>runtime</a:t>
            </a:r>
            <a:r>
              <a:rPr lang="en-US" sz="3000" baseline="-25000" dirty="0" err="1">
                <a:solidFill>
                  <a:srgbClr val="FF0000"/>
                </a:solidFill>
              </a:rPr>
              <a:t>ActualBest</a:t>
            </a:r>
            <a:r>
              <a:rPr lang="en-US" sz="3000" dirty="0">
                <a:solidFill>
                  <a:srgbClr val="FF0000"/>
                </a:solidFill>
              </a:rPr>
              <a:t>)/</a:t>
            </a:r>
            <a:r>
              <a:rPr lang="en-US" sz="3000" dirty="0" err="1">
                <a:solidFill>
                  <a:srgbClr val="FF0000"/>
                </a:solidFill>
              </a:rPr>
              <a:t>runtime</a:t>
            </a:r>
            <a:r>
              <a:rPr lang="en-US" sz="3000" baseline="-25000" dirty="0" err="1">
                <a:solidFill>
                  <a:srgbClr val="FF0000"/>
                </a:solidFill>
              </a:rPr>
              <a:t>ActualBest</a:t>
            </a:r>
            <a:endParaRPr lang="en-US" sz="3000" baseline="-25000" dirty="0">
              <a:solidFill>
                <a:srgbClr val="FF0000"/>
              </a:solidFill>
            </a:endParaRPr>
          </a:p>
        </p:txBody>
      </p:sp>
      <p:pic>
        <p:nvPicPr>
          <p:cNvPr id="8" name="Picture 7">
            <a:extLst>
              <a:ext uri="{FF2B5EF4-FFF2-40B4-BE49-F238E27FC236}">
                <a16:creationId xmlns:a16="http://schemas.microsoft.com/office/drawing/2014/main" id="{A2E477F5-42F6-754B-A92B-67BC859FFF9A}"/>
              </a:ext>
            </a:extLst>
          </p:cNvPr>
          <p:cNvPicPr>
            <a:picLocks noChangeAspect="1"/>
          </p:cNvPicPr>
          <p:nvPr/>
        </p:nvPicPr>
        <p:blipFill>
          <a:blip r:embed="rId2"/>
          <a:stretch>
            <a:fillRect/>
          </a:stretch>
        </p:blipFill>
        <p:spPr>
          <a:xfrm>
            <a:off x="890067" y="1207312"/>
            <a:ext cx="9832747" cy="3352800"/>
          </a:xfrm>
          <a:prstGeom prst="rect">
            <a:avLst/>
          </a:prstGeom>
        </p:spPr>
      </p:pic>
      <p:pic>
        <p:nvPicPr>
          <p:cNvPr id="9" name="Picture 8">
            <a:extLst>
              <a:ext uri="{FF2B5EF4-FFF2-40B4-BE49-F238E27FC236}">
                <a16:creationId xmlns:a16="http://schemas.microsoft.com/office/drawing/2014/main" id="{F80DC4F5-3157-1944-855A-0B9BF968F5DC}"/>
              </a:ext>
            </a:extLst>
          </p:cNvPr>
          <p:cNvPicPr>
            <a:picLocks noChangeAspect="1"/>
          </p:cNvPicPr>
          <p:nvPr/>
        </p:nvPicPr>
        <p:blipFill>
          <a:blip r:embed="rId3"/>
          <a:stretch>
            <a:fillRect/>
          </a:stretch>
        </p:blipFill>
        <p:spPr>
          <a:xfrm>
            <a:off x="249986" y="1207312"/>
            <a:ext cx="640080" cy="3230880"/>
          </a:xfrm>
          <a:prstGeom prst="rect">
            <a:avLst/>
          </a:prstGeom>
        </p:spPr>
      </p:pic>
    </p:spTree>
    <p:extLst>
      <p:ext uri="{BB962C8B-B14F-4D97-AF65-F5344CB8AC3E}">
        <p14:creationId xmlns:p14="http://schemas.microsoft.com/office/powerpoint/2010/main" val="42552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0F51-2416-B64B-BDE8-EAD06B9DA5A2}"/>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1F26EB-7CD7-C240-8D87-E05FDE8B1510}"/>
              </a:ext>
            </a:extLst>
          </p:cNvPr>
          <p:cNvSpPr>
            <a:spLocks noGrp="1"/>
          </p:cNvSpPr>
          <p:nvPr>
            <p:ph sz="half" idx="1"/>
          </p:nvPr>
        </p:nvSpPr>
        <p:spPr>
          <a:xfrm>
            <a:off x="828674" y="1241500"/>
            <a:ext cx="9595485" cy="6000548"/>
          </a:xfrm>
        </p:spPr>
        <p:txBody>
          <a:bodyPr/>
          <a:lstStyle/>
          <a:p>
            <a:r>
              <a:rPr lang="en-US" dirty="0"/>
              <a:t>Tensor computation: core workloads of scientific computing &amp; deep learning</a:t>
            </a:r>
          </a:p>
          <a:p>
            <a:pPr lvl="1"/>
            <a:r>
              <a:rPr lang="en-US" dirty="0"/>
              <a:t>Tensor contraction: computational chemistry, transformer</a:t>
            </a:r>
          </a:p>
          <a:p>
            <a:pPr lvl="1"/>
            <a:r>
              <a:rPr lang="en-US" dirty="0"/>
              <a:t>Convolution: convolutional neural networks </a:t>
            </a:r>
          </a:p>
          <a:p>
            <a:pPr lvl="1"/>
            <a:r>
              <a:rPr lang="en-US" dirty="0"/>
              <a:t>LU factorization: computational physics, circuit simulators</a:t>
            </a:r>
          </a:p>
          <a:p>
            <a:r>
              <a:rPr lang="en-US" dirty="0"/>
              <a:t>Key in performance optimization</a:t>
            </a:r>
          </a:p>
          <a:p>
            <a:pPr lvl="1"/>
            <a:r>
              <a:rPr lang="en-US" dirty="0"/>
              <a:t>Performance limited by communicating data: memory bound</a:t>
            </a:r>
          </a:p>
          <a:p>
            <a:pPr lvl="1"/>
            <a:r>
              <a:rPr lang="en-US" dirty="0"/>
              <a:t>Optimization techniques: loop tiling and reordering</a:t>
            </a:r>
          </a:p>
          <a:p>
            <a:endParaRPr lang="en-US" dirty="0"/>
          </a:p>
          <a:p>
            <a:endParaRPr lang="en-US" dirty="0"/>
          </a:p>
        </p:txBody>
      </p:sp>
      <p:sp>
        <p:nvSpPr>
          <p:cNvPr id="4" name="Text Placeholder 3">
            <a:extLst>
              <a:ext uri="{FF2B5EF4-FFF2-40B4-BE49-F238E27FC236}">
                <a16:creationId xmlns:a16="http://schemas.microsoft.com/office/drawing/2014/main" id="{4257FB79-F7CF-0E4B-9F5D-8005887B6CC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5644F92-D1FD-394E-9A66-7475FA28C46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56E620C-AFF6-C44B-AFBD-A9FB7E68F261}"/>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ED99823-9A32-124A-B535-14104CC9DD0C}"/>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60406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86B1-8677-014F-8B5B-33CEFE71A480}"/>
              </a:ext>
            </a:extLst>
          </p:cNvPr>
          <p:cNvSpPr>
            <a:spLocks noGrp="1"/>
          </p:cNvSpPr>
          <p:nvPr>
            <p:ph type="title"/>
          </p:nvPr>
        </p:nvSpPr>
        <p:spPr>
          <a:xfrm>
            <a:off x="548639" y="174145"/>
            <a:ext cx="9595486" cy="659444"/>
          </a:xfrm>
        </p:spPr>
        <p:txBody>
          <a:bodyPr/>
          <a:lstStyle/>
          <a:p>
            <a:r>
              <a:rPr lang="en-US" dirty="0"/>
              <a:t>Model integration in </a:t>
            </a:r>
            <a:r>
              <a:rPr lang="en-US" dirty="0" err="1"/>
              <a:t>tvm</a:t>
            </a:r>
            <a:r>
              <a:rPr lang="en-US" dirty="0"/>
              <a:t> compiler</a:t>
            </a:r>
          </a:p>
        </p:txBody>
      </p:sp>
      <p:sp>
        <p:nvSpPr>
          <p:cNvPr id="3" name="Content Placeholder 2">
            <a:extLst>
              <a:ext uri="{FF2B5EF4-FFF2-40B4-BE49-F238E27FC236}">
                <a16:creationId xmlns:a16="http://schemas.microsoft.com/office/drawing/2014/main" id="{FF4C7E53-0A35-F542-8E70-7127CAA2ECFC}"/>
              </a:ext>
            </a:extLst>
          </p:cNvPr>
          <p:cNvSpPr>
            <a:spLocks noGrp="1"/>
          </p:cNvSpPr>
          <p:nvPr>
            <p:ph sz="half" idx="1"/>
          </p:nvPr>
        </p:nvSpPr>
        <p:spPr>
          <a:xfrm>
            <a:off x="158045" y="833589"/>
            <a:ext cx="10713156" cy="6978322"/>
          </a:xfrm>
        </p:spPr>
        <p:txBody>
          <a:bodyPr/>
          <a:lstStyle/>
          <a:p>
            <a:r>
              <a:rPr lang="en-US" sz="3200" dirty="0" err="1"/>
              <a:t>AutoTVM</a:t>
            </a:r>
            <a:r>
              <a:rPr lang="en-US" sz="3200" dirty="0"/>
              <a:t>: optimization driven by autotuning</a:t>
            </a:r>
          </a:p>
          <a:p>
            <a:pPr lvl="1"/>
            <a:r>
              <a:rPr lang="en-US" sz="2800" dirty="0"/>
              <a:t>Compile &amp; Run consumes large amount of time and machine resources</a:t>
            </a:r>
          </a:p>
          <a:p>
            <a:pPr lvl="1"/>
            <a:r>
              <a:rPr lang="en-US" sz="2800" dirty="0"/>
              <a:t>Not capable for slow devices/ device in high-demand</a:t>
            </a:r>
          </a:p>
          <a:p>
            <a:r>
              <a:rPr lang="en-US" sz="3280" dirty="0"/>
              <a:t>TVM driven by static performance model</a:t>
            </a:r>
          </a:p>
          <a:p>
            <a:pPr lvl="1"/>
            <a:r>
              <a:rPr lang="en-US" sz="2800" dirty="0"/>
              <a:t>Full network achieve &gt;90% performance vs. exhaustive autotuned network , but speed up tuning time &gt;50x   </a:t>
            </a:r>
          </a:p>
          <a:p>
            <a:pPr lvl="2"/>
            <a:r>
              <a:rPr lang="en-US" sz="2320" dirty="0"/>
              <a:t>Optimizing TF SSD </a:t>
            </a:r>
            <a:r>
              <a:rPr lang="en-US" sz="2320" dirty="0" err="1"/>
              <a:t>MobileNet</a:t>
            </a:r>
            <a:r>
              <a:rPr lang="en-US" sz="2320" dirty="0"/>
              <a:t> on AWS Graviton ARM: 3h vs 240h</a:t>
            </a:r>
          </a:p>
          <a:p>
            <a:pPr lvl="1"/>
            <a:r>
              <a:rPr lang="en-US" sz="2800" dirty="0"/>
              <a:t>For AWS EC2 users, save 90% tunning budget</a:t>
            </a:r>
          </a:p>
          <a:p>
            <a:pPr lvl="2"/>
            <a:r>
              <a:rPr lang="en-US" sz="2320" dirty="0"/>
              <a:t>EC2 expense for allocating Graviton ARM: $12.24 vs $147.84</a:t>
            </a:r>
          </a:p>
          <a:p>
            <a:pPr lvl="1"/>
            <a:r>
              <a:rPr lang="en-US" sz="2800" dirty="0"/>
              <a:t>Allow optimizing code on idle architectures </a:t>
            </a:r>
          </a:p>
          <a:p>
            <a:pPr lvl="2"/>
            <a:r>
              <a:rPr lang="en-US" sz="2320" dirty="0"/>
              <a:t>Use idle x86 servers to find efficient optimization configuration for ARM)</a:t>
            </a:r>
          </a:p>
          <a:p>
            <a:pPr lvl="2"/>
            <a:r>
              <a:rPr lang="en-US" sz="2320" dirty="0"/>
              <a:t>Not stall for slow device / device temporary unavailable</a:t>
            </a:r>
          </a:p>
          <a:p>
            <a:pPr lvl="1"/>
            <a:endParaRPr lang="en-US" sz="2800" dirty="0"/>
          </a:p>
          <a:p>
            <a:pPr lvl="1"/>
            <a:endParaRPr lang="en-US" sz="2800" dirty="0"/>
          </a:p>
        </p:txBody>
      </p:sp>
    </p:spTree>
    <p:extLst>
      <p:ext uri="{BB962C8B-B14F-4D97-AF65-F5344CB8AC3E}">
        <p14:creationId xmlns:p14="http://schemas.microsoft.com/office/powerpoint/2010/main" val="380619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783-6626-5A4C-BA9A-76FCF1843C21}"/>
              </a:ext>
            </a:extLst>
          </p:cNvPr>
          <p:cNvSpPr>
            <a:spLocks noGrp="1"/>
          </p:cNvSpPr>
          <p:nvPr>
            <p:ph type="title"/>
          </p:nvPr>
        </p:nvSpPr>
        <p:spPr>
          <a:xfrm>
            <a:off x="349670" y="137567"/>
            <a:ext cx="9595486" cy="659444"/>
          </a:xfrm>
        </p:spPr>
        <p:txBody>
          <a:bodyPr/>
          <a:lstStyle/>
          <a:p>
            <a:r>
              <a:rPr lang="en-US" dirty="0"/>
              <a:t>optimizing tensor computation</a:t>
            </a:r>
          </a:p>
        </p:txBody>
      </p:sp>
      <p:sp>
        <p:nvSpPr>
          <p:cNvPr id="4" name="Rectangle 3">
            <a:extLst>
              <a:ext uri="{FF2B5EF4-FFF2-40B4-BE49-F238E27FC236}">
                <a16:creationId xmlns:a16="http://schemas.microsoft.com/office/drawing/2014/main" id="{24F2A51D-3BA0-234C-8C54-801CF05BFF09}"/>
              </a:ext>
            </a:extLst>
          </p:cNvPr>
          <p:cNvSpPr/>
          <p:nvPr/>
        </p:nvSpPr>
        <p:spPr>
          <a:xfrm>
            <a:off x="399861" y="2833212"/>
            <a:ext cx="1755916" cy="492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Memory</a:t>
            </a:r>
          </a:p>
        </p:txBody>
      </p:sp>
      <p:sp>
        <p:nvSpPr>
          <p:cNvPr id="5" name="Rectangle 4">
            <a:extLst>
              <a:ext uri="{FF2B5EF4-FFF2-40B4-BE49-F238E27FC236}">
                <a16:creationId xmlns:a16="http://schemas.microsoft.com/office/drawing/2014/main" id="{CA280DF6-B218-3146-A618-8AA9E5DE90BF}"/>
              </a:ext>
            </a:extLst>
          </p:cNvPr>
          <p:cNvSpPr/>
          <p:nvPr/>
        </p:nvSpPr>
        <p:spPr>
          <a:xfrm>
            <a:off x="483147" y="2041258"/>
            <a:ext cx="1429258" cy="4072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6" name="Oval 5">
            <a:extLst>
              <a:ext uri="{FF2B5EF4-FFF2-40B4-BE49-F238E27FC236}">
                <a16:creationId xmlns:a16="http://schemas.microsoft.com/office/drawing/2014/main" id="{FA2E8F08-BAAE-9D48-8B04-A1B2C5157A8D}"/>
              </a:ext>
            </a:extLst>
          </p:cNvPr>
          <p:cNvSpPr/>
          <p:nvPr/>
        </p:nvSpPr>
        <p:spPr>
          <a:xfrm>
            <a:off x="512999" y="1251828"/>
            <a:ext cx="1429258" cy="4072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ALU</a:t>
            </a:r>
          </a:p>
        </p:txBody>
      </p:sp>
      <p:sp>
        <p:nvSpPr>
          <p:cNvPr id="7" name="Up-Down Arrow 6">
            <a:extLst>
              <a:ext uri="{FF2B5EF4-FFF2-40B4-BE49-F238E27FC236}">
                <a16:creationId xmlns:a16="http://schemas.microsoft.com/office/drawing/2014/main" id="{7FE2FF9E-39B0-D748-99FD-8F62F7875E2C}"/>
              </a:ext>
            </a:extLst>
          </p:cNvPr>
          <p:cNvSpPr/>
          <p:nvPr/>
        </p:nvSpPr>
        <p:spPr>
          <a:xfrm>
            <a:off x="1071453" y="1678194"/>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9" name="Up-Down Arrow 8">
            <a:extLst>
              <a:ext uri="{FF2B5EF4-FFF2-40B4-BE49-F238E27FC236}">
                <a16:creationId xmlns:a16="http://schemas.microsoft.com/office/drawing/2014/main" id="{F187F322-5FB2-BE47-B5D0-E8DA5732727D}"/>
              </a:ext>
            </a:extLst>
          </p:cNvPr>
          <p:cNvSpPr/>
          <p:nvPr/>
        </p:nvSpPr>
        <p:spPr>
          <a:xfrm>
            <a:off x="1071453" y="2464645"/>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11" name="Rectangle 10">
            <a:extLst>
              <a:ext uri="{FF2B5EF4-FFF2-40B4-BE49-F238E27FC236}">
                <a16:creationId xmlns:a16="http://schemas.microsoft.com/office/drawing/2014/main" id="{5D8198CC-E513-A74E-8152-A41B56B061AD}"/>
              </a:ext>
            </a:extLst>
          </p:cNvPr>
          <p:cNvSpPr/>
          <p:nvPr/>
        </p:nvSpPr>
        <p:spPr>
          <a:xfrm>
            <a:off x="3199247" y="2848170"/>
            <a:ext cx="2923096" cy="47783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Shared-memory</a:t>
            </a:r>
          </a:p>
        </p:txBody>
      </p:sp>
      <p:sp>
        <p:nvSpPr>
          <p:cNvPr id="12" name="Rectangle 11">
            <a:extLst>
              <a:ext uri="{FF2B5EF4-FFF2-40B4-BE49-F238E27FC236}">
                <a16:creationId xmlns:a16="http://schemas.microsoft.com/office/drawing/2014/main" id="{5BBAAAD4-32DB-2146-AF84-9616E63E9EEA}"/>
              </a:ext>
            </a:extLst>
          </p:cNvPr>
          <p:cNvSpPr/>
          <p:nvPr/>
        </p:nvSpPr>
        <p:spPr>
          <a:xfrm>
            <a:off x="3199247"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13" name="Oval 12">
            <a:extLst>
              <a:ext uri="{FF2B5EF4-FFF2-40B4-BE49-F238E27FC236}">
                <a16:creationId xmlns:a16="http://schemas.microsoft.com/office/drawing/2014/main" id="{120EC447-9AE1-5E4D-9C7F-411EC9896A4D}"/>
              </a:ext>
            </a:extLst>
          </p:cNvPr>
          <p:cNvSpPr/>
          <p:nvPr/>
        </p:nvSpPr>
        <p:spPr>
          <a:xfrm>
            <a:off x="3118700"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14" name="Up-Down Arrow 13">
            <a:extLst>
              <a:ext uri="{FF2B5EF4-FFF2-40B4-BE49-F238E27FC236}">
                <a16:creationId xmlns:a16="http://schemas.microsoft.com/office/drawing/2014/main" id="{A07112B7-2A38-CD41-8DE2-519634F0A2D0}"/>
              </a:ext>
            </a:extLst>
          </p:cNvPr>
          <p:cNvSpPr/>
          <p:nvPr/>
        </p:nvSpPr>
        <p:spPr>
          <a:xfrm>
            <a:off x="3714795" y="1600677"/>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21" name="Rectangle 20">
            <a:extLst>
              <a:ext uri="{FF2B5EF4-FFF2-40B4-BE49-F238E27FC236}">
                <a16:creationId xmlns:a16="http://schemas.microsoft.com/office/drawing/2014/main" id="{B079D7A3-8653-AB44-B837-4C34AB03E97B}"/>
              </a:ext>
            </a:extLst>
          </p:cNvPr>
          <p:cNvSpPr/>
          <p:nvPr/>
        </p:nvSpPr>
        <p:spPr>
          <a:xfrm>
            <a:off x="4830181"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22" name="Oval 21">
            <a:extLst>
              <a:ext uri="{FF2B5EF4-FFF2-40B4-BE49-F238E27FC236}">
                <a16:creationId xmlns:a16="http://schemas.microsoft.com/office/drawing/2014/main" id="{75145C3D-015D-E648-84BF-3D3CFCDCB6B5}"/>
              </a:ext>
            </a:extLst>
          </p:cNvPr>
          <p:cNvSpPr/>
          <p:nvPr/>
        </p:nvSpPr>
        <p:spPr>
          <a:xfrm>
            <a:off x="4749634"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35" name="Rectangle 34">
            <a:extLst>
              <a:ext uri="{FF2B5EF4-FFF2-40B4-BE49-F238E27FC236}">
                <a16:creationId xmlns:a16="http://schemas.microsoft.com/office/drawing/2014/main" id="{3BFB4103-D8BD-B94D-A0C0-AA54017636A5}"/>
              </a:ext>
            </a:extLst>
          </p:cNvPr>
          <p:cNvSpPr/>
          <p:nvPr/>
        </p:nvSpPr>
        <p:spPr>
          <a:xfrm>
            <a:off x="9108099"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37" name="Oval 36">
            <a:extLst>
              <a:ext uri="{FF2B5EF4-FFF2-40B4-BE49-F238E27FC236}">
                <a16:creationId xmlns:a16="http://schemas.microsoft.com/office/drawing/2014/main" id="{3DC4F0EA-E60F-2B45-8C4F-512B4E497049}"/>
              </a:ext>
            </a:extLst>
          </p:cNvPr>
          <p:cNvSpPr/>
          <p:nvPr/>
        </p:nvSpPr>
        <p:spPr>
          <a:xfrm>
            <a:off x="9122455"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39" name="Up-Down Arrow 38">
            <a:extLst>
              <a:ext uri="{FF2B5EF4-FFF2-40B4-BE49-F238E27FC236}">
                <a16:creationId xmlns:a16="http://schemas.microsoft.com/office/drawing/2014/main" id="{89AE36CE-199E-274F-9838-C399742112C6}"/>
              </a:ext>
            </a:extLst>
          </p:cNvPr>
          <p:cNvSpPr/>
          <p:nvPr/>
        </p:nvSpPr>
        <p:spPr>
          <a:xfrm rot="5400000">
            <a:off x="8761069" y="1986373"/>
            <a:ext cx="150082" cy="492736"/>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1" name="Rectangle 40">
            <a:extLst>
              <a:ext uri="{FF2B5EF4-FFF2-40B4-BE49-F238E27FC236}">
                <a16:creationId xmlns:a16="http://schemas.microsoft.com/office/drawing/2014/main" id="{BE7AEE53-85B5-C445-922E-4C059EFDAC72}"/>
              </a:ext>
            </a:extLst>
          </p:cNvPr>
          <p:cNvSpPr/>
          <p:nvPr/>
        </p:nvSpPr>
        <p:spPr>
          <a:xfrm>
            <a:off x="6808206"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42" name="Oval 41">
            <a:extLst>
              <a:ext uri="{FF2B5EF4-FFF2-40B4-BE49-F238E27FC236}">
                <a16:creationId xmlns:a16="http://schemas.microsoft.com/office/drawing/2014/main" id="{8F417676-28BB-6845-9220-26CCD7ADBF15}"/>
              </a:ext>
            </a:extLst>
          </p:cNvPr>
          <p:cNvSpPr/>
          <p:nvPr/>
        </p:nvSpPr>
        <p:spPr>
          <a:xfrm>
            <a:off x="6822562"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43" name="Up-Down Arrow 42">
            <a:extLst>
              <a:ext uri="{FF2B5EF4-FFF2-40B4-BE49-F238E27FC236}">
                <a16:creationId xmlns:a16="http://schemas.microsoft.com/office/drawing/2014/main" id="{43A3A213-F059-F045-A1B6-D0E5B831FA7F}"/>
              </a:ext>
            </a:extLst>
          </p:cNvPr>
          <p:cNvSpPr/>
          <p:nvPr/>
        </p:nvSpPr>
        <p:spPr>
          <a:xfrm>
            <a:off x="7370640" y="1594316"/>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4" name="Rectangle 43">
            <a:extLst>
              <a:ext uri="{FF2B5EF4-FFF2-40B4-BE49-F238E27FC236}">
                <a16:creationId xmlns:a16="http://schemas.microsoft.com/office/drawing/2014/main" id="{42DCF2E5-8EE0-EB40-83E9-29B202DBEA57}"/>
              </a:ext>
            </a:extLst>
          </p:cNvPr>
          <p:cNvSpPr/>
          <p:nvPr/>
        </p:nvSpPr>
        <p:spPr>
          <a:xfrm>
            <a:off x="650916" y="6718388"/>
            <a:ext cx="9908035" cy="954107"/>
          </a:xfrm>
          <a:prstGeom prst="rect">
            <a:avLst/>
          </a:prstGeom>
        </p:spPr>
        <p:txBody>
          <a:bodyPr wrap="square">
            <a:spAutoFit/>
          </a:bodyPr>
          <a:lstStyle/>
          <a:p>
            <a:r>
              <a:rPr lang="en-US" sz="2800" b="1" dirty="0"/>
              <a:t>We extend the modeling method to optimize more types of tensor computation on different types of architectures</a:t>
            </a:r>
          </a:p>
        </p:txBody>
      </p:sp>
      <p:sp>
        <p:nvSpPr>
          <p:cNvPr id="47" name="TextBox 46">
            <a:extLst>
              <a:ext uri="{FF2B5EF4-FFF2-40B4-BE49-F238E27FC236}">
                <a16:creationId xmlns:a16="http://schemas.microsoft.com/office/drawing/2014/main" id="{37E6DF6D-EBD7-C84C-AD66-6EB0D3E456E9}"/>
              </a:ext>
            </a:extLst>
          </p:cNvPr>
          <p:cNvSpPr txBox="1"/>
          <p:nvPr/>
        </p:nvSpPr>
        <p:spPr>
          <a:xfrm>
            <a:off x="325789" y="696080"/>
            <a:ext cx="3659976" cy="535531"/>
          </a:xfrm>
          <a:prstGeom prst="rect">
            <a:avLst/>
          </a:prstGeom>
          <a:noFill/>
        </p:spPr>
        <p:txBody>
          <a:bodyPr wrap="none" rtlCol="0">
            <a:spAutoFit/>
          </a:bodyPr>
          <a:lstStyle/>
          <a:p>
            <a:r>
              <a:rPr lang="en-US" dirty="0"/>
              <a:t>Different architectures:</a:t>
            </a:r>
          </a:p>
        </p:txBody>
      </p:sp>
      <p:sp>
        <p:nvSpPr>
          <p:cNvPr id="48" name="TextBox 47">
            <a:extLst>
              <a:ext uri="{FF2B5EF4-FFF2-40B4-BE49-F238E27FC236}">
                <a16:creationId xmlns:a16="http://schemas.microsoft.com/office/drawing/2014/main" id="{FA7ABE50-FAF5-3D49-9501-FBF3DAF3BAD5}"/>
              </a:ext>
            </a:extLst>
          </p:cNvPr>
          <p:cNvSpPr txBox="1"/>
          <p:nvPr/>
        </p:nvSpPr>
        <p:spPr>
          <a:xfrm>
            <a:off x="218247" y="3724924"/>
            <a:ext cx="4811830" cy="535531"/>
          </a:xfrm>
          <a:prstGeom prst="rect">
            <a:avLst/>
          </a:prstGeom>
          <a:noFill/>
        </p:spPr>
        <p:txBody>
          <a:bodyPr wrap="none" rtlCol="0">
            <a:spAutoFit/>
          </a:bodyPr>
          <a:lstStyle/>
          <a:p>
            <a:r>
              <a:rPr lang="en-US" dirty="0"/>
              <a:t>Different tensor computations:</a:t>
            </a:r>
          </a:p>
        </p:txBody>
      </p:sp>
      <p:pic>
        <p:nvPicPr>
          <p:cNvPr id="2050" name="Picture 2" descr="Derivation of a Block Algorithm for LU Factorization">
            <a:extLst>
              <a:ext uri="{FF2B5EF4-FFF2-40B4-BE49-F238E27FC236}">
                <a16:creationId xmlns:a16="http://schemas.microsoft.com/office/drawing/2014/main" id="{8BFEF67E-3AC7-804E-B30C-C0DC39F7D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349" y="5455666"/>
            <a:ext cx="2514245" cy="1026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oyd Warshall Algorithm (Python) | Dynamic Programming | FavTutor">
            <a:extLst>
              <a:ext uri="{FF2B5EF4-FFF2-40B4-BE49-F238E27FC236}">
                <a16:creationId xmlns:a16="http://schemas.microsoft.com/office/drawing/2014/main" id="{C28E10E0-C914-FC49-9BA1-8117088C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622" y="4111949"/>
            <a:ext cx="2298518" cy="1293582"/>
          </a:xfrm>
          <a:prstGeom prst="rect">
            <a:avLst/>
          </a:prstGeom>
          <a:noFill/>
          <a:extLst>
            <a:ext uri="{909E8E84-426E-40DD-AFC4-6F175D3DCCD1}">
              <a14:hiddenFill xmlns:a14="http://schemas.microsoft.com/office/drawing/2010/main">
                <a:solidFill>
                  <a:srgbClr val="FFFFFF"/>
                </a:solidFill>
              </a14:hiddenFill>
            </a:ext>
          </a:extLst>
        </p:spPr>
      </p:pic>
      <p:sp>
        <p:nvSpPr>
          <p:cNvPr id="51" name="Up-Down Arrow 50">
            <a:extLst>
              <a:ext uri="{FF2B5EF4-FFF2-40B4-BE49-F238E27FC236}">
                <a16:creationId xmlns:a16="http://schemas.microsoft.com/office/drawing/2014/main" id="{1433D80E-E20F-C841-8C2B-03F88DBC23DB}"/>
              </a:ext>
            </a:extLst>
          </p:cNvPr>
          <p:cNvSpPr/>
          <p:nvPr/>
        </p:nvSpPr>
        <p:spPr>
          <a:xfrm>
            <a:off x="9767200" y="1577884"/>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52" name="Up-Down Arrow 51">
            <a:extLst>
              <a:ext uri="{FF2B5EF4-FFF2-40B4-BE49-F238E27FC236}">
                <a16:creationId xmlns:a16="http://schemas.microsoft.com/office/drawing/2014/main" id="{3F3461F4-B371-9546-94E4-CA19743C52CA}"/>
              </a:ext>
            </a:extLst>
          </p:cNvPr>
          <p:cNvSpPr/>
          <p:nvPr/>
        </p:nvSpPr>
        <p:spPr>
          <a:xfrm>
            <a:off x="5367866" y="161034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3" name="Up-Down Arrow 52">
            <a:extLst>
              <a:ext uri="{FF2B5EF4-FFF2-40B4-BE49-F238E27FC236}">
                <a16:creationId xmlns:a16="http://schemas.microsoft.com/office/drawing/2014/main" id="{23104B70-7EBA-F742-A472-D645FA9FAB0A}"/>
              </a:ext>
            </a:extLst>
          </p:cNvPr>
          <p:cNvSpPr/>
          <p:nvPr/>
        </p:nvSpPr>
        <p:spPr>
          <a:xfrm>
            <a:off x="5345729" y="2410891"/>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4" name="Up-Down Arrow 53">
            <a:extLst>
              <a:ext uri="{FF2B5EF4-FFF2-40B4-BE49-F238E27FC236}">
                <a16:creationId xmlns:a16="http://schemas.microsoft.com/office/drawing/2014/main" id="{D5593ADC-1AB3-9E44-B274-E07E270096B1}"/>
              </a:ext>
            </a:extLst>
          </p:cNvPr>
          <p:cNvSpPr/>
          <p:nvPr/>
        </p:nvSpPr>
        <p:spPr>
          <a:xfrm>
            <a:off x="3855038" y="242447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49" name="TextBox 48">
            <a:extLst>
              <a:ext uri="{FF2B5EF4-FFF2-40B4-BE49-F238E27FC236}">
                <a16:creationId xmlns:a16="http://schemas.microsoft.com/office/drawing/2014/main" id="{5D653E06-D29C-9B48-861E-F91FFA9C8923}"/>
              </a:ext>
            </a:extLst>
          </p:cNvPr>
          <p:cNvSpPr txBox="1"/>
          <p:nvPr/>
        </p:nvSpPr>
        <p:spPr>
          <a:xfrm>
            <a:off x="7903451" y="4243007"/>
            <a:ext cx="3095335" cy="461665"/>
          </a:xfrm>
          <a:prstGeom prst="rect">
            <a:avLst/>
          </a:prstGeom>
          <a:noFill/>
        </p:spPr>
        <p:txBody>
          <a:bodyPr wrap="none" rtlCol="0">
            <a:spAutoFit/>
          </a:bodyPr>
          <a:lstStyle/>
          <a:p>
            <a:r>
              <a:rPr lang="en-US" sz="2400" dirty="0"/>
              <a:t>All-pairs-shortest-paths</a:t>
            </a:r>
          </a:p>
        </p:txBody>
      </p:sp>
      <p:sp>
        <p:nvSpPr>
          <p:cNvPr id="56" name="TextBox 55">
            <a:extLst>
              <a:ext uri="{FF2B5EF4-FFF2-40B4-BE49-F238E27FC236}">
                <a16:creationId xmlns:a16="http://schemas.microsoft.com/office/drawing/2014/main" id="{4C35BFD7-B77A-7846-87BD-0148CCA75104}"/>
              </a:ext>
            </a:extLst>
          </p:cNvPr>
          <p:cNvSpPr txBox="1"/>
          <p:nvPr/>
        </p:nvSpPr>
        <p:spPr>
          <a:xfrm>
            <a:off x="8523765" y="5661458"/>
            <a:ext cx="2435731" cy="461665"/>
          </a:xfrm>
          <a:prstGeom prst="rect">
            <a:avLst/>
          </a:prstGeom>
          <a:noFill/>
        </p:spPr>
        <p:txBody>
          <a:bodyPr wrap="none" rtlCol="0">
            <a:spAutoFit/>
          </a:bodyPr>
          <a:lstStyle/>
          <a:p>
            <a:r>
              <a:rPr lang="en-US" sz="2400" dirty="0"/>
              <a:t>LU decomposition</a:t>
            </a:r>
          </a:p>
        </p:txBody>
      </p:sp>
      <p:pic>
        <p:nvPicPr>
          <p:cNvPr id="2054" name="Picture 6" descr="Python program to multiply two matrices">
            <a:extLst>
              <a:ext uri="{FF2B5EF4-FFF2-40B4-BE49-F238E27FC236}">
                <a16:creationId xmlns:a16="http://schemas.microsoft.com/office/drawing/2014/main" id="{CE2A8A00-30C8-E949-9619-13A07B1D2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93" y="4148483"/>
            <a:ext cx="3621024" cy="11530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
            <a:extLst>
              <a:ext uri="{FF2B5EF4-FFF2-40B4-BE49-F238E27FC236}">
                <a16:creationId xmlns:a16="http://schemas.microsoft.com/office/drawing/2014/main" id="{156A89E4-1B0E-CF4F-A04E-5A4806E3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13" y="5149112"/>
            <a:ext cx="2298518" cy="154555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EDB871F-C6F6-3847-A377-0F0DF1BFED4F}"/>
              </a:ext>
            </a:extLst>
          </p:cNvPr>
          <p:cNvSpPr txBox="1"/>
          <p:nvPr/>
        </p:nvSpPr>
        <p:spPr>
          <a:xfrm>
            <a:off x="3712414" y="4407159"/>
            <a:ext cx="1172437" cy="461665"/>
          </a:xfrm>
          <a:prstGeom prst="rect">
            <a:avLst/>
          </a:prstGeom>
          <a:noFill/>
        </p:spPr>
        <p:txBody>
          <a:bodyPr wrap="none" rtlCol="0">
            <a:spAutoFit/>
          </a:bodyPr>
          <a:lstStyle/>
          <a:p>
            <a:r>
              <a:rPr lang="en-US" sz="2400" dirty="0" err="1"/>
              <a:t>Matmul</a:t>
            </a:r>
            <a:endParaRPr lang="en-US" sz="2400" dirty="0"/>
          </a:p>
        </p:txBody>
      </p:sp>
      <p:sp>
        <p:nvSpPr>
          <p:cNvPr id="60" name="TextBox 59">
            <a:extLst>
              <a:ext uri="{FF2B5EF4-FFF2-40B4-BE49-F238E27FC236}">
                <a16:creationId xmlns:a16="http://schemas.microsoft.com/office/drawing/2014/main" id="{4604B003-6CA0-2248-ABBF-1EACD033E13A}"/>
              </a:ext>
            </a:extLst>
          </p:cNvPr>
          <p:cNvSpPr txBox="1"/>
          <p:nvPr/>
        </p:nvSpPr>
        <p:spPr>
          <a:xfrm>
            <a:off x="2712914" y="5661459"/>
            <a:ext cx="1694695" cy="461665"/>
          </a:xfrm>
          <a:prstGeom prst="rect">
            <a:avLst/>
          </a:prstGeom>
          <a:noFill/>
        </p:spPr>
        <p:txBody>
          <a:bodyPr wrap="none" rtlCol="0">
            <a:spAutoFit/>
          </a:bodyPr>
          <a:lstStyle/>
          <a:p>
            <a:r>
              <a:rPr lang="en-US" sz="2400" dirty="0"/>
              <a:t>Convolution</a:t>
            </a:r>
          </a:p>
        </p:txBody>
      </p:sp>
      <p:sp>
        <p:nvSpPr>
          <p:cNvPr id="55" name="Right Arrow 54">
            <a:extLst>
              <a:ext uri="{FF2B5EF4-FFF2-40B4-BE49-F238E27FC236}">
                <a16:creationId xmlns:a16="http://schemas.microsoft.com/office/drawing/2014/main" id="{84FD4592-796A-1D44-8D52-B6592D4378B3}"/>
              </a:ext>
            </a:extLst>
          </p:cNvPr>
          <p:cNvSpPr/>
          <p:nvPr/>
        </p:nvSpPr>
        <p:spPr>
          <a:xfrm>
            <a:off x="4832570" y="5249151"/>
            <a:ext cx="795176" cy="4662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7D93481-41D4-CE4C-A040-0FCB85E7D3A4}"/>
              </a:ext>
            </a:extLst>
          </p:cNvPr>
          <p:cNvSpPr txBox="1"/>
          <p:nvPr/>
        </p:nvSpPr>
        <p:spPr>
          <a:xfrm>
            <a:off x="324113" y="3349722"/>
            <a:ext cx="1811009" cy="400110"/>
          </a:xfrm>
          <a:prstGeom prst="rect">
            <a:avLst/>
          </a:prstGeom>
          <a:noFill/>
        </p:spPr>
        <p:txBody>
          <a:bodyPr wrap="none" rtlCol="0">
            <a:spAutoFit/>
          </a:bodyPr>
          <a:lstStyle/>
          <a:p>
            <a:r>
              <a:rPr lang="en-US" sz="2000" dirty="0"/>
              <a:t>Single core CPU</a:t>
            </a:r>
          </a:p>
        </p:txBody>
      </p:sp>
      <p:sp>
        <p:nvSpPr>
          <p:cNvPr id="64" name="TextBox 63">
            <a:extLst>
              <a:ext uri="{FF2B5EF4-FFF2-40B4-BE49-F238E27FC236}">
                <a16:creationId xmlns:a16="http://schemas.microsoft.com/office/drawing/2014/main" id="{F2F2BE87-50F2-8646-9D20-1253A7E57AD3}"/>
              </a:ext>
            </a:extLst>
          </p:cNvPr>
          <p:cNvSpPr txBox="1"/>
          <p:nvPr/>
        </p:nvSpPr>
        <p:spPr>
          <a:xfrm>
            <a:off x="3585010" y="3370099"/>
            <a:ext cx="1770934" cy="400110"/>
          </a:xfrm>
          <a:prstGeom prst="rect">
            <a:avLst/>
          </a:prstGeom>
          <a:noFill/>
        </p:spPr>
        <p:txBody>
          <a:bodyPr wrap="none" rtlCol="0">
            <a:spAutoFit/>
          </a:bodyPr>
          <a:lstStyle/>
          <a:p>
            <a:r>
              <a:rPr lang="en-US" sz="2000" dirty="0"/>
              <a:t>Multi-core CPU</a:t>
            </a:r>
          </a:p>
        </p:txBody>
      </p:sp>
      <p:sp>
        <p:nvSpPr>
          <p:cNvPr id="65" name="TextBox 64">
            <a:extLst>
              <a:ext uri="{FF2B5EF4-FFF2-40B4-BE49-F238E27FC236}">
                <a16:creationId xmlns:a16="http://schemas.microsoft.com/office/drawing/2014/main" id="{E2CCF81F-0237-2845-8DC5-7203062C5730}"/>
              </a:ext>
            </a:extLst>
          </p:cNvPr>
          <p:cNvSpPr txBox="1"/>
          <p:nvPr/>
        </p:nvSpPr>
        <p:spPr>
          <a:xfrm>
            <a:off x="7704275" y="2742284"/>
            <a:ext cx="2115451" cy="400110"/>
          </a:xfrm>
          <a:prstGeom prst="rect">
            <a:avLst/>
          </a:prstGeom>
          <a:noFill/>
        </p:spPr>
        <p:txBody>
          <a:bodyPr wrap="none" rtlCol="0">
            <a:spAutoFit/>
          </a:bodyPr>
          <a:lstStyle/>
          <a:p>
            <a:r>
              <a:rPr lang="en-US" sz="2000" dirty="0"/>
              <a:t>Multi-node cluster</a:t>
            </a:r>
          </a:p>
        </p:txBody>
      </p:sp>
      <p:sp>
        <p:nvSpPr>
          <p:cNvPr id="3" name="Rectangle 2">
            <a:extLst>
              <a:ext uri="{FF2B5EF4-FFF2-40B4-BE49-F238E27FC236}">
                <a16:creationId xmlns:a16="http://schemas.microsoft.com/office/drawing/2014/main" id="{763A23A9-6202-F74B-A0FF-79C7AD344DE7}"/>
              </a:ext>
            </a:extLst>
          </p:cNvPr>
          <p:cNvSpPr/>
          <p:nvPr/>
        </p:nvSpPr>
        <p:spPr>
          <a:xfrm>
            <a:off x="6623045" y="790062"/>
            <a:ext cx="4336451" cy="295977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39">
            <a:extLst>
              <a:ext uri="{FF2B5EF4-FFF2-40B4-BE49-F238E27FC236}">
                <a16:creationId xmlns:a16="http://schemas.microsoft.com/office/drawing/2014/main" id="{18B38A33-6B10-1642-9468-41628A513F34}"/>
              </a:ext>
            </a:extLst>
          </p:cNvPr>
          <p:cNvSpPr/>
          <p:nvPr/>
        </p:nvSpPr>
        <p:spPr>
          <a:xfrm>
            <a:off x="261775" y="4229557"/>
            <a:ext cx="4568405" cy="261634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84785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E974-243B-7549-8FB5-4B655870F765}"/>
              </a:ext>
            </a:extLst>
          </p:cNvPr>
          <p:cNvSpPr>
            <a:spLocks noGrp="1"/>
          </p:cNvSpPr>
          <p:nvPr>
            <p:ph type="title"/>
          </p:nvPr>
        </p:nvSpPr>
        <p:spPr>
          <a:xfrm>
            <a:off x="160277" y="694483"/>
            <a:ext cx="10812522" cy="659444"/>
          </a:xfrm>
        </p:spPr>
        <p:txBody>
          <a:bodyPr/>
          <a:lstStyle/>
          <a:p>
            <a:r>
              <a:rPr lang="en-US" dirty="0"/>
              <a:t>Optimizing communication: distributed </a:t>
            </a:r>
            <a:r>
              <a:rPr lang="en-US" dirty="0" err="1"/>
              <a:t>cnn</a:t>
            </a:r>
            <a:r>
              <a:rPr lang="en-US" dirty="0"/>
              <a:t> </a:t>
            </a:r>
          </a:p>
        </p:txBody>
      </p:sp>
      <p:sp>
        <p:nvSpPr>
          <p:cNvPr id="3" name="Content Placeholder 2">
            <a:extLst>
              <a:ext uri="{FF2B5EF4-FFF2-40B4-BE49-F238E27FC236}">
                <a16:creationId xmlns:a16="http://schemas.microsoft.com/office/drawing/2014/main" id="{2A12D62D-0430-8B48-B8A8-725F7A3E9693}"/>
              </a:ext>
            </a:extLst>
          </p:cNvPr>
          <p:cNvSpPr>
            <a:spLocks noGrp="1"/>
          </p:cNvSpPr>
          <p:nvPr>
            <p:ph sz="half" idx="1"/>
          </p:nvPr>
        </p:nvSpPr>
        <p:spPr>
          <a:xfrm>
            <a:off x="160277" y="1554749"/>
            <a:ext cx="10812522" cy="5350804"/>
          </a:xfrm>
        </p:spPr>
        <p:txBody>
          <a:bodyPr/>
          <a:lstStyle/>
          <a:p>
            <a:r>
              <a:rPr lang="en-US" sz="3000" dirty="0"/>
              <a:t>Larger design space than shared-memory optimization</a:t>
            </a:r>
          </a:p>
          <a:p>
            <a:pPr lvl="1"/>
            <a:r>
              <a:rPr lang="en-US" sz="2520" dirty="0"/>
              <a:t>Data placement and communication schedules</a:t>
            </a:r>
          </a:p>
          <a:p>
            <a:r>
              <a:rPr lang="en-US" sz="3000" dirty="0"/>
              <a:t>But structure of array indexing patterns in CNN enables a two-step optimization approach</a:t>
            </a:r>
          </a:p>
          <a:p>
            <a:pPr lvl="1"/>
            <a:r>
              <a:rPr lang="en-US" sz="2520" dirty="0"/>
              <a:t>Formulate and solve a 2-level ”global-memory” parallel tile optimization problem</a:t>
            </a:r>
          </a:p>
          <a:p>
            <a:pPr lvl="1"/>
            <a:r>
              <a:rPr lang="en-US" sz="2520" dirty="0"/>
              <a:t>Translate global-memory solution to a distributed-memory solution</a:t>
            </a:r>
          </a:p>
          <a:p>
            <a:endParaRPr lang="en-US" sz="3480" dirty="0"/>
          </a:p>
        </p:txBody>
      </p:sp>
      <p:sp>
        <p:nvSpPr>
          <p:cNvPr id="4" name="Text Placeholder 3">
            <a:extLst>
              <a:ext uri="{FF2B5EF4-FFF2-40B4-BE49-F238E27FC236}">
                <a16:creationId xmlns:a16="http://schemas.microsoft.com/office/drawing/2014/main" id="{4892BDD8-9847-4F48-9FCE-A5DE88E46B07}"/>
              </a:ext>
            </a:extLst>
          </p:cNvPr>
          <p:cNvSpPr>
            <a:spLocks noGrp="1"/>
          </p:cNvSpPr>
          <p:nvPr>
            <p:ph type="body" sz="quarter" idx="4294967295"/>
          </p:nvPr>
        </p:nvSpPr>
        <p:spPr>
          <a:xfrm>
            <a:off x="1944574" y="7866925"/>
            <a:ext cx="893365" cy="304800"/>
          </a:xfrm>
          <a:prstGeom prst="rect">
            <a:avLst/>
          </a:prstGeom>
        </p:spPr>
        <p:txBody>
          <a:bodyPr/>
          <a:lstStyle/>
          <a:p>
            <a:endParaRPr lang="en-US"/>
          </a:p>
        </p:txBody>
      </p:sp>
      <p:sp>
        <p:nvSpPr>
          <p:cNvPr id="5" name="Text Placeholder 4">
            <a:extLst>
              <a:ext uri="{FF2B5EF4-FFF2-40B4-BE49-F238E27FC236}">
                <a16:creationId xmlns:a16="http://schemas.microsoft.com/office/drawing/2014/main" id="{13B4FB16-268B-2B44-9839-5184D1EFEE6A}"/>
              </a:ext>
            </a:extLst>
          </p:cNvPr>
          <p:cNvSpPr>
            <a:spLocks noGrp="1"/>
          </p:cNvSpPr>
          <p:nvPr>
            <p:ph type="body" sz="quarter" idx="4294967295"/>
          </p:nvPr>
        </p:nvSpPr>
        <p:spPr>
          <a:xfrm>
            <a:off x="3107706" y="7866925"/>
            <a:ext cx="893365" cy="304800"/>
          </a:xfrm>
          <a:prstGeom prst="rect">
            <a:avLst/>
          </a:prstGeom>
        </p:spPr>
        <p:txBody>
          <a:bodyPr/>
          <a:lstStyle/>
          <a:p>
            <a:endParaRPr lang="en-US"/>
          </a:p>
        </p:txBody>
      </p:sp>
      <p:sp>
        <p:nvSpPr>
          <p:cNvPr id="6" name="Text Placeholder 5">
            <a:extLst>
              <a:ext uri="{FF2B5EF4-FFF2-40B4-BE49-F238E27FC236}">
                <a16:creationId xmlns:a16="http://schemas.microsoft.com/office/drawing/2014/main" id="{2551A93C-C8B3-7341-ADA5-16D425FE105A}"/>
              </a:ext>
            </a:extLst>
          </p:cNvPr>
          <p:cNvSpPr>
            <a:spLocks noGrp="1"/>
          </p:cNvSpPr>
          <p:nvPr>
            <p:ph type="body" sz="quarter" idx="4294967295"/>
          </p:nvPr>
        </p:nvSpPr>
        <p:spPr>
          <a:xfrm>
            <a:off x="4270837" y="7866925"/>
            <a:ext cx="893365" cy="3048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9B73C167-41B7-6D45-BC25-F77B78A804AB}"/>
              </a:ext>
            </a:extLst>
          </p:cNvPr>
          <p:cNvSpPr>
            <a:spLocks noGrp="1"/>
          </p:cNvSpPr>
          <p:nvPr>
            <p:ph type="body" sz="quarter" idx="4294967295"/>
          </p:nvPr>
        </p:nvSpPr>
        <p:spPr>
          <a:xfrm>
            <a:off x="5164201" y="7486650"/>
            <a:ext cx="5808600" cy="369888"/>
          </a:xfrm>
          <a:prstGeom prst="rect">
            <a:avLst/>
          </a:prstGeom>
        </p:spPr>
        <p:txBody>
          <a:bodyPr/>
          <a:lstStyle/>
          <a:p>
            <a:endParaRPr lang="en-US"/>
          </a:p>
        </p:txBody>
      </p:sp>
    </p:spTree>
    <p:extLst>
      <p:ext uri="{BB962C8B-B14F-4D97-AF65-F5344CB8AC3E}">
        <p14:creationId xmlns:p14="http://schemas.microsoft.com/office/powerpoint/2010/main" val="289768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B541-175F-B046-AE97-458CDB99C3A4}"/>
              </a:ext>
            </a:extLst>
          </p:cNvPr>
          <p:cNvSpPr>
            <a:spLocks noGrp="1"/>
          </p:cNvSpPr>
          <p:nvPr>
            <p:ph type="title"/>
          </p:nvPr>
        </p:nvSpPr>
        <p:spPr>
          <a:xfrm>
            <a:off x="828675" y="201326"/>
            <a:ext cx="9595486" cy="659444"/>
          </a:xfrm>
        </p:spPr>
        <p:txBody>
          <a:bodyPr/>
          <a:lstStyle/>
          <a:p>
            <a:r>
              <a:rPr lang="en-US" dirty="0"/>
              <a:t>Overview: Global-Memory optimization</a:t>
            </a:r>
          </a:p>
        </p:txBody>
      </p:sp>
      <p:sp>
        <p:nvSpPr>
          <p:cNvPr id="3" name="Content Placeholder 2">
            <a:extLst>
              <a:ext uri="{FF2B5EF4-FFF2-40B4-BE49-F238E27FC236}">
                <a16:creationId xmlns:a16="http://schemas.microsoft.com/office/drawing/2014/main" id="{70A9DE14-D9B8-4A40-BC1C-B6241116EA30}"/>
              </a:ext>
            </a:extLst>
          </p:cNvPr>
          <p:cNvSpPr>
            <a:spLocks noGrp="1"/>
          </p:cNvSpPr>
          <p:nvPr>
            <p:ph sz="half" idx="1"/>
          </p:nvPr>
        </p:nvSpPr>
        <p:spPr>
          <a:xfrm>
            <a:off x="210505" y="1010969"/>
            <a:ext cx="10762295" cy="1717356"/>
          </a:xfrm>
        </p:spPr>
        <p:txBody>
          <a:bodyPr/>
          <a:lstStyle/>
          <a:p>
            <a:r>
              <a:rPr lang="en-US" sz="2880" dirty="0"/>
              <a:t>2-level tiling</a:t>
            </a:r>
          </a:p>
          <a:p>
            <a:pPr lvl="1"/>
            <a:r>
              <a:rPr lang="en-US" sz="2400" dirty="0"/>
              <a:t>Outer level of tiling: partition iteration space into P equal “work-partitions” (W-tile) of parametric size </a:t>
            </a:r>
            <a:r>
              <a:rPr lang="en-US" sz="2400" dirty="0" err="1"/>
              <a:t>W</a:t>
            </a:r>
            <a:r>
              <a:rPr lang="en-US" sz="2400" baseline="-25000" dirty="0" err="1"/>
              <a:t>i</a:t>
            </a:r>
            <a:r>
              <a:rPr lang="en-US" sz="2400" dirty="0" err="1"/>
              <a:t>,W</a:t>
            </a:r>
            <a:r>
              <a:rPr lang="en-US" sz="2400" baseline="-25000" dirty="0" err="1"/>
              <a:t>j</a:t>
            </a:r>
            <a:r>
              <a:rPr lang="en-US" sz="2400" dirty="0" err="1"/>
              <a:t>,W</a:t>
            </a:r>
            <a:r>
              <a:rPr lang="en-US" sz="2400" baseline="-25000" dirty="0" err="1"/>
              <a:t>k</a:t>
            </a:r>
            <a:r>
              <a:rPr lang="en-US" sz="2400" dirty="0"/>
              <a:t>, one per processor</a:t>
            </a:r>
          </a:p>
          <a:p>
            <a:pPr lvl="1"/>
            <a:r>
              <a:rPr lang="en-US" sz="2400" dirty="0"/>
              <a:t>Inner level of tiling: Each W-tile is executed as a sequence of memory-constrained tiles of parametric size </a:t>
            </a:r>
            <a:r>
              <a:rPr lang="en-US" sz="2400" dirty="0" err="1"/>
              <a:t>T</a:t>
            </a:r>
            <a:r>
              <a:rPr lang="en-US" sz="2400" baseline="-25000" dirty="0" err="1"/>
              <a:t>i</a:t>
            </a:r>
            <a:r>
              <a:rPr lang="en-US" sz="2400" dirty="0" err="1"/>
              <a:t>,T</a:t>
            </a:r>
            <a:r>
              <a:rPr lang="en-US" sz="2400" baseline="-25000" dirty="0" err="1"/>
              <a:t>j</a:t>
            </a:r>
            <a:r>
              <a:rPr lang="en-US" sz="2400" dirty="0" err="1"/>
              <a:t>,T</a:t>
            </a:r>
            <a:r>
              <a:rPr lang="en-US" sz="2400" baseline="-25000" dirty="0" err="1"/>
              <a:t>k</a:t>
            </a:r>
            <a:r>
              <a:rPr lang="en-US" sz="2400" dirty="0"/>
              <a:t> </a:t>
            </a:r>
          </a:p>
        </p:txBody>
      </p:sp>
      <p:sp>
        <p:nvSpPr>
          <p:cNvPr id="4" name="Text Placeholder 3">
            <a:extLst>
              <a:ext uri="{FF2B5EF4-FFF2-40B4-BE49-F238E27FC236}">
                <a16:creationId xmlns:a16="http://schemas.microsoft.com/office/drawing/2014/main" id="{BABD9DB1-A502-C645-BAD6-726495D6A63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C5EE7153-E0FE-1F48-8FD4-DE7990121CE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A0CEF82-CA05-CE44-B8E0-BEF48C3DDAF4}"/>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9111F15-2AFC-974F-A9A7-676DC1276E10}"/>
              </a:ext>
            </a:extLst>
          </p:cNvPr>
          <p:cNvSpPr>
            <a:spLocks noGrp="1"/>
          </p:cNvSpPr>
          <p:nvPr>
            <p:ph type="body" sz="quarter" idx="16"/>
          </p:nvPr>
        </p:nvSpPr>
        <p:spPr/>
        <p:txBody>
          <a:bodyPr/>
          <a:lstStyle/>
          <a:p>
            <a:endParaRPr lang="en-US"/>
          </a:p>
        </p:txBody>
      </p:sp>
      <p:sp>
        <p:nvSpPr>
          <p:cNvPr id="14" name="TextBox 13">
            <a:extLst>
              <a:ext uri="{FF2B5EF4-FFF2-40B4-BE49-F238E27FC236}">
                <a16:creationId xmlns:a16="http://schemas.microsoft.com/office/drawing/2014/main" id="{67DF142C-D09D-6B48-90AD-D1CCE0CD2412}"/>
              </a:ext>
            </a:extLst>
          </p:cNvPr>
          <p:cNvSpPr txBox="1"/>
          <p:nvPr/>
        </p:nvSpPr>
        <p:spPr>
          <a:xfrm>
            <a:off x="1652108" y="-820993"/>
            <a:ext cx="7886700" cy="738664"/>
          </a:xfrm>
          <a:prstGeom prst="rect">
            <a:avLst/>
          </a:prstGeom>
          <a:noFill/>
        </p:spPr>
        <p:txBody>
          <a:bodyPr wrap="square" rtlCol="0">
            <a:spAutoFit/>
          </a:bodyPr>
          <a:lstStyle/>
          <a:p>
            <a:pPr marL="342887" indent="-342887">
              <a:buAutoNum type="arabicPeriod"/>
            </a:pPr>
            <a:r>
              <a:rPr lang="en-US" sz="1400" dirty="0"/>
              <a:t>Formulate solve 2-lv opt problem, work partition + data tile</a:t>
            </a:r>
          </a:p>
          <a:p>
            <a:pPr marL="342887" indent="-342887">
              <a:buAutoNum type="arabicPeriod"/>
            </a:pPr>
            <a:r>
              <a:rPr lang="en-US" sz="1400" dirty="0"/>
              <a:t> solving the programming problem to opt the vol of global-mem</a:t>
            </a:r>
          </a:p>
          <a:p>
            <a:pPr marL="342887" indent="-342887">
              <a:buAutoNum type="arabicPeriod"/>
            </a:pPr>
            <a:r>
              <a:rPr lang="en-US" sz="1400" dirty="0"/>
              <a:t>Translate to </a:t>
            </a:r>
            <a:r>
              <a:rPr lang="en-US" sz="1400" dirty="0" err="1"/>
              <a:t>dist</a:t>
            </a:r>
            <a:r>
              <a:rPr lang="en-US" sz="1400" dirty="0"/>
              <a:t> mem</a:t>
            </a:r>
          </a:p>
        </p:txBody>
      </p:sp>
      <p:sp>
        <p:nvSpPr>
          <p:cNvPr id="8" name="Rectangle 7">
            <a:extLst>
              <a:ext uri="{FF2B5EF4-FFF2-40B4-BE49-F238E27FC236}">
                <a16:creationId xmlns:a16="http://schemas.microsoft.com/office/drawing/2014/main" id="{CD7495A2-F525-8D4D-A13F-2495995AB7C0}"/>
              </a:ext>
            </a:extLst>
          </p:cNvPr>
          <p:cNvSpPr/>
          <p:nvPr/>
        </p:nvSpPr>
        <p:spPr>
          <a:xfrm>
            <a:off x="210504" y="3169909"/>
            <a:ext cx="10551792" cy="45633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dirty="0"/>
          </a:p>
        </p:txBody>
      </p:sp>
      <p:sp>
        <p:nvSpPr>
          <p:cNvPr id="9" name="Cube 8">
            <a:extLst>
              <a:ext uri="{FF2B5EF4-FFF2-40B4-BE49-F238E27FC236}">
                <a16:creationId xmlns:a16="http://schemas.microsoft.com/office/drawing/2014/main" id="{52B74CEF-0FE8-EF49-8F2D-F7AABDFB3DAC}"/>
              </a:ext>
            </a:extLst>
          </p:cNvPr>
          <p:cNvSpPr/>
          <p:nvPr/>
        </p:nvSpPr>
        <p:spPr>
          <a:xfrm>
            <a:off x="511061" y="3492501"/>
            <a:ext cx="2648908" cy="3409926"/>
          </a:xfrm>
          <a:prstGeom prst="cub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400" dirty="0"/>
          </a:p>
        </p:txBody>
      </p:sp>
      <p:sp>
        <p:nvSpPr>
          <p:cNvPr id="11" name="Cube 10">
            <a:extLst>
              <a:ext uri="{FF2B5EF4-FFF2-40B4-BE49-F238E27FC236}">
                <a16:creationId xmlns:a16="http://schemas.microsoft.com/office/drawing/2014/main" id="{5A470603-63E4-1F4A-8635-E24D61F3730B}"/>
              </a:ext>
            </a:extLst>
          </p:cNvPr>
          <p:cNvSpPr/>
          <p:nvPr/>
        </p:nvSpPr>
        <p:spPr>
          <a:xfrm>
            <a:off x="511060" y="3944193"/>
            <a:ext cx="935882" cy="1069813"/>
          </a:xfrm>
          <a:prstGeom prst="cube">
            <a:avLst/>
          </a:prstGeom>
          <a:solidFill>
            <a:schemeClr val="accent6"/>
          </a:solid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95F68D85-E5B4-004F-B93F-423A4F6FF496}"/>
              </a:ext>
            </a:extLst>
          </p:cNvPr>
          <p:cNvSpPr txBox="1"/>
          <p:nvPr/>
        </p:nvSpPr>
        <p:spPr>
          <a:xfrm>
            <a:off x="3476709" y="3340385"/>
            <a:ext cx="7134610" cy="5201424"/>
          </a:xfrm>
          <a:prstGeom prst="rect">
            <a:avLst/>
          </a:prstGeom>
          <a:noFill/>
        </p:spPr>
        <p:txBody>
          <a:bodyPr wrap="square" rtlCol="0">
            <a:spAutoFit/>
          </a:bodyPr>
          <a:lstStyle/>
          <a:p>
            <a:r>
              <a:rPr lang="en-US" sz="2800" dirty="0"/>
              <a:t>Blue: full iteration space (parameter N)</a:t>
            </a:r>
          </a:p>
          <a:p>
            <a:r>
              <a:rPr lang="en-US" sz="2800" dirty="0"/>
              <a:t>Green: Work-partition for a single processor (variable W)</a:t>
            </a:r>
          </a:p>
          <a:p>
            <a:r>
              <a:rPr lang="en-US" sz="2800" dirty="0"/>
              <a:t>Orange: Tiling of iteration space of a single processor (variable T)</a:t>
            </a:r>
          </a:p>
          <a:p>
            <a:r>
              <a:rPr lang="en-US" sz="2800" dirty="0"/>
              <a:t>Data footprint of a tile (orange) must fit in local memory M of a processor  </a:t>
            </a:r>
          </a:p>
          <a:p>
            <a:r>
              <a:rPr lang="en-US" sz="2800" dirty="0"/>
              <a:t>Optimization problem: Find W, T to minimize communication cost from “global memory” to each processor</a:t>
            </a:r>
          </a:p>
          <a:p>
            <a:endParaRPr lang="en-US" sz="2800" dirty="0"/>
          </a:p>
          <a:p>
            <a:endParaRPr lang="en-US" sz="2400" dirty="0"/>
          </a:p>
        </p:txBody>
      </p:sp>
      <p:sp>
        <p:nvSpPr>
          <p:cNvPr id="10" name="Cube 9">
            <a:extLst>
              <a:ext uri="{FF2B5EF4-FFF2-40B4-BE49-F238E27FC236}">
                <a16:creationId xmlns:a16="http://schemas.microsoft.com/office/drawing/2014/main" id="{0C93ECB6-4700-5149-8CA7-FEB307DBC21A}"/>
              </a:ext>
            </a:extLst>
          </p:cNvPr>
          <p:cNvSpPr/>
          <p:nvPr/>
        </p:nvSpPr>
        <p:spPr>
          <a:xfrm>
            <a:off x="511060" y="3756164"/>
            <a:ext cx="1607508" cy="1946113"/>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400"/>
          </a:p>
        </p:txBody>
      </p:sp>
    </p:spTree>
    <p:extLst>
      <p:ext uri="{BB962C8B-B14F-4D97-AF65-F5344CB8AC3E}">
        <p14:creationId xmlns:p14="http://schemas.microsoft.com/office/powerpoint/2010/main" val="373056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BC9B-ECCD-1D41-B71C-F4456DD2B2CE}"/>
              </a:ext>
            </a:extLst>
          </p:cNvPr>
          <p:cNvSpPr>
            <a:spLocks noGrp="1"/>
          </p:cNvSpPr>
          <p:nvPr>
            <p:ph type="title"/>
          </p:nvPr>
        </p:nvSpPr>
        <p:spPr>
          <a:xfrm>
            <a:off x="828666" y="191436"/>
            <a:ext cx="9595486" cy="659444"/>
          </a:xfrm>
        </p:spPr>
        <p:txBody>
          <a:bodyPr/>
          <a:lstStyle/>
          <a:p>
            <a:r>
              <a:rPr lang="en-US" dirty="0"/>
              <a:t>Global-memory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A14FE-DAD5-EC4F-9EB7-78CA8DFB74B0}"/>
                  </a:ext>
                </a:extLst>
              </p:cNvPr>
              <p:cNvSpPr>
                <a:spLocks noGrp="1"/>
              </p:cNvSpPr>
              <p:nvPr>
                <p:ph sz="half" idx="1"/>
              </p:nvPr>
            </p:nvSpPr>
            <p:spPr>
              <a:xfrm>
                <a:off x="3525187" y="1412426"/>
                <a:ext cx="7063454" cy="5597975"/>
              </a:xfrm>
            </p:spPr>
            <p:txBody>
              <a:bodyPr/>
              <a:lstStyle/>
              <a:p>
                <a:r>
                  <a:rPr lang="en-US" sz="2800" dirty="0"/>
                  <a:t>Every processor executes a tiled loop nest for its work-partition &lt;</a:t>
                </a:r>
                <a:r>
                  <a:rPr lang="en-US" sz="2800" dirty="0" err="1"/>
                  <a:t>W</a:t>
                </a:r>
                <a:r>
                  <a:rPr lang="en-US" sz="2800" baseline="-25000" dirty="0" err="1"/>
                  <a:t>i</a:t>
                </a:r>
                <a:r>
                  <a:rPr lang="en-US" sz="2800" dirty="0" err="1"/>
                  <a:t>,W</a:t>
                </a:r>
                <a:r>
                  <a:rPr lang="en-US" sz="2800" baseline="-25000" dirty="0" err="1"/>
                  <a:t>j</a:t>
                </a:r>
                <a:r>
                  <a:rPr lang="en-US" sz="2800" dirty="0" err="1"/>
                  <a:t>,W</a:t>
                </a:r>
                <a:r>
                  <a:rPr lang="en-US" sz="2800" baseline="-25000" dirty="0" err="1"/>
                  <a:t>k</a:t>
                </a:r>
                <a:r>
                  <a:rPr lang="en-US" sz="2800" dirty="0"/>
                  <a:t>&gt;, using tiles of size &lt;</a:t>
                </a:r>
                <a:r>
                  <a:rPr lang="en-US" sz="2800" dirty="0" err="1"/>
                  <a:t>T</a:t>
                </a:r>
                <a:r>
                  <a:rPr lang="en-US" sz="2800" baseline="-25000" dirty="0" err="1"/>
                  <a:t>i</a:t>
                </a:r>
                <a:r>
                  <a:rPr lang="en-US" sz="2800" dirty="0" err="1"/>
                  <a:t>,T</a:t>
                </a:r>
                <a:r>
                  <a:rPr lang="en-US" sz="2800" baseline="-25000" dirty="0" err="1"/>
                  <a:t>j</a:t>
                </a:r>
                <a:r>
                  <a:rPr lang="en-US" sz="2800" dirty="0" err="1"/>
                  <a:t>,T</a:t>
                </a:r>
                <a:r>
                  <a:rPr lang="en-US" sz="2800" baseline="-25000" dirty="0" err="1"/>
                  <a:t>k</a:t>
                </a:r>
                <a:r>
                  <a:rPr lang="en-US" sz="2800" dirty="0"/>
                  <a:t>&gt;</a:t>
                </a:r>
              </a:p>
              <a:p>
                <a:r>
                  <a:rPr lang="en-US" sz="2800" dirty="0"/>
                  <a:t>Constrained optimization problem for a given tile-loop order:</a:t>
                </a:r>
              </a:p>
              <a:p>
                <a:pPr marL="0" indent="0" algn="ctr">
                  <a:buNone/>
                </a:pPr>
                <a14:m>
                  <m:oMath xmlns:m="http://schemas.openxmlformats.org/officeDocument/2006/math">
                    <m:r>
                      <a:rPr lang="en-US" sz="2800" i="1">
                        <a:latin typeface="Cambria Math" panose="02040503050406030204" pitchFamily="18" charset="0"/>
                      </a:rPr>
                      <m:t>𝑐𝑜𝑠𝑡</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𝑖</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𝑖</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𝑗</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𝑘</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𝑖</m:t>
                            </m:r>
                          </m:sub>
                        </m:sSub>
                      </m:den>
                    </m:f>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𝑗</m:t>
                            </m:r>
                          </m:sub>
                        </m:sSub>
                      </m:den>
                    </m:f>
                    <m:r>
                      <a:rPr lang="en-US" sz="2800" i="1">
                        <a:latin typeface="Cambria Math" panose="02040503050406030204" pitchFamily="18" charset="0"/>
                      </a:rPr>
                      <m:t>)</m:t>
                    </m:r>
                  </m:oMath>
                </a14:m>
                <a:r>
                  <a:rPr lang="en-US" sz="2800" dirty="0"/>
                  <a:t> </a:t>
                </a:r>
              </a:p>
              <a:p>
                <a:pPr marL="0" indent="0" algn="ctr">
                  <a:buNone/>
                </a:pPr>
                <a:r>
                  <a:rPr lang="en-US" sz="2800" dirty="0" err="1"/>
                  <a:t>s.t.</a:t>
                </a:r>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𝑖</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𝑗</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𝑘</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𝑖</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𝑗</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r>
                      <a:rPr lang="en-US" sz="2800" i="1">
                        <a:latin typeface="Cambria Math" panose="02040503050406030204" pitchFamily="18" charset="0"/>
                      </a:rPr>
                      <m:t>/</m:t>
                    </m:r>
                    <m:r>
                      <a:rPr lang="en-US" sz="2800" i="1">
                        <a:latin typeface="Cambria Math" panose="02040503050406030204" pitchFamily="18" charset="0"/>
                      </a:rPr>
                      <m:t>𝑃</m:t>
                    </m:r>
                  </m:oMath>
                </a14:m>
                <a:endParaRPr lang="en-US" sz="2800" dirty="0"/>
              </a:p>
              <a:p>
                <a:pPr marL="0" indent="0" algn="ctr">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𝑖</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𝑗</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𝑀</m:t>
                      </m:r>
                    </m:oMath>
                  </m:oMathPara>
                </a14:m>
                <a:endParaRPr lang="en-US" sz="2800" dirty="0"/>
              </a:p>
              <a:p>
                <a:r>
                  <a:rPr lang="en-US" sz="2800" dirty="0"/>
                  <a:t>Can be solved via  Lagrange multipliers &amp; </a:t>
                </a:r>
                <a:r>
                  <a:rPr lang="en-US" sz="2800" dirty="0" err="1"/>
                  <a:t>Karush</a:t>
                </a:r>
                <a:r>
                  <a:rPr lang="en-US" sz="2800" dirty="0"/>
                  <a:t>–Kuhn–Tucker (KKT) optimality conditions (details in thesis)</a:t>
                </a:r>
              </a:p>
            </p:txBody>
          </p:sp>
        </mc:Choice>
        <mc:Fallback xmlns="">
          <p:sp>
            <p:nvSpPr>
              <p:cNvPr id="3" name="Content Placeholder 2">
                <a:extLst>
                  <a:ext uri="{FF2B5EF4-FFF2-40B4-BE49-F238E27FC236}">
                    <a16:creationId xmlns:a16="http://schemas.microsoft.com/office/drawing/2014/main" id="{24EA14FE-DAD5-EC4F-9EB7-78CA8DFB74B0}"/>
                  </a:ext>
                </a:extLst>
              </p:cNvPr>
              <p:cNvSpPr>
                <a:spLocks noGrp="1" noRot="1" noChangeAspect="1" noMove="1" noResize="1" noEditPoints="1" noAdjustHandles="1" noChangeArrowheads="1" noChangeShapeType="1" noTextEdit="1"/>
              </p:cNvSpPr>
              <p:nvPr>
                <p:ph sz="half" idx="1"/>
              </p:nvPr>
            </p:nvSpPr>
            <p:spPr>
              <a:xfrm>
                <a:off x="3525187" y="1412426"/>
                <a:ext cx="7063454" cy="5597975"/>
              </a:xfrm>
              <a:blipFill>
                <a:blip r:embed="rId4"/>
                <a:stretch>
                  <a:fillRect l="-1616" t="-1134" r="-2693" b="-9751"/>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9E7D95F6-A00C-F342-98F6-A7A9C66F392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7F5D76E-353E-844D-AA66-6B111A201BC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B38CDCC-E30F-5A42-834A-3306812EE49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178D3FB-4DC3-EC4A-BA35-5DBD24235358}"/>
              </a:ext>
            </a:extLst>
          </p:cNvPr>
          <p:cNvSpPr>
            <a:spLocks noGrp="1"/>
          </p:cNvSpPr>
          <p:nvPr>
            <p:ph type="body" sz="quarter" idx="16"/>
          </p:nvPr>
        </p:nvSpPr>
        <p:spPr/>
        <p:txBody>
          <a:bodyPr/>
          <a:lstStyle/>
          <a:p>
            <a:endParaRPr lang="en-US"/>
          </a:p>
        </p:txBody>
      </p:sp>
      <p:sp>
        <p:nvSpPr>
          <p:cNvPr id="18" name="TextBox 17">
            <a:extLst>
              <a:ext uri="{FF2B5EF4-FFF2-40B4-BE49-F238E27FC236}">
                <a16:creationId xmlns:a16="http://schemas.microsoft.com/office/drawing/2014/main" id="{15F60ABF-77B0-6E40-B625-668FA545F032}"/>
              </a:ext>
            </a:extLst>
          </p:cNvPr>
          <p:cNvSpPr txBox="1"/>
          <p:nvPr/>
        </p:nvSpPr>
        <p:spPr>
          <a:xfrm>
            <a:off x="5289551" y="3854450"/>
            <a:ext cx="65" cy="215444"/>
          </a:xfrm>
          <a:prstGeom prst="rect">
            <a:avLst/>
          </a:prstGeom>
          <a:noFill/>
        </p:spPr>
        <p:txBody>
          <a:bodyPr wrap="none" lIns="0" tIns="0" rIns="0" bIns="0" rtlCol="0">
            <a:spAutoFit/>
          </a:bodyPr>
          <a:lstStyle/>
          <a:p>
            <a:endParaRPr lang="en-US" sz="1400" dirty="0"/>
          </a:p>
        </p:txBody>
      </p:sp>
      <p:sp>
        <p:nvSpPr>
          <p:cNvPr id="20" name="TextBox 19">
            <a:extLst>
              <a:ext uri="{FF2B5EF4-FFF2-40B4-BE49-F238E27FC236}">
                <a16:creationId xmlns:a16="http://schemas.microsoft.com/office/drawing/2014/main" id="{1CFB0C31-9175-BB46-814E-C43D63769329}"/>
              </a:ext>
            </a:extLst>
          </p:cNvPr>
          <p:cNvSpPr txBox="1"/>
          <p:nvPr/>
        </p:nvSpPr>
        <p:spPr>
          <a:xfrm>
            <a:off x="279401" y="4572000"/>
            <a:ext cx="3443954" cy="1569660"/>
          </a:xfrm>
          <a:prstGeom prst="rect">
            <a:avLst/>
          </a:prstGeom>
          <a:noFill/>
        </p:spPr>
        <p:txBody>
          <a:bodyPr wrap="square" rtlCol="0">
            <a:spAutoFit/>
          </a:bodyPr>
          <a:lstStyle/>
          <a:p>
            <a:r>
              <a:rPr lang="en-US" sz="2400" dirty="0"/>
              <a:t>for </a:t>
            </a:r>
            <a:r>
              <a:rPr lang="en-US" sz="2400" dirty="0" err="1"/>
              <a:t>ti</a:t>
            </a:r>
            <a:r>
              <a:rPr lang="en-US" sz="2400" dirty="0"/>
              <a:t> over Wi step </a:t>
            </a:r>
            <a:r>
              <a:rPr lang="en-US" sz="2400" dirty="0" err="1"/>
              <a:t>Ti</a:t>
            </a:r>
            <a:endParaRPr lang="en-US" sz="2400" dirty="0"/>
          </a:p>
          <a:p>
            <a:r>
              <a:rPr lang="en-US" sz="2400" dirty="0"/>
              <a:t>  for </a:t>
            </a:r>
            <a:r>
              <a:rPr lang="en-US" sz="2400" dirty="0" err="1"/>
              <a:t>tj</a:t>
            </a:r>
            <a:r>
              <a:rPr lang="en-US" sz="2400" dirty="0"/>
              <a:t> over </a:t>
            </a:r>
            <a:r>
              <a:rPr lang="en-US" sz="2400" dirty="0" err="1"/>
              <a:t>Wj</a:t>
            </a:r>
            <a:r>
              <a:rPr lang="en-US" sz="2400" dirty="0"/>
              <a:t> step </a:t>
            </a:r>
            <a:r>
              <a:rPr lang="en-US" sz="2400" dirty="0" err="1"/>
              <a:t>Tj</a:t>
            </a:r>
            <a:endParaRPr lang="en-US" sz="2400" dirty="0"/>
          </a:p>
          <a:p>
            <a:r>
              <a:rPr lang="en-US" sz="2400" dirty="0"/>
              <a:t>    for </a:t>
            </a:r>
            <a:r>
              <a:rPr lang="en-US" sz="2400" dirty="0" err="1"/>
              <a:t>tk</a:t>
            </a:r>
            <a:r>
              <a:rPr lang="en-US" sz="2400" dirty="0"/>
              <a:t> over </a:t>
            </a:r>
            <a:r>
              <a:rPr lang="en-US" sz="2400" dirty="0" err="1"/>
              <a:t>Wk</a:t>
            </a:r>
            <a:r>
              <a:rPr lang="en-US" sz="2400" dirty="0"/>
              <a:t> step Tk</a:t>
            </a:r>
          </a:p>
          <a:p>
            <a:r>
              <a:rPr lang="en-US" sz="2400" dirty="0"/>
              <a:t>      Tile(</a:t>
            </a:r>
            <a:r>
              <a:rPr lang="en-US" sz="2400" dirty="0" err="1"/>
              <a:t>ti,tj,tk</a:t>
            </a:r>
            <a:r>
              <a:rPr lang="en-US" sz="2400" dirty="0"/>
              <a:t>)</a:t>
            </a:r>
          </a:p>
        </p:txBody>
      </p:sp>
      <p:grpSp>
        <p:nvGrpSpPr>
          <p:cNvPr id="11" name="Group 10">
            <a:extLst>
              <a:ext uri="{FF2B5EF4-FFF2-40B4-BE49-F238E27FC236}">
                <a16:creationId xmlns:a16="http://schemas.microsoft.com/office/drawing/2014/main" id="{104F7B39-BC25-1344-9CB5-D64C5BAC080A}"/>
              </a:ext>
            </a:extLst>
          </p:cNvPr>
          <p:cNvGrpSpPr/>
          <p:nvPr/>
        </p:nvGrpSpPr>
        <p:grpSpPr>
          <a:xfrm>
            <a:off x="137078" y="1691256"/>
            <a:ext cx="2751042" cy="2385149"/>
            <a:chOff x="114231" y="1409380"/>
            <a:chExt cx="2292535" cy="1987624"/>
          </a:xfrm>
        </p:grpSpPr>
        <p:sp>
          <p:nvSpPr>
            <p:cNvPr id="10" name="Cube 9">
              <a:extLst>
                <a:ext uri="{FF2B5EF4-FFF2-40B4-BE49-F238E27FC236}">
                  <a16:creationId xmlns:a16="http://schemas.microsoft.com/office/drawing/2014/main" id="{DE8EF08D-C003-9246-A536-A0C08FCA1DF5}"/>
                </a:ext>
              </a:extLst>
            </p:cNvPr>
            <p:cNvSpPr/>
            <p:nvPr/>
          </p:nvSpPr>
          <p:spPr>
            <a:xfrm>
              <a:off x="690562" y="1566071"/>
              <a:ext cx="887613" cy="891511"/>
            </a:xfrm>
            <a:prstGeom prst="cube">
              <a:avLst/>
            </a:prstGeom>
            <a:solidFill>
              <a:schemeClr val="accent6"/>
            </a:solid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C4324F-DFE0-AE4F-BF97-ED5AA69CAE5B}"/>
                    </a:ext>
                  </a:extLst>
                </p:cNvPr>
                <p:cNvSpPr txBox="1"/>
                <p:nvPr/>
              </p:nvSpPr>
              <p:spPr>
                <a:xfrm>
                  <a:off x="1233419" y="3140523"/>
                  <a:ext cx="357683" cy="2564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𝑖</m:t>
                            </m:r>
                          </m:sub>
                        </m:sSub>
                      </m:oMath>
                    </m:oMathPara>
                  </a14:m>
                  <a:endParaRPr lang="en-US" sz="1400" dirty="0"/>
                </a:p>
              </p:txBody>
            </p:sp>
          </mc:Choice>
          <mc:Fallback xmlns="">
            <p:sp>
              <p:nvSpPr>
                <p:cNvPr id="8" name="TextBox 7">
                  <a:extLst>
                    <a:ext uri="{FF2B5EF4-FFF2-40B4-BE49-F238E27FC236}">
                      <a16:creationId xmlns:a16="http://schemas.microsoft.com/office/drawing/2014/main" id="{A4C4324F-DFE0-AE4F-BF97-ED5AA69CAE5B}"/>
                    </a:ext>
                  </a:extLst>
                </p:cNvPr>
                <p:cNvSpPr txBox="1">
                  <a:spLocks noRot="1" noChangeAspect="1" noMove="1" noResize="1" noEditPoints="1" noAdjustHandles="1" noChangeArrowheads="1" noChangeShapeType="1" noTextEdit="1"/>
                </p:cNvSpPr>
                <p:nvPr/>
              </p:nvSpPr>
              <p:spPr>
                <a:xfrm>
                  <a:off x="1233419" y="3140523"/>
                  <a:ext cx="357683" cy="25648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5F4EFD-41E5-9A48-A724-39E993A3C250}"/>
                    </a:ext>
                  </a:extLst>
                </p:cNvPr>
                <p:cNvSpPr txBox="1"/>
                <p:nvPr/>
              </p:nvSpPr>
              <p:spPr>
                <a:xfrm>
                  <a:off x="1992713" y="2810008"/>
                  <a:ext cx="356401" cy="2709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𝑗</m:t>
                            </m:r>
                          </m:sub>
                        </m:sSub>
                      </m:oMath>
                    </m:oMathPara>
                  </a14:m>
                  <a:endParaRPr lang="en-US" sz="1400" dirty="0"/>
                </a:p>
              </p:txBody>
            </p:sp>
          </mc:Choice>
          <mc:Fallback xmlns="">
            <p:sp>
              <p:nvSpPr>
                <p:cNvPr id="12" name="TextBox 11">
                  <a:extLst>
                    <a:ext uri="{FF2B5EF4-FFF2-40B4-BE49-F238E27FC236}">
                      <a16:creationId xmlns:a16="http://schemas.microsoft.com/office/drawing/2014/main" id="{A55F4EFD-41E5-9A48-A724-39E993A3C250}"/>
                    </a:ext>
                  </a:extLst>
                </p:cNvPr>
                <p:cNvSpPr txBox="1">
                  <a:spLocks noRot="1" noChangeAspect="1" noMove="1" noResize="1" noEditPoints="1" noAdjustHandles="1" noChangeArrowheads="1" noChangeShapeType="1" noTextEdit="1"/>
                </p:cNvSpPr>
                <p:nvPr/>
              </p:nvSpPr>
              <p:spPr>
                <a:xfrm>
                  <a:off x="1992713" y="2810008"/>
                  <a:ext cx="356401" cy="270907"/>
                </a:xfrm>
                <a:prstGeom prst="rect">
                  <a:avLst/>
                </a:prstGeom>
                <a:blipFill>
                  <a:blip r:embed="rId6"/>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0FADF0-7C6D-5E42-BBCE-3F727AF38BB6}"/>
                    </a:ext>
                  </a:extLst>
                </p:cNvPr>
                <p:cNvSpPr txBox="1"/>
                <p:nvPr/>
              </p:nvSpPr>
              <p:spPr>
                <a:xfrm>
                  <a:off x="114231" y="2542056"/>
                  <a:ext cx="383866" cy="2564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𝑘</m:t>
                            </m:r>
                          </m:sub>
                        </m:sSub>
                      </m:oMath>
                    </m:oMathPara>
                  </a14:m>
                  <a:endParaRPr lang="en-US" sz="1400" dirty="0"/>
                </a:p>
              </p:txBody>
            </p:sp>
          </mc:Choice>
          <mc:Fallback xmlns="">
            <p:sp>
              <p:nvSpPr>
                <p:cNvPr id="14" name="TextBox 13">
                  <a:extLst>
                    <a:ext uri="{FF2B5EF4-FFF2-40B4-BE49-F238E27FC236}">
                      <a16:creationId xmlns:a16="http://schemas.microsoft.com/office/drawing/2014/main" id="{590FADF0-7C6D-5E42-BBCE-3F727AF38BB6}"/>
                    </a:ext>
                  </a:extLst>
                </p:cNvPr>
                <p:cNvSpPr txBox="1">
                  <a:spLocks noRot="1" noChangeAspect="1" noMove="1" noResize="1" noEditPoints="1" noAdjustHandles="1" noChangeArrowheads="1" noChangeShapeType="1" noTextEdit="1"/>
                </p:cNvSpPr>
                <p:nvPr/>
              </p:nvSpPr>
              <p:spPr>
                <a:xfrm>
                  <a:off x="114231" y="2542056"/>
                  <a:ext cx="383866" cy="2564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43534A5-1615-0640-B760-B3102D283652}"/>
                    </a:ext>
                  </a:extLst>
                </p:cNvPr>
                <p:cNvSpPr txBox="1"/>
                <p:nvPr/>
              </p:nvSpPr>
              <p:spPr>
                <a:xfrm>
                  <a:off x="320133" y="1843307"/>
                  <a:ext cx="335562" cy="2564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𝑘</m:t>
                            </m:r>
                          </m:sub>
                        </m:sSub>
                      </m:oMath>
                    </m:oMathPara>
                  </a14:m>
                  <a:endParaRPr lang="en-US" sz="1400" dirty="0"/>
                </a:p>
              </p:txBody>
            </p:sp>
          </mc:Choice>
          <mc:Fallback xmlns="">
            <p:sp>
              <p:nvSpPr>
                <p:cNvPr id="15" name="TextBox 14">
                  <a:extLst>
                    <a:ext uri="{FF2B5EF4-FFF2-40B4-BE49-F238E27FC236}">
                      <a16:creationId xmlns:a16="http://schemas.microsoft.com/office/drawing/2014/main" id="{C43534A5-1615-0640-B760-B3102D283652}"/>
                    </a:ext>
                  </a:extLst>
                </p:cNvPr>
                <p:cNvSpPr txBox="1">
                  <a:spLocks noRot="1" noChangeAspect="1" noMove="1" noResize="1" noEditPoints="1" noAdjustHandles="1" noChangeArrowheads="1" noChangeShapeType="1" noTextEdit="1"/>
                </p:cNvSpPr>
                <p:nvPr/>
              </p:nvSpPr>
              <p:spPr>
                <a:xfrm>
                  <a:off x="320133" y="1843307"/>
                  <a:ext cx="335562" cy="25648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3ADB58A-A2AD-3143-ACD0-7E307E07AE33}"/>
                    </a:ext>
                  </a:extLst>
                </p:cNvPr>
                <p:cNvSpPr txBox="1"/>
                <p:nvPr/>
              </p:nvSpPr>
              <p:spPr>
                <a:xfrm>
                  <a:off x="881293" y="2313581"/>
                  <a:ext cx="309379" cy="2564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𝑖</m:t>
                            </m:r>
                          </m:sub>
                        </m:sSub>
                      </m:oMath>
                    </m:oMathPara>
                  </a14:m>
                  <a:endParaRPr lang="en-US" sz="1400" dirty="0"/>
                </a:p>
              </p:txBody>
            </p:sp>
          </mc:Choice>
          <mc:Fallback xmlns="">
            <p:sp>
              <p:nvSpPr>
                <p:cNvPr id="16" name="TextBox 15">
                  <a:extLst>
                    <a:ext uri="{FF2B5EF4-FFF2-40B4-BE49-F238E27FC236}">
                      <a16:creationId xmlns:a16="http://schemas.microsoft.com/office/drawing/2014/main" id="{83ADB58A-A2AD-3143-ACD0-7E307E07AE33}"/>
                    </a:ext>
                  </a:extLst>
                </p:cNvPr>
                <p:cNvSpPr txBox="1">
                  <a:spLocks noRot="1" noChangeAspect="1" noMove="1" noResize="1" noEditPoints="1" noAdjustHandles="1" noChangeArrowheads="1" noChangeShapeType="1" noTextEdit="1"/>
                </p:cNvSpPr>
                <p:nvPr/>
              </p:nvSpPr>
              <p:spPr>
                <a:xfrm>
                  <a:off x="881293" y="2313581"/>
                  <a:ext cx="309379" cy="25648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7E6A10-9F99-5B40-9777-F5AE53396A26}"/>
                    </a:ext>
                  </a:extLst>
                </p:cNvPr>
                <p:cNvSpPr txBox="1"/>
                <p:nvPr/>
              </p:nvSpPr>
              <p:spPr>
                <a:xfrm>
                  <a:off x="1432290" y="2218320"/>
                  <a:ext cx="308098" cy="2709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𝑗</m:t>
                            </m:r>
                          </m:sub>
                        </m:sSub>
                      </m:oMath>
                    </m:oMathPara>
                  </a14:m>
                  <a:endParaRPr lang="en-US" sz="1400" dirty="0"/>
                </a:p>
              </p:txBody>
            </p:sp>
          </mc:Choice>
          <mc:Fallback xmlns="">
            <p:sp>
              <p:nvSpPr>
                <p:cNvPr id="17" name="TextBox 16">
                  <a:extLst>
                    <a:ext uri="{FF2B5EF4-FFF2-40B4-BE49-F238E27FC236}">
                      <a16:creationId xmlns:a16="http://schemas.microsoft.com/office/drawing/2014/main" id="{947E6A10-9F99-5B40-9777-F5AE53396A26}"/>
                    </a:ext>
                  </a:extLst>
                </p:cNvPr>
                <p:cNvSpPr txBox="1">
                  <a:spLocks noRot="1" noChangeAspect="1" noMove="1" noResize="1" noEditPoints="1" noAdjustHandles="1" noChangeArrowheads="1" noChangeShapeType="1" noTextEdit="1"/>
                </p:cNvSpPr>
                <p:nvPr/>
              </p:nvSpPr>
              <p:spPr>
                <a:xfrm>
                  <a:off x="1432290" y="2218320"/>
                  <a:ext cx="308098" cy="270907"/>
                </a:xfrm>
                <a:prstGeom prst="rect">
                  <a:avLst/>
                </a:prstGeom>
                <a:blipFill>
                  <a:blip r:embed="rId10"/>
                  <a:stretch>
                    <a:fillRect/>
                  </a:stretch>
                </a:blipFill>
              </p:spPr>
              <p:txBody>
                <a:bodyPr/>
                <a:lstStyle/>
                <a:p>
                  <a:r>
                    <a:rPr lang="en-US">
                      <a:noFill/>
                    </a:rPr>
                    <a:t> </a:t>
                  </a:r>
                </a:p>
              </p:txBody>
            </p:sp>
          </mc:Fallback>
        </mc:AlternateContent>
        <p:sp>
          <p:nvSpPr>
            <p:cNvPr id="9" name="Cube 8">
              <a:extLst>
                <a:ext uri="{FF2B5EF4-FFF2-40B4-BE49-F238E27FC236}">
                  <a16:creationId xmlns:a16="http://schemas.microsoft.com/office/drawing/2014/main" id="{48FF827F-789E-C549-A773-D7F8883CA8E7}"/>
                </a:ext>
              </a:extLst>
            </p:cNvPr>
            <p:cNvSpPr/>
            <p:nvPr/>
          </p:nvSpPr>
          <p:spPr>
            <a:xfrm>
              <a:off x="690563" y="1409380"/>
              <a:ext cx="1716203" cy="1621761"/>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400"/>
            </a:p>
          </p:txBody>
        </p:sp>
      </p:grpSp>
    </p:spTree>
    <p:custDataLst>
      <p:tags r:id="rId1"/>
    </p:custDataLst>
    <p:extLst>
      <p:ext uri="{BB962C8B-B14F-4D97-AF65-F5344CB8AC3E}">
        <p14:creationId xmlns:p14="http://schemas.microsoft.com/office/powerpoint/2010/main" val="357672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EBA9-FF13-3E48-B170-04D969C5D732}"/>
              </a:ext>
            </a:extLst>
          </p:cNvPr>
          <p:cNvSpPr>
            <a:spLocks noGrp="1"/>
          </p:cNvSpPr>
          <p:nvPr>
            <p:ph type="title"/>
          </p:nvPr>
        </p:nvSpPr>
        <p:spPr>
          <a:xfrm>
            <a:off x="828675" y="349276"/>
            <a:ext cx="9595486" cy="659444"/>
          </a:xfrm>
        </p:spPr>
        <p:txBody>
          <a:bodyPr/>
          <a:lstStyle/>
          <a:p>
            <a:r>
              <a:rPr lang="en-US" dirty="0"/>
              <a:t>Matrix multiplication: optimal solution</a:t>
            </a:r>
          </a:p>
        </p:txBody>
      </p:sp>
      <p:sp>
        <p:nvSpPr>
          <p:cNvPr id="3" name="Content Placeholder 2">
            <a:extLst>
              <a:ext uri="{FF2B5EF4-FFF2-40B4-BE49-F238E27FC236}">
                <a16:creationId xmlns:a16="http://schemas.microsoft.com/office/drawing/2014/main" id="{E118A986-B592-F543-AC18-4A4C0DA8F033}"/>
              </a:ext>
            </a:extLst>
          </p:cNvPr>
          <p:cNvSpPr>
            <a:spLocks noGrp="1"/>
          </p:cNvSpPr>
          <p:nvPr>
            <p:ph sz="half" idx="1"/>
          </p:nvPr>
        </p:nvSpPr>
        <p:spPr>
          <a:xfrm>
            <a:off x="317501" y="944168"/>
            <a:ext cx="10337800" cy="3284676"/>
          </a:xfrm>
        </p:spPr>
        <p:txBody>
          <a:bodyPr/>
          <a:lstStyle/>
          <a:p>
            <a:r>
              <a:rPr lang="en-US" sz="2400" dirty="0"/>
              <a:t>After considering all tile-loop permutations, optimal solution:</a:t>
            </a:r>
          </a:p>
          <a:p>
            <a:pPr marL="548617" lvl="1" indent="0">
              <a:buNone/>
            </a:pPr>
            <a:endParaRPr lang="en-US" sz="2320" dirty="0"/>
          </a:p>
        </p:txBody>
      </p:sp>
      <p:sp>
        <p:nvSpPr>
          <p:cNvPr id="4" name="Text Placeholder 3">
            <a:extLst>
              <a:ext uri="{FF2B5EF4-FFF2-40B4-BE49-F238E27FC236}">
                <a16:creationId xmlns:a16="http://schemas.microsoft.com/office/drawing/2014/main" id="{F9A0772D-57BD-0745-9A05-BB3416BC018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E0A6AD3D-0801-C643-A3D8-B17FAE00C23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CDD4EDF-447B-5F47-B8AB-42C220424AF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91B5905-32B7-F24D-9C2F-316BC30BB1BE}"/>
              </a:ext>
            </a:extLst>
          </p:cNvPr>
          <p:cNvSpPr>
            <a:spLocks noGrp="1"/>
          </p:cNvSpPr>
          <p:nvPr>
            <p:ph type="body" sz="quarter" idx="16"/>
          </p:nvPr>
        </p:nvSpPr>
        <p:spPr/>
        <p:txBody>
          <a:bodyPr/>
          <a:lstStyle/>
          <a:p>
            <a:endParaRPr lang="en-US" dirty="0"/>
          </a:p>
        </p:txBody>
      </p:sp>
      <p:pic>
        <p:nvPicPr>
          <p:cNvPr id="8" name="Picture 7">
            <a:extLst>
              <a:ext uri="{FF2B5EF4-FFF2-40B4-BE49-F238E27FC236}">
                <a16:creationId xmlns:a16="http://schemas.microsoft.com/office/drawing/2014/main" id="{F1919F9E-0BD9-3B46-B38C-33BB03099E43}"/>
              </a:ext>
            </a:extLst>
          </p:cNvPr>
          <p:cNvPicPr>
            <a:picLocks noChangeAspect="1"/>
          </p:cNvPicPr>
          <p:nvPr/>
        </p:nvPicPr>
        <p:blipFill>
          <a:blip r:embed="rId2"/>
          <a:stretch>
            <a:fillRect/>
          </a:stretch>
        </p:blipFill>
        <p:spPr>
          <a:xfrm>
            <a:off x="0" y="1992670"/>
            <a:ext cx="9731846" cy="4244260"/>
          </a:xfrm>
          <a:prstGeom prst="rect">
            <a:avLst/>
          </a:prstGeom>
        </p:spPr>
      </p:pic>
      <p:pic>
        <p:nvPicPr>
          <p:cNvPr id="9" name="Picture 8">
            <a:extLst>
              <a:ext uri="{FF2B5EF4-FFF2-40B4-BE49-F238E27FC236}">
                <a16:creationId xmlns:a16="http://schemas.microsoft.com/office/drawing/2014/main" id="{C47E64CD-899D-0F46-BC7F-5F77729330B5}"/>
              </a:ext>
            </a:extLst>
          </p:cNvPr>
          <p:cNvPicPr>
            <a:picLocks noChangeAspect="1"/>
          </p:cNvPicPr>
          <p:nvPr/>
        </p:nvPicPr>
        <p:blipFill>
          <a:blip r:embed="rId3"/>
          <a:stretch>
            <a:fillRect/>
          </a:stretch>
        </p:blipFill>
        <p:spPr>
          <a:xfrm>
            <a:off x="5486400" y="8492089"/>
            <a:ext cx="7002440" cy="2025499"/>
          </a:xfrm>
          <a:prstGeom prst="rect">
            <a:avLst/>
          </a:prstGeom>
        </p:spPr>
      </p:pic>
      <p:sp>
        <p:nvSpPr>
          <p:cNvPr id="10" name="Rectangle 9">
            <a:extLst>
              <a:ext uri="{FF2B5EF4-FFF2-40B4-BE49-F238E27FC236}">
                <a16:creationId xmlns:a16="http://schemas.microsoft.com/office/drawing/2014/main" id="{7A455DEB-8490-E749-9320-137FCE271DB9}"/>
              </a:ext>
            </a:extLst>
          </p:cNvPr>
          <p:cNvSpPr/>
          <p:nvPr/>
        </p:nvSpPr>
        <p:spPr>
          <a:xfrm>
            <a:off x="9767403" y="2490751"/>
            <a:ext cx="887896" cy="729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2D</a:t>
            </a:r>
          </a:p>
        </p:txBody>
      </p:sp>
      <p:sp>
        <p:nvSpPr>
          <p:cNvPr id="11" name="Rectangle 10">
            <a:extLst>
              <a:ext uri="{FF2B5EF4-FFF2-40B4-BE49-F238E27FC236}">
                <a16:creationId xmlns:a16="http://schemas.microsoft.com/office/drawing/2014/main" id="{2A4C92F8-EC1A-FA41-9A04-DE288A9BEAAE}"/>
              </a:ext>
            </a:extLst>
          </p:cNvPr>
          <p:cNvSpPr/>
          <p:nvPr/>
        </p:nvSpPr>
        <p:spPr>
          <a:xfrm>
            <a:off x="9767403" y="3740471"/>
            <a:ext cx="887896" cy="729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3D</a:t>
            </a:r>
          </a:p>
        </p:txBody>
      </p:sp>
      <p:sp>
        <p:nvSpPr>
          <p:cNvPr id="12" name="Rectangle 11">
            <a:extLst>
              <a:ext uri="{FF2B5EF4-FFF2-40B4-BE49-F238E27FC236}">
                <a16:creationId xmlns:a16="http://schemas.microsoft.com/office/drawing/2014/main" id="{BB9BF9A5-05E9-C441-A8FC-3629AA77366B}"/>
              </a:ext>
            </a:extLst>
          </p:cNvPr>
          <p:cNvSpPr/>
          <p:nvPr/>
        </p:nvSpPr>
        <p:spPr>
          <a:xfrm>
            <a:off x="9781206" y="4988701"/>
            <a:ext cx="887896" cy="729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2.5D</a:t>
            </a:r>
          </a:p>
        </p:txBody>
      </p:sp>
    </p:spTree>
    <p:extLst>
      <p:ext uri="{BB962C8B-B14F-4D97-AF65-F5344CB8AC3E}">
        <p14:creationId xmlns:p14="http://schemas.microsoft.com/office/powerpoint/2010/main" val="55024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3441-1311-1147-8507-604E24D085D9}"/>
              </a:ext>
            </a:extLst>
          </p:cNvPr>
          <p:cNvSpPr>
            <a:spLocks noGrp="1"/>
          </p:cNvSpPr>
          <p:nvPr>
            <p:ph type="title"/>
          </p:nvPr>
        </p:nvSpPr>
        <p:spPr/>
        <p:txBody>
          <a:bodyPr/>
          <a:lstStyle/>
          <a:p>
            <a:r>
              <a:rPr lang="en-US" sz="3200" dirty="0"/>
              <a:t>Construct distributed memory algorithm</a:t>
            </a:r>
          </a:p>
        </p:txBody>
      </p:sp>
      <p:sp>
        <p:nvSpPr>
          <p:cNvPr id="4" name="Text Placeholder 3">
            <a:extLst>
              <a:ext uri="{FF2B5EF4-FFF2-40B4-BE49-F238E27FC236}">
                <a16:creationId xmlns:a16="http://schemas.microsoft.com/office/drawing/2014/main" id="{FD658A66-FC0A-5B47-AF0E-596064BBD87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3B90A61-A163-0A4B-8503-724933863EBE}"/>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9C390F0-8D0E-3449-935E-8BB6880EA69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06FABFC7-96BE-7047-9366-CF45ECEEBADD}"/>
              </a:ext>
            </a:extLst>
          </p:cNvPr>
          <p:cNvSpPr>
            <a:spLocks noGrp="1"/>
          </p:cNvSpPr>
          <p:nvPr>
            <p:ph type="body" sz="quarter" idx="16"/>
          </p:nvPr>
        </p:nvSpPr>
        <p:spPr>
          <a:xfrm>
            <a:off x="5021988" y="7427122"/>
            <a:ext cx="5808600" cy="369888"/>
          </a:xfrm>
        </p:spPr>
        <p:txBody>
          <a:bodyPr/>
          <a:lstStyle/>
          <a:p>
            <a:endParaRPr lang="en-US"/>
          </a:p>
        </p:txBody>
      </p:sp>
      <p:sp>
        <p:nvSpPr>
          <p:cNvPr id="8" name="Cube 7">
            <a:extLst>
              <a:ext uri="{FF2B5EF4-FFF2-40B4-BE49-F238E27FC236}">
                <a16:creationId xmlns:a16="http://schemas.microsoft.com/office/drawing/2014/main" id="{5A0C21F0-D512-FC4E-B52D-7637F2DFB66A}"/>
              </a:ext>
            </a:extLst>
          </p:cNvPr>
          <p:cNvSpPr/>
          <p:nvPr/>
        </p:nvSpPr>
        <p:spPr>
          <a:xfrm>
            <a:off x="6032785" y="2741694"/>
            <a:ext cx="4457215" cy="4342711"/>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9" name="Straight Connector 8">
            <a:extLst>
              <a:ext uri="{FF2B5EF4-FFF2-40B4-BE49-F238E27FC236}">
                <a16:creationId xmlns:a16="http://schemas.microsoft.com/office/drawing/2014/main" id="{521A57FD-DC22-7F49-8F2E-B9EA70AE5B8D}"/>
              </a:ext>
            </a:extLst>
          </p:cNvPr>
          <p:cNvCxnSpPr>
            <a:cxnSpLocks/>
            <a:stCxn id="8" idx="1"/>
            <a:endCxn id="8" idx="3"/>
          </p:cNvCxnSpPr>
          <p:nvPr/>
        </p:nvCxnSpPr>
        <p:spPr>
          <a:xfrm>
            <a:off x="7718554" y="3827372"/>
            <a:ext cx="0" cy="3257033"/>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E1A9A01B-5025-5F4C-92BE-FE2E8E7108FE}"/>
              </a:ext>
            </a:extLst>
          </p:cNvPr>
          <p:cNvCxnSpPr>
            <a:cxnSpLocks/>
            <a:stCxn id="8" idx="0"/>
            <a:endCxn id="8" idx="1"/>
          </p:cNvCxnSpPr>
          <p:nvPr/>
        </p:nvCxnSpPr>
        <p:spPr>
          <a:xfrm flipH="1">
            <a:off x="7718556" y="2741694"/>
            <a:ext cx="1085677" cy="1085678"/>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58135E7F-ABDA-9D46-8616-B9F69C996AD7}"/>
              </a:ext>
            </a:extLst>
          </p:cNvPr>
          <p:cNvCxnSpPr>
            <a:cxnSpLocks/>
            <a:stCxn id="8" idx="4"/>
            <a:endCxn id="8" idx="2"/>
          </p:cNvCxnSpPr>
          <p:nvPr/>
        </p:nvCxnSpPr>
        <p:spPr>
          <a:xfrm flipH="1">
            <a:off x="6032785" y="5455888"/>
            <a:ext cx="3371537"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2A4BF69-E8E6-D94A-9EB8-0729356EF229}"/>
              </a:ext>
            </a:extLst>
          </p:cNvPr>
          <p:cNvCxnSpPr>
            <a:cxnSpLocks/>
            <a:stCxn id="8" idx="5"/>
            <a:endCxn id="8" idx="4"/>
          </p:cNvCxnSpPr>
          <p:nvPr/>
        </p:nvCxnSpPr>
        <p:spPr>
          <a:xfrm flipH="1">
            <a:off x="9404322" y="4370212"/>
            <a:ext cx="1085678" cy="1085677"/>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3FF3592-FD6E-AD40-B353-0A9790CD428D}"/>
              </a:ext>
            </a:extLst>
          </p:cNvPr>
          <p:cNvCxnSpPr>
            <a:cxnSpLocks/>
          </p:cNvCxnSpPr>
          <p:nvPr/>
        </p:nvCxnSpPr>
        <p:spPr>
          <a:xfrm>
            <a:off x="10032758" y="3233049"/>
            <a:ext cx="0" cy="3215252"/>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08A82607-8AC7-7B45-B81A-586DE850929D}"/>
              </a:ext>
            </a:extLst>
          </p:cNvPr>
          <p:cNvCxnSpPr>
            <a:cxnSpLocks/>
          </p:cNvCxnSpPr>
          <p:nvPr/>
        </p:nvCxnSpPr>
        <p:spPr>
          <a:xfrm flipH="1">
            <a:off x="6625032" y="3197536"/>
            <a:ext cx="3407726" cy="0"/>
          </a:xfrm>
          <a:prstGeom prst="line">
            <a:avLst/>
          </a:prstGeom>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41E17FF8-BB3F-EB45-BDC4-16D6CEF49F51}"/>
              </a:ext>
            </a:extLst>
          </p:cNvPr>
          <p:cNvSpPr txBox="1"/>
          <p:nvPr/>
        </p:nvSpPr>
        <p:spPr>
          <a:xfrm>
            <a:off x="7076524" y="7112542"/>
            <a:ext cx="453970" cy="461665"/>
          </a:xfrm>
          <a:prstGeom prst="rect">
            <a:avLst/>
          </a:prstGeom>
          <a:noFill/>
        </p:spPr>
        <p:txBody>
          <a:bodyPr wrap="none" rtlCol="0">
            <a:spAutoFit/>
          </a:bodyPr>
          <a:lstStyle/>
          <a:p>
            <a:r>
              <a:rPr lang="en-US" sz="2400" dirty="0"/>
              <a:t>Ni</a:t>
            </a:r>
            <a:endParaRPr lang="en-US" sz="1400" dirty="0"/>
          </a:p>
        </p:txBody>
      </p:sp>
      <p:sp>
        <p:nvSpPr>
          <p:cNvPr id="16" name="TextBox 15">
            <a:extLst>
              <a:ext uri="{FF2B5EF4-FFF2-40B4-BE49-F238E27FC236}">
                <a16:creationId xmlns:a16="http://schemas.microsoft.com/office/drawing/2014/main" id="{574817C6-72CF-C846-AE99-6CCD5F064611}"/>
              </a:ext>
            </a:extLst>
          </p:cNvPr>
          <p:cNvSpPr txBox="1"/>
          <p:nvPr/>
        </p:nvSpPr>
        <p:spPr>
          <a:xfrm>
            <a:off x="5466205" y="5423933"/>
            <a:ext cx="457176" cy="461665"/>
          </a:xfrm>
          <a:prstGeom prst="rect">
            <a:avLst/>
          </a:prstGeom>
          <a:noFill/>
        </p:spPr>
        <p:txBody>
          <a:bodyPr wrap="none" rtlCol="0">
            <a:spAutoFit/>
          </a:bodyPr>
          <a:lstStyle/>
          <a:p>
            <a:r>
              <a:rPr lang="en-US" sz="2400" dirty="0"/>
              <a:t>Nj</a:t>
            </a:r>
            <a:endParaRPr lang="en-US" sz="1400" dirty="0"/>
          </a:p>
        </p:txBody>
      </p:sp>
      <p:sp>
        <p:nvSpPr>
          <p:cNvPr id="17" name="TextBox 16">
            <a:extLst>
              <a:ext uri="{FF2B5EF4-FFF2-40B4-BE49-F238E27FC236}">
                <a16:creationId xmlns:a16="http://schemas.microsoft.com/office/drawing/2014/main" id="{DA3F2D2B-0CA8-904A-9A4D-A759AA48CED6}"/>
              </a:ext>
            </a:extLst>
          </p:cNvPr>
          <p:cNvSpPr txBox="1"/>
          <p:nvPr/>
        </p:nvSpPr>
        <p:spPr>
          <a:xfrm>
            <a:off x="10003420" y="6423405"/>
            <a:ext cx="522900" cy="461665"/>
          </a:xfrm>
          <a:prstGeom prst="rect">
            <a:avLst/>
          </a:prstGeom>
          <a:noFill/>
        </p:spPr>
        <p:txBody>
          <a:bodyPr wrap="none" rtlCol="0">
            <a:spAutoFit/>
          </a:bodyPr>
          <a:lstStyle/>
          <a:p>
            <a:r>
              <a:rPr lang="en-US" sz="2400" dirty="0" err="1"/>
              <a:t>Nk</a:t>
            </a:r>
            <a:endParaRPr lang="en-US" sz="2400" dirty="0"/>
          </a:p>
        </p:txBody>
      </p:sp>
      <p:sp>
        <p:nvSpPr>
          <p:cNvPr id="147" name="TextBox 146">
            <a:extLst>
              <a:ext uri="{FF2B5EF4-FFF2-40B4-BE49-F238E27FC236}">
                <a16:creationId xmlns:a16="http://schemas.microsoft.com/office/drawing/2014/main" id="{40133DAF-692B-7F4B-9BFE-B7E20D015C24}"/>
              </a:ext>
            </a:extLst>
          </p:cNvPr>
          <p:cNvSpPr txBox="1"/>
          <p:nvPr/>
        </p:nvSpPr>
        <p:spPr>
          <a:xfrm>
            <a:off x="1615158" y="1403596"/>
            <a:ext cx="2502801" cy="535531"/>
          </a:xfrm>
          <a:prstGeom prst="rect">
            <a:avLst/>
          </a:prstGeom>
          <a:noFill/>
        </p:spPr>
        <p:txBody>
          <a:bodyPr wrap="none" rtlCol="0">
            <a:spAutoFit/>
          </a:bodyPr>
          <a:lstStyle/>
          <a:p>
            <a:r>
              <a:rPr lang="en-US" dirty="0"/>
              <a:t>Global memory</a:t>
            </a:r>
          </a:p>
        </p:txBody>
      </p:sp>
      <p:sp>
        <p:nvSpPr>
          <p:cNvPr id="63" name="Cube 62">
            <a:extLst>
              <a:ext uri="{FF2B5EF4-FFF2-40B4-BE49-F238E27FC236}">
                <a16:creationId xmlns:a16="http://schemas.microsoft.com/office/drawing/2014/main" id="{ED59A823-8113-EE42-A5E6-DAB26F73123D}"/>
              </a:ext>
            </a:extLst>
          </p:cNvPr>
          <p:cNvSpPr/>
          <p:nvPr/>
        </p:nvSpPr>
        <p:spPr>
          <a:xfrm>
            <a:off x="828676" y="2807965"/>
            <a:ext cx="4457215" cy="4342711"/>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64" name="Straight Connector 63">
            <a:extLst>
              <a:ext uri="{FF2B5EF4-FFF2-40B4-BE49-F238E27FC236}">
                <a16:creationId xmlns:a16="http://schemas.microsoft.com/office/drawing/2014/main" id="{605EBCF7-4901-F14E-876A-3115F6AF81C6}"/>
              </a:ext>
            </a:extLst>
          </p:cNvPr>
          <p:cNvCxnSpPr>
            <a:cxnSpLocks/>
            <a:stCxn id="63" idx="1"/>
            <a:endCxn id="63" idx="3"/>
          </p:cNvCxnSpPr>
          <p:nvPr/>
        </p:nvCxnSpPr>
        <p:spPr>
          <a:xfrm>
            <a:off x="2514444" y="3893644"/>
            <a:ext cx="0" cy="3257033"/>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2D33EBAB-F1B1-7047-B8E3-0C6AAF94957C}"/>
              </a:ext>
            </a:extLst>
          </p:cNvPr>
          <p:cNvCxnSpPr>
            <a:cxnSpLocks/>
            <a:stCxn id="63" idx="4"/>
            <a:endCxn id="63" idx="2"/>
          </p:cNvCxnSpPr>
          <p:nvPr/>
        </p:nvCxnSpPr>
        <p:spPr>
          <a:xfrm flipH="1">
            <a:off x="828676" y="5522159"/>
            <a:ext cx="3371537" cy="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413E9E0E-18EA-D749-8201-25E3B73A0C30}"/>
              </a:ext>
            </a:extLst>
          </p:cNvPr>
          <p:cNvCxnSpPr>
            <a:cxnSpLocks/>
            <a:stCxn id="63" idx="5"/>
            <a:endCxn id="63" idx="4"/>
          </p:cNvCxnSpPr>
          <p:nvPr/>
        </p:nvCxnSpPr>
        <p:spPr>
          <a:xfrm flipH="1">
            <a:off x="4200213" y="4436484"/>
            <a:ext cx="1085678" cy="1085677"/>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2ABAFD0D-7687-D845-A771-A533AB9F3870}"/>
              </a:ext>
            </a:extLst>
          </p:cNvPr>
          <p:cNvCxnSpPr>
            <a:cxnSpLocks/>
          </p:cNvCxnSpPr>
          <p:nvPr/>
        </p:nvCxnSpPr>
        <p:spPr>
          <a:xfrm>
            <a:off x="4878396" y="3306141"/>
            <a:ext cx="0" cy="3215252"/>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4F6C1341-A0E1-F74A-A01A-BA845AE1BF6C}"/>
              </a:ext>
            </a:extLst>
          </p:cNvPr>
          <p:cNvCxnSpPr>
            <a:cxnSpLocks/>
          </p:cNvCxnSpPr>
          <p:nvPr/>
        </p:nvCxnSpPr>
        <p:spPr>
          <a:xfrm flipH="1">
            <a:off x="1470670" y="3270628"/>
            <a:ext cx="3407726" cy="0"/>
          </a:xfrm>
          <a:prstGeom prst="line">
            <a:avLst/>
          </a:prstGeom>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F5105065-378F-CD42-98A8-D8B77FA2C709}"/>
              </a:ext>
            </a:extLst>
          </p:cNvPr>
          <p:cNvSpPr txBox="1"/>
          <p:nvPr/>
        </p:nvSpPr>
        <p:spPr>
          <a:xfrm>
            <a:off x="2232224" y="7175401"/>
            <a:ext cx="453970" cy="461665"/>
          </a:xfrm>
          <a:prstGeom prst="rect">
            <a:avLst/>
          </a:prstGeom>
          <a:noFill/>
        </p:spPr>
        <p:txBody>
          <a:bodyPr wrap="none" rtlCol="0">
            <a:spAutoFit/>
          </a:bodyPr>
          <a:lstStyle/>
          <a:p>
            <a:r>
              <a:rPr lang="en-US" sz="2400" dirty="0"/>
              <a:t>Ni</a:t>
            </a:r>
            <a:endParaRPr lang="en-US" sz="1400" dirty="0"/>
          </a:p>
        </p:txBody>
      </p:sp>
      <p:sp>
        <p:nvSpPr>
          <p:cNvPr id="78" name="TextBox 77">
            <a:extLst>
              <a:ext uri="{FF2B5EF4-FFF2-40B4-BE49-F238E27FC236}">
                <a16:creationId xmlns:a16="http://schemas.microsoft.com/office/drawing/2014/main" id="{302F1C39-D032-4044-9F4D-325D04D43875}"/>
              </a:ext>
            </a:extLst>
          </p:cNvPr>
          <p:cNvSpPr txBox="1"/>
          <p:nvPr/>
        </p:nvSpPr>
        <p:spPr>
          <a:xfrm>
            <a:off x="435987" y="5588278"/>
            <a:ext cx="457176" cy="461665"/>
          </a:xfrm>
          <a:prstGeom prst="rect">
            <a:avLst/>
          </a:prstGeom>
          <a:noFill/>
        </p:spPr>
        <p:txBody>
          <a:bodyPr wrap="none" rtlCol="0">
            <a:spAutoFit/>
          </a:bodyPr>
          <a:lstStyle/>
          <a:p>
            <a:r>
              <a:rPr lang="en-US" sz="2400" dirty="0"/>
              <a:t>Nj</a:t>
            </a:r>
            <a:endParaRPr lang="en-US" sz="1400" dirty="0"/>
          </a:p>
        </p:txBody>
      </p:sp>
      <p:sp>
        <p:nvSpPr>
          <p:cNvPr id="79" name="TextBox 78">
            <a:extLst>
              <a:ext uri="{FF2B5EF4-FFF2-40B4-BE49-F238E27FC236}">
                <a16:creationId xmlns:a16="http://schemas.microsoft.com/office/drawing/2014/main" id="{DC162F39-C622-FE4E-BF7E-A61366FD7BFF}"/>
              </a:ext>
            </a:extLst>
          </p:cNvPr>
          <p:cNvSpPr txBox="1"/>
          <p:nvPr/>
        </p:nvSpPr>
        <p:spPr>
          <a:xfrm>
            <a:off x="4849057" y="6496497"/>
            <a:ext cx="522900" cy="461665"/>
          </a:xfrm>
          <a:prstGeom prst="rect">
            <a:avLst/>
          </a:prstGeom>
          <a:noFill/>
        </p:spPr>
        <p:txBody>
          <a:bodyPr wrap="none" rtlCol="0">
            <a:spAutoFit/>
          </a:bodyPr>
          <a:lstStyle/>
          <a:p>
            <a:r>
              <a:rPr lang="en-US" sz="2400" dirty="0" err="1"/>
              <a:t>Nk</a:t>
            </a:r>
            <a:endParaRPr lang="en-US" sz="2400" dirty="0"/>
          </a:p>
        </p:txBody>
      </p:sp>
      <p:cxnSp>
        <p:nvCxnSpPr>
          <p:cNvPr id="80" name="Straight Connector 79">
            <a:extLst>
              <a:ext uri="{FF2B5EF4-FFF2-40B4-BE49-F238E27FC236}">
                <a16:creationId xmlns:a16="http://schemas.microsoft.com/office/drawing/2014/main" id="{94857CAB-56B9-1645-9952-DDE5C9966680}"/>
              </a:ext>
            </a:extLst>
          </p:cNvPr>
          <p:cNvCxnSpPr>
            <a:cxnSpLocks/>
          </p:cNvCxnSpPr>
          <p:nvPr/>
        </p:nvCxnSpPr>
        <p:spPr>
          <a:xfrm flipH="1">
            <a:off x="2550666" y="2797127"/>
            <a:ext cx="1085677" cy="1085678"/>
          </a:xfrm>
          <a:prstGeom prst="line">
            <a:avLst/>
          </a:prstGeom>
        </p:spPr>
        <p:style>
          <a:lnRef idx="2">
            <a:schemeClr val="dk1"/>
          </a:lnRef>
          <a:fillRef idx="0">
            <a:schemeClr val="dk1"/>
          </a:fillRef>
          <a:effectRef idx="1">
            <a:schemeClr val="dk1"/>
          </a:effectRef>
          <a:fontRef idx="minor">
            <a:schemeClr val="tx1"/>
          </a:fontRef>
        </p:style>
      </p:cxnSp>
      <p:sp>
        <p:nvSpPr>
          <p:cNvPr id="81" name="Rectangle 80">
            <a:extLst>
              <a:ext uri="{FF2B5EF4-FFF2-40B4-BE49-F238E27FC236}">
                <a16:creationId xmlns:a16="http://schemas.microsoft.com/office/drawing/2014/main" id="{FE8D98B5-49C6-144C-8D4F-1F1059140FFD}"/>
              </a:ext>
            </a:extLst>
          </p:cNvPr>
          <p:cNvSpPr/>
          <p:nvPr/>
        </p:nvSpPr>
        <p:spPr>
          <a:xfrm>
            <a:off x="1982735" y="3997017"/>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B0</a:t>
            </a:r>
          </a:p>
        </p:txBody>
      </p:sp>
      <p:sp>
        <p:nvSpPr>
          <p:cNvPr id="85" name="Rectangle 84">
            <a:extLst>
              <a:ext uri="{FF2B5EF4-FFF2-40B4-BE49-F238E27FC236}">
                <a16:creationId xmlns:a16="http://schemas.microsoft.com/office/drawing/2014/main" id="{3661FCB7-7D96-A849-AA89-0EADA3DB8104}"/>
              </a:ext>
            </a:extLst>
          </p:cNvPr>
          <p:cNvSpPr/>
          <p:nvPr/>
        </p:nvSpPr>
        <p:spPr>
          <a:xfrm>
            <a:off x="2304727" y="3999949"/>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B1</a:t>
            </a:r>
          </a:p>
        </p:txBody>
      </p:sp>
      <p:sp>
        <p:nvSpPr>
          <p:cNvPr id="86" name="Rectangle 85">
            <a:extLst>
              <a:ext uri="{FF2B5EF4-FFF2-40B4-BE49-F238E27FC236}">
                <a16:creationId xmlns:a16="http://schemas.microsoft.com/office/drawing/2014/main" id="{556273AB-3125-4049-BB75-27DBF0D5CBBE}"/>
              </a:ext>
            </a:extLst>
          </p:cNvPr>
          <p:cNvSpPr/>
          <p:nvPr/>
        </p:nvSpPr>
        <p:spPr>
          <a:xfrm>
            <a:off x="1015299" y="4786227"/>
            <a:ext cx="844664"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A0</a:t>
            </a:r>
          </a:p>
        </p:txBody>
      </p:sp>
      <p:sp>
        <p:nvSpPr>
          <p:cNvPr id="87" name="Rectangle 86">
            <a:extLst>
              <a:ext uri="{FF2B5EF4-FFF2-40B4-BE49-F238E27FC236}">
                <a16:creationId xmlns:a16="http://schemas.microsoft.com/office/drawing/2014/main" id="{9C0602C8-90CE-9044-ABEE-815FAC8213EC}"/>
              </a:ext>
            </a:extLst>
          </p:cNvPr>
          <p:cNvSpPr/>
          <p:nvPr/>
        </p:nvSpPr>
        <p:spPr>
          <a:xfrm>
            <a:off x="997333" y="5187078"/>
            <a:ext cx="844664"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A1</a:t>
            </a:r>
          </a:p>
        </p:txBody>
      </p:sp>
      <p:sp>
        <p:nvSpPr>
          <p:cNvPr id="88" name="Rectangle 87">
            <a:extLst>
              <a:ext uri="{FF2B5EF4-FFF2-40B4-BE49-F238E27FC236}">
                <a16:creationId xmlns:a16="http://schemas.microsoft.com/office/drawing/2014/main" id="{34FAFD7C-281B-A241-93B5-1440B450F50F}"/>
              </a:ext>
            </a:extLst>
          </p:cNvPr>
          <p:cNvSpPr/>
          <p:nvPr/>
        </p:nvSpPr>
        <p:spPr>
          <a:xfrm>
            <a:off x="1002308" y="4009362"/>
            <a:ext cx="861287"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t>
            </a:r>
          </a:p>
        </p:txBody>
      </p:sp>
      <p:sp>
        <p:nvSpPr>
          <p:cNvPr id="91" name="Rectangle 90">
            <a:extLst>
              <a:ext uri="{FF2B5EF4-FFF2-40B4-BE49-F238E27FC236}">
                <a16:creationId xmlns:a16="http://schemas.microsoft.com/office/drawing/2014/main" id="{7850A07D-9F7D-3248-837F-53563B5892E5}"/>
              </a:ext>
            </a:extLst>
          </p:cNvPr>
          <p:cNvSpPr/>
          <p:nvPr/>
        </p:nvSpPr>
        <p:spPr>
          <a:xfrm>
            <a:off x="1960612" y="2453191"/>
            <a:ext cx="861287" cy="6293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t>
            </a:r>
          </a:p>
        </p:txBody>
      </p:sp>
      <p:sp>
        <p:nvSpPr>
          <p:cNvPr id="92" name="Rectangle 91">
            <a:extLst>
              <a:ext uri="{FF2B5EF4-FFF2-40B4-BE49-F238E27FC236}">
                <a16:creationId xmlns:a16="http://schemas.microsoft.com/office/drawing/2014/main" id="{067B36BB-8CAB-EE4D-A50D-B20E60C062E5}"/>
              </a:ext>
            </a:extLst>
          </p:cNvPr>
          <p:cNvSpPr/>
          <p:nvPr/>
        </p:nvSpPr>
        <p:spPr>
          <a:xfrm>
            <a:off x="3369976" y="3997017"/>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B0</a:t>
            </a:r>
          </a:p>
        </p:txBody>
      </p:sp>
      <p:sp>
        <p:nvSpPr>
          <p:cNvPr id="93" name="Rectangle 92">
            <a:extLst>
              <a:ext uri="{FF2B5EF4-FFF2-40B4-BE49-F238E27FC236}">
                <a16:creationId xmlns:a16="http://schemas.microsoft.com/office/drawing/2014/main" id="{07C9598F-ADF9-0646-9854-9C65CF44D841}"/>
              </a:ext>
            </a:extLst>
          </p:cNvPr>
          <p:cNvSpPr/>
          <p:nvPr/>
        </p:nvSpPr>
        <p:spPr>
          <a:xfrm>
            <a:off x="3727238" y="3997017"/>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B1</a:t>
            </a:r>
          </a:p>
        </p:txBody>
      </p:sp>
      <p:sp>
        <p:nvSpPr>
          <p:cNvPr id="94" name="Rectangle 93">
            <a:extLst>
              <a:ext uri="{FF2B5EF4-FFF2-40B4-BE49-F238E27FC236}">
                <a16:creationId xmlns:a16="http://schemas.microsoft.com/office/drawing/2014/main" id="{D66884EF-0E9A-004E-87CA-ACB342A0029D}"/>
              </a:ext>
            </a:extLst>
          </p:cNvPr>
          <p:cNvSpPr/>
          <p:nvPr/>
        </p:nvSpPr>
        <p:spPr>
          <a:xfrm>
            <a:off x="1012752" y="6195973"/>
            <a:ext cx="844664"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A0</a:t>
            </a:r>
          </a:p>
        </p:txBody>
      </p:sp>
      <p:sp>
        <p:nvSpPr>
          <p:cNvPr id="95" name="Rectangle 94">
            <a:extLst>
              <a:ext uri="{FF2B5EF4-FFF2-40B4-BE49-F238E27FC236}">
                <a16:creationId xmlns:a16="http://schemas.microsoft.com/office/drawing/2014/main" id="{CA673822-48B4-5E46-B038-B9801D3823F2}"/>
              </a:ext>
            </a:extLst>
          </p:cNvPr>
          <p:cNvSpPr/>
          <p:nvPr/>
        </p:nvSpPr>
        <p:spPr>
          <a:xfrm>
            <a:off x="994785" y="6596825"/>
            <a:ext cx="844664"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A1</a:t>
            </a:r>
          </a:p>
        </p:txBody>
      </p:sp>
      <p:sp>
        <p:nvSpPr>
          <p:cNvPr id="27" name="Left-Right Arrow 26">
            <a:extLst>
              <a:ext uri="{FF2B5EF4-FFF2-40B4-BE49-F238E27FC236}">
                <a16:creationId xmlns:a16="http://schemas.microsoft.com/office/drawing/2014/main" id="{E4CA1B5F-83A1-9249-B316-E8F8E6DF742D}"/>
              </a:ext>
            </a:extLst>
          </p:cNvPr>
          <p:cNvSpPr/>
          <p:nvPr/>
        </p:nvSpPr>
        <p:spPr>
          <a:xfrm>
            <a:off x="2560009" y="4206106"/>
            <a:ext cx="715050" cy="319660"/>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96" name="Left-Right Arrow 95">
            <a:extLst>
              <a:ext uri="{FF2B5EF4-FFF2-40B4-BE49-F238E27FC236}">
                <a16:creationId xmlns:a16="http://schemas.microsoft.com/office/drawing/2014/main" id="{A72DBB9D-5170-CD4C-BF04-EDEB2D6826F5}"/>
              </a:ext>
            </a:extLst>
          </p:cNvPr>
          <p:cNvSpPr/>
          <p:nvPr/>
        </p:nvSpPr>
        <p:spPr>
          <a:xfrm rot="18972171">
            <a:off x="1494046" y="3360693"/>
            <a:ext cx="715050" cy="31966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7" name="Left-Right Arrow 96">
            <a:extLst>
              <a:ext uri="{FF2B5EF4-FFF2-40B4-BE49-F238E27FC236}">
                <a16:creationId xmlns:a16="http://schemas.microsoft.com/office/drawing/2014/main" id="{F14E9537-7288-BC4F-ADDF-3270249064B7}"/>
              </a:ext>
            </a:extLst>
          </p:cNvPr>
          <p:cNvSpPr/>
          <p:nvPr/>
        </p:nvSpPr>
        <p:spPr>
          <a:xfrm rot="5400000">
            <a:off x="1083971" y="5713630"/>
            <a:ext cx="666622" cy="296658"/>
          </a:xfrm>
          <a:prstGeom prst="lef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98" name="TextBox 97">
            <a:extLst>
              <a:ext uri="{FF2B5EF4-FFF2-40B4-BE49-F238E27FC236}">
                <a16:creationId xmlns:a16="http://schemas.microsoft.com/office/drawing/2014/main" id="{89A2199B-50C4-FC40-84F2-50742414540C}"/>
              </a:ext>
            </a:extLst>
          </p:cNvPr>
          <p:cNvSpPr txBox="1"/>
          <p:nvPr/>
        </p:nvSpPr>
        <p:spPr>
          <a:xfrm>
            <a:off x="6862399" y="1498801"/>
            <a:ext cx="3230436" cy="535531"/>
          </a:xfrm>
          <a:prstGeom prst="rect">
            <a:avLst/>
          </a:prstGeom>
          <a:noFill/>
        </p:spPr>
        <p:txBody>
          <a:bodyPr wrap="none" rtlCol="0">
            <a:spAutoFit/>
          </a:bodyPr>
          <a:lstStyle/>
          <a:p>
            <a:r>
              <a:rPr lang="en-US" dirty="0"/>
              <a:t>Distributed Memory</a:t>
            </a:r>
          </a:p>
        </p:txBody>
      </p:sp>
      <p:sp>
        <p:nvSpPr>
          <p:cNvPr id="99" name="Rectangle 98">
            <a:extLst>
              <a:ext uri="{FF2B5EF4-FFF2-40B4-BE49-F238E27FC236}">
                <a16:creationId xmlns:a16="http://schemas.microsoft.com/office/drawing/2014/main" id="{828C8863-41C6-6246-A0FB-A4378825EC58}"/>
              </a:ext>
            </a:extLst>
          </p:cNvPr>
          <p:cNvSpPr/>
          <p:nvPr/>
        </p:nvSpPr>
        <p:spPr>
          <a:xfrm>
            <a:off x="6096212" y="3950963"/>
            <a:ext cx="861287" cy="6834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t>
            </a:r>
          </a:p>
        </p:txBody>
      </p:sp>
      <p:sp>
        <p:nvSpPr>
          <p:cNvPr id="100" name="Rectangle 99">
            <a:extLst>
              <a:ext uri="{FF2B5EF4-FFF2-40B4-BE49-F238E27FC236}">
                <a16:creationId xmlns:a16="http://schemas.microsoft.com/office/drawing/2014/main" id="{0E6A9574-D184-544D-8705-2B28DBE1E4BE}"/>
              </a:ext>
            </a:extLst>
          </p:cNvPr>
          <p:cNvSpPr/>
          <p:nvPr/>
        </p:nvSpPr>
        <p:spPr>
          <a:xfrm>
            <a:off x="7183150" y="2409813"/>
            <a:ext cx="861287" cy="6293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t>
            </a:r>
          </a:p>
        </p:txBody>
      </p:sp>
      <p:sp>
        <p:nvSpPr>
          <p:cNvPr id="101" name="Rectangle 100">
            <a:extLst>
              <a:ext uri="{FF2B5EF4-FFF2-40B4-BE49-F238E27FC236}">
                <a16:creationId xmlns:a16="http://schemas.microsoft.com/office/drawing/2014/main" id="{40C2AAD4-96F2-A148-AD3B-1AB2B6BA73C6}"/>
              </a:ext>
            </a:extLst>
          </p:cNvPr>
          <p:cNvSpPr/>
          <p:nvPr/>
        </p:nvSpPr>
        <p:spPr>
          <a:xfrm>
            <a:off x="6110185" y="4733504"/>
            <a:ext cx="844664" cy="2945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A0</a:t>
            </a:r>
          </a:p>
        </p:txBody>
      </p:sp>
      <p:sp>
        <p:nvSpPr>
          <p:cNvPr id="102" name="Rectangle 101">
            <a:extLst>
              <a:ext uri="{FF2B5EF4-FFF2-40B4-BE49-F238E27FC236}">
                <a16:creationId xmlns:a16="http://schemas.microsoft.com/office/drawing/2014/main" id="{12068BA3-F248-8E4A-A7E0-6372F84E3D97}"/>
              </a:ext>
            </a:extLst>
          </p:cNvPr>
          <p:cNvSpPr/>
          <p:nvPr/>
        </p:nvSpPr>
        <p:spPr>
          <a:xfrm>
            <a:off x="6796843" y="6169896"/>
            <a:ext cx="844664" cy="29452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700" dirty="0"/>
              <a:t>A1</a:t>
            </a:r>
          </a:p>
        </p:txBody>
      </p:sp>
      <p:sp>
        <p:nvSpPr>
          <p:cNvPr id="103" name="Rectangle 102">
            <a:extLst>
              <a:ext uri="{FF2B5EF4-FFF2-40B4-BE49-F238E27FC236}">
                <a16:creationId xmlns:a16="http://schemas.microsoft.com/office/drawing/2014/main" id="{4D3B3D2C-4D35-5A4A-B585-4101695C7BE4}"/>
              </a:ext>
            </a:extLst>
          </p:cNvPr>
          <p:cNvSpPr/>
          <p:nvPr/>
        </p:nvSpPr>
        <p:spPr>
          <a:xfrm>
            <a:off x="7133193" y="3946256"/>
            <a:ext cx="199391"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B0</a:t>
            </a:r>
          </a:p>
        </p:txBody>
      </p:sp>
      <p:sp>
        <p:nvSpPr>
          <p:cNvPr id="104" name="Rectangle 103">
            <a:extLst>
              <a:ext uri="{FF2B5EF4-FFF2-40B4-BE49-F238E27FC236}">
                <a16:creationId xmlns:a16="http://schemas.microsoft.com/office/drawing/2014/main" id="{E900CFD6-950B-A143-96DC-6AEB21B71A41}"/>
              </a:ext>
            </a:extLst>
          </p:cNvPr>
          <p:cNvSpPr/>
          <p:nvPr/>
        </p:nvSpPr>
        <p:spPr>
          <a:xfrm>
            <a:off x="8594991" y="4667193"/>
            <a:ext cx="195068" cy="6928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t>B1</a:t>
            </a:r>
          </a:p>
        </p:txBody>
      </p:sp>
      <p:sp>
        <p:nvSpPr>
          <p:cNvPr id="28" name="Right Arrow 27">
            <a:extLst>
              <a:ext uri="{FF2B5EF4-FFF2-40B4-BE49-F238E27FC236}">
                <a16:creationId xmlns:a16="http://schemas.microsoft.com/office/drawing/2014/main" id="{E816F705-8E62-9546-9B49-A7A40694110F}"/>
              </a:ext>
            </a:extLst>
          </p:cNvPr>
          <p:cNvSpPr/>
          <p:nvPr/>
        </p:nvSpPr>
        <p:spPr>
          <a:xfrm>
            <a:off x="7420067" y="4139864"/>
            <a:ext cx="988499" cy="2867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07" name="Right Arrow 106">
            <a:extLst>
              <a:ext uri="{FF2B5EF4-FFF2-40B4-BE49-F238E27FC236}">
                <a16:creationId xmlns:a16="http://schemas.microsoft.com/office/drawing/2014/main" id="{CD315C11-5CAF-2B41-88C1-71A26CF1F3D2}"/>
              </a:ext>
            </a:extLst>
          </p:cNvPr>
          <p:cNvSpPr/>
          <p:nvPr/>
        </p:nvSpPr>
        <p:spPr>
          <a:xfrm rot="10800000">
            <a:off x="7469858" y="4839056"/>
            <a:ext cx="988499" cy="2867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12" name="Right Arrow 111">
            <a:extLst>
              <a:ext uri="{FF2B5EF4-FFF2-40B4-BE49-F238E27FC236}">
                <a16:creationId xmlns:a16="http://schemas.microsoft.com/office/drawing/2014/main" id="{CDD1414C-5555-B944-B00D-133A4D644C3E}"/>
              </a:ext>
            </a:extLst>
          </p:cNvPr>
          <p:cNvSpPr/>
          <p:nvPr/>
        </p:nvSpPr>
        <p:spPr>
          <a:xfrm rot="16200000">
            <a:off x="6730783" y="5406560"/>
            <a:ext cx="988499" cy="2867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113" name="Right Arrow 112">
            <a:extLst>
              <a:ext uri="{FF2B5EF4-FFF2-40B4-BE49-F238E27FC236}">
                <a16:creationId xmlns:a16="http://schemas.microsoft.com/office/drawing/2014/main" id="{1C3B034C-6BF5-5B4B-B2A5-E9B6FE69C53A}"/>
              </a:ext>
            </a:extLst>
          </p:cNvPr>
          <p:cNvSpPr/>
          <p:nvPr/>
        </p:nvSpPr>
        <p:spPr>
          <a:xfrm rot="5400000">
            <a:off x="5913613" y="5452959"/>
            <a:ext cx="988499" cy="2867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30" name="TextBox 29">
            <a:extLst>
              <a:ext uri="{FF2B5EF4-FFF2-40B4-BE49-F238E27FC236}">
                <a16:creationId xmlns:a16="http://schemas.microsoft.com/office/drawing/2014/main" id="{B2D35804-D7C0-E342-B654-6E7BA4178A7A}"/>
              </a:ext>
            </a:extLst>
          </p:cNvPr>
          <p:cNvSpPr txBox="1"/>
          <p:nvPr/>
        </p:nvSpPr>
        <p:spPr>
          <a:xfrm>
            <a:off x="2515362" y="4784362"/>
            <a:ext cx="1935402" cy="646331"/>
          </a:xfrm>
          <a:prstGeom prst="rect">
            <a:avLst/>
          </a:prstGeom>
          <a:noFill/>
        </p:spPr>
        <p:txBody>
          <a:bodyPr wrap="none" rtlCol="0">
            <a:spAutoFit/>
          </a:bodyPr>
          <a:lstStyle/>
          <a:p>
            <a:r>
              <a:rPr lang="en-US" sz="1800" dirty="0">
                <a:solidFill>
                  <a:srgbClr val="C00000"/>
                </a:solidFill>
              </a:rPr>
              <a:t>Identical tiles from</a:t>
            </a:r>
          </a:p>
          <a:p>
            <a:r>
              <a:rPr lang="en-US" sz="1800" dirty="0">
                <a:solidFill>
                  <a:srgbClr val="C00000"/>
                </a:solidFill>
              </a:rPr>
              <a:t> global memory</a:t>
            </a:r>
          </a:p>
        </p:txBody>
      </p:sp>
      <p:sp>
        <p:nvSpPr>
          <p:cNvPr id="114" name="TextBox 113">
            <a:extLst>
              <a:ext uri="{FF2B5EF4-FFF2-40B4-BE49-F238E27FC236}">
                <a16:creationId xmlns:a16="http://schemas.microsoft.com/office/drawing/2014/main" id="{D4692878-00F8-4B42-BBAC-EADAC76B6DE2}"/>
              </a:ext>
            </a:extLst>
          </p:cNvPr>
          <p:cNvSpPr txBox="1"/>
          <p:nvPr/>
        </p:nvSpPr>
        <p:spPr>
          <a:xfrm>
            <a:off x="7726733" y="3870533"/>
            <a:ext cx="1107804" cy="369332"/>
          </a:xfrm>
          <a:prstGeom prst="rect">
            <a:avLst/>
          </a:prstGeom>
          <a:noFill/>
        </p:spPr>
        <p:txBody>
          <a:bodyPr wrap="none" rtlCol="0">
            <a:spAutoFit/>
          </a:bodyPr>
          <a:lstStyle/>
          <a:p>
            <a:r>
              <a:rPr lang="en-US" sz="1800" dirty="0">
                <a:solidFill>
                  <a:srgbClr val="C00000"/>
                </a:solidFill>
              </a:rPr>
              <a:t>broadcast</a:t>
            </a:r>
          </a:p>
        </p:txBody>
      </p:sp>
      <p:sp>
        <p:nvSpPr>
          <p:cNvPr id="121" name="Left-Right Arrow 120">
            <a:extLst>
              <a:ext uri="{FF2B5EF4-FFF2-40B4-BE49-F238E27FC236}">
                <a16:creationId xmlns:a16="http://schemas.microsoft.com/office/drawing/2014/main" id="{1FC274B3-6557-E449-BA90-8AF22934F829}"/>
              </a:ext>
            </a:extLst>
          </p:cNvPr>
          <p:cNvSpPr/>
          <p:nvPr/>
        </p:nvSpPr>
        <p:spPr>
          <a:xfrm rot="18972171">
            <a:off x="6858382" y="3254838"/>
            <a:ext cx="715050" cy="31966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1" name="TextBox 30">
            <a:extLst>
              <a:ext uri="{FF2B5EF4-FFF2-40B4-BE49-F238E27FC236}">
                <a16:creationId xmlns:a16="http://schemas.microsoft.com/office/drawing/2014/main" id="{572346FE-A13B-374F-98A7-4492059CFA74}"/>
              </a:ext>
            </a:extLst>
          </p:cNvPr>
          <p:cNvSpPr txBox="1"/>
          <p:nvPr/>
        </p:nvSpPr>
        <p:spPr>
          <a:xfrm>
            <a:off x="5600846" y="7268773"/>
            <a:ext cx="184731" cy="307777"/>
          </a:xfrm>
          <a:prstGeom prst="rect">
            <a:avLst/>
          </a:prstGeom>
          <a:noFill/>
        </p:spPr>
        <p:txBody>
          <a:bodyPr wrap="none" rtlCol="0">
            <a:spAutoFit/>
          </a:bodyPr>
          <a:lstStyle/>
          <a:p>
            <a:endParaRPr lang="en-US" sz="1400" dirty="0"/>
          </a:p>
        </p:txBody>
      </p:sp>
      <p:sp>
        <p:nvSpPr>
          <p:cNvPr id="122" name="TextBox 121">
            <a:extLst>
              <a:ext uri="{FF2B5EF4-FFF2-40B4-BE49-F238E27FC236}">
                <a16:creationId xmlns:a16="http://schemas.microsoft.com/office/drawing/2014/main" id="{000283A5-D2F8-2D41-A8B8-5ECE19906224}"/>
              </a:ext>
            </a:extLst>
          </p:cNvPr>
          <p:cNvSpPr txBox="1"/>
          <p:nvPr/>
        </p:nvSpPr>
        <p:spPr>
          <a:xfrm>
            <a:off x="7320642" y="5661414"/>
            <a:ext cx="1107804" cy="369332"/>
          </a:xfrm>
          <a:prstGeom prst="rect">
            <a:avLst/>
          </a:prstGeom>
          <a:noFill/>
        </p:spPr>
        <p:txBody>
          <a:bodyPr wrap="none" rtlCol="0">
            <a:spAutoFit/>
          </a:bodyPr>
          <a:lstStyle/>
          <a:p>
            <a:r>
              <a:rPr lang="en-US" sz="1800" dirty="0">
                <a:solidFill>
                  <a:srgbClr val="C00000"/>
                </a:solidFill>
              </a:rPr>
              <a:t>broadcast</a:t>
            </a:r>
          </a:p>
        </p:txBody>
      </p:sp>
      <p:sp>
        <p:nvSpPr>
          <p:cNvPr id="123" name="TextBox 122">
            <a:extLst>
              <a:ext uri="{FF2B5EF4-FFF2-40B4-BE49-F238E27FC236}">
                <a16:creationId xmlns:a16="http://schemas.microsoft.com/office/drawing/2014/main" id="{9A560DD2-CE05-AB46-AC22-0F16E4ECDAC2}"/>
              </a:ext>
            </a:extLst>
          </p:cNvPr>
          <p:cNvSpPr txBox="1"/>
          <p:nvPr/>
        </p:nvSpPr>
        <p:spPr>
          <a:xfrm>
            <a:off x="7424950" y="3263914"/>
            <a:ext cx="1120884" cy="369332"/>
          </a:xfrm>
          <a:prstGeom prst="rect">
            <a:avLst/>
          </a:prstGeom>
          <a:noFill/>
        </p:spPr>
        <p:txBody>
          <a:bodyPr wrap="none" rtlCol="0">
            <a:spAutoFit/>
          </a:bodyPr>
          <a:lstStyle/>
          <a:p>
            <a:r>
              <a:rPr lang="en-US" sz="1800" dirty="0">
                <a:solidFill>
                  <a:srgbClr val="C00000"/>
                </a:solidFill>
              </a:rPr>
              <a:t>replicated</a:t>
            </a:r>
          </a:p>
        </p:txBody>
      </p:sp>
    </p:spTree>
    <p:extLst>
      <p:ext uri="{BB962C8B-B14F-4D97-AF65-F5344CB8AC3E}">
        <p14:creationId xmlns:p14="http://schemas.microsoft.com/office/powerpoint/2010/main" val="114192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EBA9-FF13-3E48-B170-04D969C5D732}"/>
              </a:ext>
            </a:extLst>
          </p:cNvPr>
          <p:cNvSpPr>
            <a:spLocks noGrp="1"/>
          </p:cNvSpPr>
          <p:nvPr>
            <p:ph type="title"/>
          </p:nvPr>
        </p:nvSpPr>
        <p:spPr/>
        <p:txBody>
          <a:bodyPr/>
          <a:lstStyle/>
          <a:p>
            <a:r>
              <a:rPr lang="en-US" dirty="0"/>
              <a:t>CNNs solution summary</a:t>
            </a:r>
          </a:p>
        </p:txBody>
      </p:sp>
      <p:sp>
        <p:nvSpPr>
          <p:cNvPr id="4" name="Text Placeholder 3">
            <a:extLst>
              <a:ext uri="{FF2B5EF4-FFF2-40B4-BE49-F238E27FC236}">
                <a16:creationId xmlns:a16="http://schemas.microsoft.com/office/drawing/2014/main" id="{F9A0772D-57BD-0745-9A05-BB3416BC018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E0A6AD3D-0801-C643-A3D8-B17FAE00C232}"/>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CDD4EDF-447B-5F47-B8AB-42C220424AF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91B5905-32B7-F24D-9C2F-316BC30BB1BE}"/>
              </a:ext>
            </a:extLst>
          </p:cNvPr>
          <p:cNvSpPr>
            <a:spLocks noGrp="1"/>
          </p:cNvSpPr>
          <p:nvPr>
            <p:ph type="body" sz="quarter" idx="16"/>
          </p:nvPr>
        </p:nvSpPr>
        <p:spPr/>
        <p:txBody>
          <a:bodyPr/>
          <a:lstStyle/>
          <a:p>
            <a:endParaRPr lang="en-US" dirty="0"/>
          </a:p>
        </p:txBody>
      </p:sp>
      <p:pic>
        <p:nvPicPr>
          <p:cNvPr id="12" name="Picture 11">
            <a:extLst>
              <a:ext uri="{FF2B5EF4-FFF2-40B4-BE49-F238E27FC236}">
                <a16:creationId xmlns:a16="http://schemas.microsoft.com/office/drawing/2014/main" id="{67D6668E-CFAD-5B4E-82EE-6F60784640F0}"/>
              </a:ext>
            </a:extLst>
          </p:cNvPr>
          <p:cNvPicPr>
            <a:picLocks noChangeAspect="1"/>
          </p:cNvPicPr>
          <p:nvPr/>
        </p:nvPicPr>
        <p:blipFill>
          <a:blip r:embed="rId2"/>
          <a:stretch>
            <a:fillRect/>
          </a:stretch>
        </p:blipFill>
        <p:spPr>
          <a:xfrm>
            <a:off x="-62376" y="1606695"/>
            <a:ext cx="11097551" cy="3916508"/>
          </a:xfrm>
          <a:prstGeom prst="rect">
            <a:avLst/>
          </a:prstGeom>
        </p:spPr>
      </p:pic>
      <p:sp>
        <p:nvSpPr>
          <p:cNvPr id="13" name="TextBox 12">
            <a:extLst>
              <a:ext uri="{FF2B5EF4-FFF2-40B4-BE49-F238E27FC236}">
                <a16:creationId xmlns:a16="http://schemas.microsoft.com/office/drawing/2014/main" id="{7485CA47-30FC-D649-A1E6-49E34A9FD393}"/>
              </a:ext>
            </a:extLst>
          </p:cNvPr>
          <p:cNvSpPr txBox="1"/>
          <p:nvPr/>
        </p:nvSpPr>
        <p:spPr>
          <a:xfrm>
            <a:off x="-855826" y="8325766"/>
            <a:ext cx="8820428" cy="757130"/>
          </a:xfrm>
          <a:prstGeom prst="rect">
            <a:avLst/>
          </a:prstGeom>
          <a:noFill/>
        </p:spPr>
        <p:txBody>
          <a:bodyPr wrap="none" rtlCol="0">
            <a:spAutoFit/>
          </a:bodyPr>
          <a:lstStyle/>
          <a:p>
            <a:r>
              <a:rPr lang="en-US" sz="2160" dirty="0">
                <a:solidFill>
                  <a:srgbClr val="FF0000"/>
                </a:solidFill>
              </a:rPr>
              <a:t>Details in: Rui Li et al. “Brief Announcement: Efficient Distributed Algorithms </a:t>
            </a:r>
          </a:p>
          <a:p>
            <a:r>
              <a:rPr lang="en-US" sz="2160" dirty="0">
                <a:solidFill>
                  <a:srgbClr val="FF0000"/>
                </a:solidFill>
              </a:rPr>
              <a:t>for Convolutional Neural Networks,” SPAA 2021</a:t>
            </a:r>
          </a:p>
        </p:txBody>
      </p:sp>
    </p:spTree>
    <p:extLst>
      <p:ext uri="{BB962C8B-B14F-4D97-AF65-F5344CB8AC3E}">
        <p14:creationId xmlns:p14="http://schemas.microsoft.com/office/powerpoint/2010/main" val="211030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783-6626-5A4C-BA9A-76FCF1843C21}"/>
              </a:ext>
            </a:extLst>
          </p:cNvPr>
          <p:cNvSpPr>
            <a:spLocks noGrp="1"/>
          </p:cNvSpPr>
          <p:nvPr>
            <p:ph type="title"/>
          </p:nvPr>
        </p:nvSpPr>
        <p:spPr>
          <a:xfrm>
            <a:off x="349670" y="137567"/>
            <a:ext cx="9595486" cy="659444"/>
          </a:xfrm>
        </p:spPr>
        <p:txBody>
          <a:bodyPr/>
          <a:lstStyle/>
          <a:p>
            <a:r>
              <a:rPr lang="en-US" dirty="0"/>
              <a:t>optimizing tensor computation</a:t>
            </a:r>
          </a:p>
        </p:txBody>
      </p:sp>
      <p:sp>
        <p:nvSpPr>
          <p:cNvPr id="4" name="Rectangle 3">
            <a:extLst>
              <a:ext uri="{FF2B5EF4-FFF2-40B4-BE49-F238E27FC236}">
                <a16:creationId xmlns:a16="http://schemas.microsoft.com/office/drawing/2014/main" id="{24F2A51D-3BA0-234C-8C54-801CF05BFF09}"/>
              </a:ext>
            </a:extLst>
          </p:cNvPr>
          <p:cNvSpPr/>
          <p:nvPr/>
        </p:nvSpPr>
        <p:spPr>
          <a:xfrm>
            <a:off x="399861" y="2833212"/>
            <a:ext cx="1755916" cy="492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Memory</a:t>
            </a:r>
          </a:p>
        </p:txBody>
      </p:sp>
      <p:sp>
        <p:nvSpPr>
          <p:cNvPr id="5" name="Rectangle 4">
            <a:extLst>
              <a:ext uri="{FF2B5EF4-FFF2-40B4-BE49-F238E27FC236}">
                <a16:creationId xmlns:a16="http://schemas.microsoft.com/office/drawing/2014/main" id="{CA280DF6-B218-3146-A618-8AA9E5DE90BF}"/>
              </a:ext>
            </a:extLst>
          </p:cNvPr>
          <p:cNvSpPr/>
          <p:nvPr/>
        </p:nvSpPr>
        <p:spPr>
          <a:xfrm>
            <a:off x="483147" y="2041258"/>
            <a:ext cx="1429258" cy="4072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6" name="Oval 5">
            <a:extLst>
              <a:ext uri="{FF2B5EF4-FFF2-40B4-BE49-F238E27FC236}">
                <a16:creationId xmlns:a16="http://schemas.microsoft.com/office/drawing/2014/main" id="{FA2E8F08-BAAE-9D48-8B04-A1B2C5157A8D}"/>
              </a:ext>
            </a:extLst>
          </p:cNvPr>
          <p:cNvSpPr/>
          <p:nvPr/>
        </p:nvSpPr>
        <p:spPr>
          <a:xfrm>
            <a:off x="512999" y="1251828"/>
            <a:ext cx="1429258" cy="4072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ALU</a:t>
            </a:r>
          </a:p>
        </p:txBody>
      </p:sp>
      <p:sp>
        <p:nvSpPr>
          <p:cNvPr id="7" name="Up-Down Arrow 6">
            <a:extLst>
              <a:ext uri="{FF2B5EF4-FFF2-40B4-BE49-F238E27FC236}">
                <a16:creationId xmlns:a16="http://schemas.microsoft.com/office/drawing/2014/main" id="{7FE2FF9E-39B0-D748-99FD-8F62F7875E2C}"/>
              </a:ext>
            </a:extLst>
          </p:cNvPr>
          <p:cNvSpPr/>
          <p:nvPr/>
        </p:nvSpPr>
        <p:spPr>
          <a:xfrm>
            <a:off x="1071453" y="1678194"/>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9" name="Up-Down Arrow 8">
            <a:extLst>
              <a:ext uri="{FF2B5EF4-FFF2-40B4-BE49-F238E27FC236}">
                <a16:creationId xmlns:a16="http://schemas.microsoft.com/office/drawing/2014/main" id="{F187F322-5FB2-BE47-B5D0-E8DA5732727D}"/>
              </a:ext>
            </a:extLst>
          </p:cNvPr>
          <p:cNvSpPr/>
          <p:nvPr/>
        </p:nvSpPr>
        <p:spPr>
          <a:xfrm>
            <a:off x="1071453" y="2464645"/>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11" name="Rectangle 10">
            <a:extLst>
              <a:ext uri="{FF2B5EF4-FFF2-40B4-BE49-F238E27FC236}">
                <a16:creationId xmlns:a16="http://schemas.microsoft.com/office/drawing/2014/main" id="{5D8198CC-E513-A74E-8152-A41B56B061AD}"/>
              </a:ext>
            </a:extLst>
          </p:cNvPr>
          <p:cNvSpPr/>
          <p:nvPr/>
        </p:nvSpPr>
        <p:spPr>
          <a:xfrm>
            <a:off x="3199247" y="2848170"/>
            <a:ext cx="2923096" cy="47783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Shared-memory</a:t>
            </a:r>
          </a:p>
        </p:txBody>
      </p:sp>
      <p:sp>
        <p:nvSpPr>
          <p:cNvPr id="12" name="Rectangle 11">
            <a:extLst>
              <a:ext uri="{FF2B5EF4-FFF2-40B4-BE49-F238E27FC236}">
                <a16:creationId xmlns:a16="http://schemas.microsoft.com/office/drawing/2014/main" id="{5BBAAAD4-32DB-2146-AF84-9616E63E9EEA}"/>
              </a:ext>
            </a:extLst>
          </p:cNvPr>
          <p:cNvSpPr/>
          <p:nvPr/>
        </p:nvSpPr>
        <p:spPr>
          <a:xfrm>
            <a:off x="3199247"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13" name="Oval 12">
            <a:extLst>
              <a:ext uri="{FF2B5EF4-FFF2-40B4-BE49-F238E27FC236}">
                <a16:creationId xmlns:a16="http://schemas.microsoft.com/office/drawing/2014/main" id="{120EC447-9AE1-5E4D-9C7F-411EC9896A4D}"/>
              </a:ext>
            </a:extLst>
          </p:cNvPr>
          <p:cNvSpPr/>
          <p:nvPr/>
        </p:nvSpPr>
        <p:spPr>
          <a:xfrm>
            <a:off x="3118700"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14" name="Up-Down Arrow 13">
            <a:extLst>
              <a:ext uri="{FF2B5EF4-FFF2-40B4-BE49-F238E27FC236}">
                <a16:creationId xmlns:a16="http://schemas.microsoft.com/office/drawing/2014/main" id="{A07112B7-2A38-CD41-8DE2-519634F0A2D0}"/>
              </a:ext>
            </a:extLst>
          </p:cNvPr>
          <p:cNvSpPr/>
          <p:nvPr/>
        </p:nvSpPr>
        <p:spPr>
          <a:xfrm>
            <a:off x="3714795" y="1600677"/>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21" name="Rectangle 20">
            <a:extLst>
              <a:ext uri="{FF2B5EF4-FFF2-40B4-BE49-F238E27FC236}">
                <a16:creationId xmlns:a16="http://schemas.microsoft.com/office/drawing/2014/main" id="{B079D7A3-8653-AB44-B837-4C34AB03E97B}"/>
              </a:ext>
            </a:extLst>
          </p:cNvPr>
          <p:cNvSpPr/>
          <p:nvPr/>
        </p:nvSpPr>
        <p:spPr>
          <a:xfrm>
            <a:off x="4830181"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22" name="Oval 21">
            <a:extLst>
              <a:ext uri="{FF2B5EF4-FFF2-40B4-BE49-F238E27FC236}">
                <a16:creationId xmlns:a16="http://schemas.microsoft.com/office/drawing/2014/main" id="{75145C3D-015D-E648-84BF-3D3CFCDCB6B5}"/>
              </a:ext>
            </a:extLst>
          </p:cNvPr>
          <p:cNvSpPr/>
          <p:nvPr/>
        </p:nvSpPr>
        <p:spPr>
          <a:xfrm>
            <a:off x="4749634"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35" name="Rectangle 34">
            <a:extLst>
              <a:ext uri="{FF2B5EF4-FFF2-40B4-BE49-F238E27FC236}">
                <a16:creationId xmlns:a16="http://schemas.microsoft.com/office/drawing/2014/main" id="{3BFB4103-D8BD-B94D-A0C0-AA54017636A5}"/>
              </a:ext>
            </a:extLst>
          </p:cNvPr>
          <p:cNvSpPr/>
          <p:nvPr/>
        </p:nvSpPr>
        <p:spPr>
          <a:xfrm>
            <a:off x="9108099"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37" name="Oval 36">
            <a:extLst>
              <a:ext uri="{FF2B5EF4-FFF2-40B4-BE49-F238E27FC236}">
                <a16:creationId xmlns:a16="http://schemas.microsoft.com/office/drawing/2014/main" id="{3DC4F0EA-E60F-2B45-8C4F-512B4E497049}"/>
              </a:ext>
            </a:extLst>
          </p:cNvPr>
          <p:cNvSpPr/>
          <p:nvPr/>
        </p:nvSpPr>
        <p:spPr>
          <a:xfrm>
            <a:off x="9122455"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39" name="Up-Down Arrow 38">
            <a:extLst>
              <a:ext uri="{FF2B5EF4-FFF2-40B4-BE49-F238E27FC236}">
                <a16:creationId xmlns:a16="http://schemas.microsoft.com/office/drawing/2014/main" id="{89AE36CE-199E-274F-9838-C399742112C6}"/>
              </a:ext>
            </a:extLst>
          </p:cNvPr>
          <p:cNvSpPr/>
          <p:nvPr/>
        </p:nvSpPr>
        <p:spPr>
          <a:xfrm rot="5400000">
            <a:off x="8761069" y="1986373"/>
            <a:ext cx="150082" cy="492736"/>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1" name="Rectangle 40">
            <a:extLst>
              <a:ext uri="{FF2B5EF4-FFF2-40B4-BE49-F238E27FC236}">
                <a16:creationId xmlns:a16="http://schemas.microsoft.com/office/drawing/2014/main" id="{BE7AEE53-85B5-C445-922E-4C059EFDAC72}"/>
              </a:ext>
            </a:extLst>
          </p:cNvPr>
          <p:cNvSpPr/>
          <p:nvPr/>
        </p:nvSpPr>
        <p:spPr>
          <a:xfrm>
            <a:off x="6808206"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42" name="Oval 41">
            <a:extLst>
              <a:ext uri="{FF2B5EF4-FFF2-40B4-BE49-F238E27FC236}">
                <a16:creationId xmlns:a16="http://schemas.microsoft.com/office/drawing/2014/main" id="{8F417676-28BB-6845-9220-26CCD7ADBF15}"/>
              </a:ext>
            </a:extLst>
          </p:cNvPr>
          <p:cNvSpPr/>
          <p:nvPr/>
        </p:nvSpPr>
        <p:spPr>
          <a:xfrm>
            <a:off x="6822562"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43" name="Up-Down Arrow 42">
            <a:extLst>
              <a:ext uri="{FF2B5EF4-FFF2-40B4-BE49-F238E27FC236}">
                <a16:creationId xmlns:a16="http://schemas.microsoft.com/office/drawing/2014/main" id="{43A3A213-F059-F045-A1B6-D0E5B831FA7F}"/>
              </a:ext>
            </a:extLst>
          </p:cNvPr>
          <p:cNvSpPr/>
          <p:nvPr/>
        </p:nvSpPr>
        <p:spPr>
          <a:xfrm>
            <a:off x="7370640" y="1594316"/>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4" name="Rectangle 43">
            <a:extLst>
              <a:ext uri="{FF2B5EF4-FFF2-40B4-BE49-F238E27FC236}">
                <a16:creationId xmlns:a16="http://schemas.microsoft.com/office/drawing/2014/main" id="{42DCF2E5-8EE0-EB40-83E9-29B202DBEA57}"/>
              </a:ext>
            </a:extLst>
          </p:cNvPr>
          <p:cNvSpPr/>
          <p:nvPr/>
        </p:nvSpPr>
        <p:spPr>
          <a:xfrm>
            <a:off x="650916" y="6718388"/>
            <a:ext cx="9908035" cy="954107"/>
          </a:xfrm>
          <a:prstGeom prst="rect">
            <a:avLst/>
          </a:prstGeom>
        </p:spPr>
        <p:txBody>
          <a:bodyPr wrap="square">
            <a:spAutoFit/>
          </a:bodyPr>
          <a:lstStyle/>
          <a:p>
            <a:r>
              <a:rPr lang="en-US" sz="2800" b="1" dirty="0"/>
              <a:t>We extend the modeling method to optimize more types of tensor computation on different types of architectures</a:t>
            </a:r>
          </a:p>
        </p:txBody>
      </p:sp>
      <p:sp>
        <p:nvSpPr>
          <p:cNvPr id="47" name="TextBox 46">
            <a:extLst>
              <a:ext uri="{FF2B5EF4-FFF2-40B4-BE49-F238E27FC236}">
                <a16:creationId xmlns:a16="http://schemas.microsoft.com/office/drawing/2014/main" id="{37E6DF6D-EBD7-C84C-AD66-6EB0D3E456E9}"/>
              </a:ext>
            </a:extLst>
          </p:cNvPr>
          <p:cNvSpPr txBox="1"/>
          <p:nvPr/>
        </p:nvSpPr>
        <p:spPr>
          <a:xfrm>
            <a:off x="325789" y="696080"/>
            <a:ext cx="3659976" cy="535531"/>
          </a:xfrm>
          <a:prstGeom prst="rect">
            <a:avLst/>
          </a:prstGeom>
          <a:noFill/>
        </p:spPr>
        <p:txBody>
          <a:bodyPr wrap="none" rtlCol="0">
            <a:spAutoFit/>
          </a:bodyPr>
          <a:lstStyle/>
          <a:p>
            <a:r>
              <a:rPr lang="en-US" dirty="0"/>
              <a:t>Different architectures:</a:t>
            </a:r>
          </a:p>
        </p:txBody>
      </p:sp>
      <p:sp>
        <p:nvSpPr>
          <p:cNvPr id="48" name="TextBox 47">
            <a:extLst>
              <a:ext uri="{FF2B5EF4-FFF2-40B4-BE49-F238E27FC236}">
                <a16:creationId xmlns:a16="http://schemas.microsoft.com/office/drawing/2014/main" id="{FA7ABE50-FAF5-3D49-9501-FBF3DAF3BAD5}"/>
              </a:ext>
            </a:extLst>
          </p:cNvPr>
          <p:cNvSpPr txBox="1"/>
          <p:nvPr/>
        </p:nvSpPr>
        <p:spPr>
          <a:xfrm>
            <a:off x="218247" y="3724924"/>
            <a:ext cx="4811830" cy="535531"/>
          </a:xfrm>
          <a:prstGeom prst="rect">
            <a:avLst/>
          </a:prstGeom>
          <a:noFill/>
        </p:spPr>
        <p:txBody>
          <a:bodyPr wrap="none" rtlCol="0">
            <a:spAutoFit/>
          </a:bodyPr>
          <a:lstStyle/>
          <a:p>
            <a:r>
              <a:rPr lang="en-US" dirty="0"/>
              <a:t>Different tensor computations:</a:t>
            </a:r>
          </a:p>
        </p:txBody>
      </p:sp>
      <p:pic>
        <p:nvPicPr>
          <p:cNvPr id="2050" name="Picture 2" descr="Derivation of a Block Algorithm for LU Factorization">
            <a:extLst>
              <a:ext uri="{FF2B5EF4-FFF2-40B4-BE49-F238E27FC236}">
                <a16:creationId xmlns:a16="http://schemas.microsoft.com/office/drawing/2014/main" id="{8BFEF67E-3AC7-804E-B30C-C0DC39F7D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349" y="5455666"/>
            <a:ext cx="2514245" cy="1026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oyd Warshall Algorithm (Python) | Dynamic Programming | FavTutor">
            <a:extLst>
              <a:ext uri="{FF2B5EF4-FFF2-40B4-BE49-F238E27FC236}">
                <a16:creationId xmlns:a16="http://schemas.microsoft.com/office/drawing/2014/main" id="{C28E10E0-C914-FC49-9BA1-8117088C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622" y="4111949"/>
            <a:ext cx="2298518" cy="1293582"/>
          </a:xfrm>
          <a:prstGeom prst="rect">
            <a:avLst/>
          </a:prstGeom>
          <a:noFill/>
          <a:extLst>
            <a:ext uri="{909E8E84-426E-40DD-AFC4-6F175D3DCCD1}">
              <a14:hiddenFill xmlns:a14="http://schemas.microsoft.com/office/drawing/2010/main">
                <a:solidFill>
                  <a:srgbClr val="FFFFFF"/>
                </a:solidFill>
              </a14:hiddenFill>
            </a:ext>
          </a:extLst>
        </p:spPr>
      </p:pic>
      <p:sp>
        <p:nvSpPr>
          <p:cNvPr id="51" name="Up-Down Arrow 50">
            <a:extLst>
              <a:ext uri="{FF2B5EF4-FFF2-40B4-BE49-F238E27FC236}">
                <a16:creationId xmlns:a16="http://schemas.microsoft.com/office/drawing/2014/main" id="{1433D80E-E20F-C841-8C2B-03F88DBC23DB}"/>
              </a:ext>
            </a:extLst>
          </p:cNvPr>
          <p:cNvSpPr/>
          <p:nvPr/>
        </p:nvSpPr>
        <p:spPr>
          <a:xfrm>
            <a:off x="9767200" y="1577884"/>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52" name="Up-Down Arrow 51">
            <a:extLst>
              <a:ext uri="{FF2B5EF4-FFF2-40B4-BE49-F238E27FC236}">
                <a16:creationId xmlns:a16="http://schemas.microsoft.com/office/drawing/2014/main" id="{3F3461F4-B371-9546-94E4-CA19743C52CA}"/>
              </a:ext>
            </a:extLst>
          </p:cNvPr>
          <p:cNvSpPr/>
          <p:nvPr/>
        </p:nvSpPr>
        <p:spPr>
          <a:xfrm>
            <a:off x="5367866" y="161034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3" name="Up-Down Arrow 52">
            <a:extLst>
              <a:ext uri="{FF2B5EF4-FFF2-40B4-BE49-F238E27FC236}">
                <a16:creationId xmlns:a16="http://schemas.microsoft.com/office/drawing/2014/main" id="{23104B70-7EBA-F742-A472-D645FA9FAB0A}"/>
              </a:ext>
            </a:extLst>
          </p:cNvPr>
          <p:cNvSpPr/>
          <p:nvPr/>
        </p:nvSpPr>
        <p:spPr>
          <a:xfrm>
            <a:off x="5345729" y="2410891"/>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4" name="Up-Down Arrow 53">
            <a:extLst>
              <a:ext uri="{FF2B5EF4-FFF2-40B4-BE49-F238E27FC236}">
                <a16:creationId xmlns:a16="http://schemas.microsoft.com/office/drawing/2014/main" id="{D5593ADC-1AB3-9E44-B274-E07E270096B1}"/>
              </a:ext>
            </a:extLst>
          </p:cNvPr>
          <p:cNvSpPr/>
          <p:nvPr/>
        </p:nvSpPr>
        <p:spPr>
          <a:xfrm>
            <a:off x="3855038" y="242447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49" name="TextBox 48">
            <a:extLst>
              <a:ext uri="{FF2B5EF4-FFF2-40B4-BE49-F238E27FC236}">
                <a16:creationId xmlns:a16="http://schemas.microsoft.com/office/drawing/2014/main" id="{5D653E06-D29C-9B48-861E-F91FFA9C8923}"/>
              </a:ext>
            </a:extLst>
          </p:cNvPr>
          <p:cNvSpPr txBox="1"/>
          <p:nvPr/>
        </p:nvSpPr>
        <p:spPr>
          <a:xfrm>
            <a:off x="7903451" y="4243007"/>
            <a:ext cx="3095335" cy="461665"/>
          </a:xfrm>
          <a:prstGeom prst="rect">
            <a:avLst/>
          </a:prstGeom>
          <a:noFill/>
        </p:spPr>
        <p:txBody>
          <a:bodyPr wrap="none" rtlCol="0">
            <a:spAutoFit/>
          </a:bodyPr>
          <a:lstStyle/>
          <a:p>
            <a:r>
              <a:rPr lang="en-US" sz="2400" dirty="0"/>
              <a:t>All-pairs-shortest-paths</a:t>
            </a:r>
          </a:p>
        </p:txBody>
      </p:sp>
      <p:sp>
        <p:nvSpPr>
          <p:cNvPr id="56" name="TextBox 55">
            <a:extLst>
              <a:ext uri="{FF2B5EF4-FFF2-40B4-BE49-F238E27FC236}">
                <a16:creationId xmlns:a16="http://schemas.microsoft.com/office/drawing/2014/main" id="{4C35BFD7-B77A-7846-87BD-0148CCA75104}"/>
              </a:ext>
            </a:extLst>
          </p:cNvPr>
          <p:cNvSpPr txBox="1"/>
          <p:nvPr/>
        </p:nvSpPr>
        <p:spPr>
          <a:xfrm>
            <a:off x="8523765" y="5661458"/>
            <a:ext cx="2435731" cy="461665"/>
          </a:xfrm>
          <a:prstGeom prst="rect">
            <a:avLst/>
          </a:prstGeom>
          <a:noFill/>
        </p:spPr>
        <p:txBody>
          <a:bodyPr wrap="none" rtlCol="0">
            <a:spAutoFit/>
          </a:bodyPr>
          <a:lstStyle/>
          <a:p>
            <a:r>
              <a:rPr lang="en-US" sz="2400" dirty="0"/>
              <a:t>LU decomposition</a:t>
            </a:r>
          </a:p>
        </p:txBody>
      </p:sp>
      <p:pic>
        <p:nvPicPr>
          <p:cNvPr id="2054" name="Picture 6" descr="Python program to multiply two matrices">
            <a:extLst>
              <a:ext uri="{FF2B5EF4-FFF2-40B4-BE49-F238E27FC236}">
                <a16:creationId xmlns:a16="http://schemas.microsoft.com/office/drawing/2014/main" id="{CE2A8A00-30C8-E949-9619-13A07B1D2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93" y="4148483"/>
            <a:ext cx="3621024" cy="11530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
            <a:extLst>
              <a:ext uri="{FF2B5EF4-FFF2-40B4-BE49-F238E27FC236}">
                <a16:creationId xmlns:a16="http://schemas.microsoft.com/office/drawing/2014/main" id="{156A89E4-1B0E-CF4F-A04E-5A4806E3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13" y="5149112"/>
            <a:ext cx="2298518" cy="154555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EDB871F-C6F6-3847-A377-0F0DF1BFED4F}"/>
              </a:ext>
            </a:extLst>
          </p:cNvPr>
          <p:cNvSpPr txBox="1"/>
          <p:nvPr/>
        </p:nvSpPr>
        <p:spPr>
          <a:xfrm>
            <a:off x="3712414" y="4407159"/>
            <a:ext cx="1172437" cy="461665"/>
          </a:xfrm>
          <a:prstGeom prst="rect">
            <a:avLst/>
          </a:prstGeom>
          <a:noFill/>
        </p:spPr>
        <p:txBody>
          <a:bodyPr wrap="none" rtlCol="0">
            <a:spAutoFit/>
          </a:bodyPr>
          <a:lstStyle/>
          <a:p>
            <a:r>
              <a:rPr lang="en-US" sz="2400" dirty="0" err="1"/>
              <a:t>Matmul</a:t>
            </a:r>
            <a:endParaRPr lang="en-US" sz="2400" dirty="0"/>
          </a:p>
        </p:txBody>
      </p:sp>
      <p:sp>
        <p:nvSpPr>
          <p:cNvPr id="60" name="TextBox 59">
            <a:extLst>
              <a:ext uri="{FF2B5EF4-FFF2-40B4-BE49-F238E27FC236}">
                <a16:creationId xmlns:a16="http://schemas.microsoft.com/office/drawing/2014/main" id="{4604B003-6CA0-2248-ABBF-1EACD033E13A}"/>
              </a:ext>
            </a:extLst>
          </p:cNvPr>
          <p:cNvSpPr txBox="1"/>
          <p:nvPr/>
        </p:nvSpPr>
        <p:spPr>
          <a:xfrm>
            <a:off x="2712914" y="5661459"/>
            <a:ext cx="1694695" cy="461665"/>
          </a:xfrm>
          <a:prstGeom prst="rect">
            <a:avLst/>
          </a:prstGeom>
          <a:noFill/>
        </p:spPr>
        <p:txBody>
          <a:bodyPr wrap="none" rtlCol="0">
            <a:spAutoFit/>
          </a:bodyPr>
          <a:lstStyle/>
          <a:p>
            <a:r>
              <a:rPr lang="en-US" sz="2400" dirty="0"/>
              <a:t>Convolution</a:t>
            </a:r>
          </a:p>
        </p:txBody>
      </p:sp>
      <p:sp>
        <p:nvSpPr>
          <p:cNvPr id="55" name="Right Arrow 54">
            <a:extLst>
              <a:ext uri="{FF2B5EF4-FFF2-40B4-BE49-F238E27FC236}">
                <a16:creationId xmlns:a16="http://schemas.microsoft.com/office/drawing/2014/main" id="{84FD4592-796A-1D44-8D52-B6592D4378B3}"/>
              </a:ext>
            </a:extLst>
          </p:cNvPr>
          <p:cNvSpPr/>
          <p:nvPr/>
        </p:nvSpPr>
        <p:spPr>
          <a:xfrm>
            <a:off x="4832570" y="5249151"/>
            <a:ext cx="795176" cy="4662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7D93481-41D4-CE4C-A040-0FCB85E7D3A4}"/>
              </a:ext>
            </a:extLst>
          </p:cNvPr>
          <p:cNvSpPr txBox="1"/>
          <p:nvPr/>
        </p:nvSpPr>
        <p:spPr>
          <a:xfrm>
            <a:off x="324113" y="3349722"/>
            <a:ext cx="1811009" cy="400110"/>
          </a:xfrm>
          <a:prstGeom prst="rect">
            <a:avLst/>
          </a:prstGeom>
          <a:noFill/>
        </p:spPr>
        <p:txBody>
          <a:bodyPr wrap="none" rtlCol="0">
            <a:spAutoFit/>
          </a:bodyPr>
          <a:lstStyle/>
          <a:p>
            <a:r>
              <a:rPr lang="en-US" sz="2000" dirty="0"/>
              <a:t>Single core CPU</a:t>
            </a:r>
          </a:p>
        </p:txBody>
      </p:sp>
      <p:sp>
        <p:nvSpPr>
          <p:cNvPr id="64" name="TextBox 63">
            <a:extLst>
              <a:ext uri="{FF2B5EF4-FFF2-40B4-BE49-F238E27FC236}">
                <a16:creationId xmlns:a16="http://schemas.microsoft.com/office/drawing/2014/main" id="{F2F2BE87-50F2-8646-9D20-1253A7E57AD3}"/>
              </a:ext>
            </a:extLst>
          </p:cNvPr>
          <p:cNvSpPr txBox="1"/>
          <p:nvPr/>
        </p:nvSpPr>
        <p:spPr>
          <a:xfrm>
            <a:off x="3585010" y="3370099"/>
            <a:ext cx="1770934" cy="400110"/>
          </a:xfrm>
          <a:prstGeom prst="rect">
            <a:avLst/>
          </a:prstGeom>
          <a:noFill/>
        </p:spPr>
        <p:txBody>
          <a:bodyPr wrap="none" rtlCol="0">
            <a:spAutoFit/>
          </a:bodyPr>
          <a:lstStyle/>
          <a:p>
            <a:r>
              <a:rPr lang="en-US" sz="2000" dirty="0"/>
              <a:t>Multi-core CPU</a:t>
            </a:r>
          </a:p>
        </p:txBody>
      </p:sp>
      <p:sp>
        <p:nvSpPr>
          <p:cNvPr id="65" name="TextBox 64">
            <a:extLst>
              <a:ext uri="{FF2B5EF4-FFF2-40B4-BE49-F238E27FC236}">
                <a16:creationId xmlns:a16="http://schemas.microsoft.com/office/drawing/2014/main" id="{E2CCF81F-0237-2845-8DC5-7203062C5730}"/>
              </a:ext>
            </a:extLst>
          </p:cNvPr>
          <p:cNvSpPr txBox="1"/>
          <p:nvPr/>
        </p:nvSpPr>
        <p:spPr>
          <a:xfrm>
            <a:off x="7704275" y="2742284"/>
            <a:ext cx="2115451" cy="400110"/>
          </a:xfrm>
          <a:prstGeom prst="rect">
            <a:avLst/>
          </a:prstGeom>
          <a:noFill/>
        </p:spPr>
        <p:txBody>
          <a:bodyPr wrap="none" rtlCol="0">
            <a:spAutoFit/>
          </a:bodyPr>
          <a:lstStyle/>
          <a:p>
            <a:r>
              <a:rPr lang="en-US" sz="2000" dirty="0"/>
              <a:t>Multi-node cluster</a:t>
            </a:r>
          </a:p>
        </p:txBody>
      </p:sp>
      <p:sp>
        <p:nvSpPr>
          <p:cNvPr id="3" name="Rectangle 2">
            <a:extLst>
              <a:ext uri="{FF2B5EF4-FFF2-40B4-BE49-F238E27FC236}">
                <a16:creationId xmlns:a16="http://schemas.microsoft.com/office/drawing/2014/main" id="{F8B2D021-8A69-164A-832E-D0907B8E2876}"/>
              </a:ext>
            </a:extLst>
          </p:cNvPr>
          <p:cNvSpPr/>
          <p:nvPr/>
        </p:nvSpPr>
        <p:spPr>
          <a:xfrm>
            <a:off x="5751917" y="3998975"/>
            <a:ext cx="5112097" cy="2819513"/>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39">
            <a:extLst>
              <a:ext uri="{FF2B5EF4-FFF2-40B4-BE49-F238E27FC236}">
                <a16:creationId xmlns:a16="http://schemas.microsoft.com/office/drawing/2014/main" id="{7D6D08E1-9882-264E-BC9F-7710C5DCFB42}"/>
              </a:ext>
            </a:extLst>
          </p:cNvPr>
          <p:cNvSpPr/>
          <p:nvPr/>
        </p:nvSpPr>
        <p:spPr>
          <a:xfrm>
            <a:off x="6414271" y="903333"/>
            <a:ext cx="4516002" cy="2508734"/>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 name="Rectangle 7">
            <a:extLst>
              <a:ext uri="{FF2B5EF4-FFF2-40B4-BE49-F238E27FC236}">
                <a16:creationId xmlns:a16="http://schemas.microsoft.com/office/drawing/2014/main" id="{CB0813B1-DC22-9D4A-AA9D-E3DE708A9E01}"/>
              </a:ext>
            </a:extLst>
          </p:cNvPr>
          <p:cNvSpPr/>
          <p:nvPr/>
        </p:nvSpPr>
        <p:spPr>
          <a:xfrm>
            <a:off x="8399594" y="4724924"/>
            <a:ext cx="2435731" cy="810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Model construction</a:t>
            </a:r>
          </a:p>
        </p:txBody>
      </p:sp>
    </p:spTree>
    <p:extLst>
      <p:ext uri="{BB962C8B-B14F-4D97-AF65-F5344CB8AC3E}">
        <p14:creationId xmlns:p14="http://schemas.microsoft.com/office/powerpoint/2010/main" val="34917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8946-7719-F347-91A7-C26DC6018301}"/>
              </a:ext>
            </a:extLst>
          </p:cNvPr>
          <p:cNvSpPr>
            <a:spLocks noGrp="1"/>
          </p:cNvSpPr>
          <p:nvPr>
            <p:ph type="title"/>
          </p:nvPr>
        </p:nvSpPr>
        <p:spPr>
          <a:xfrm>
            <a:off x="706753" y="359567"/>
            <a:ext cx="10022207" cy="659444"/>
          </a:xfrm>
        </p:spPr>
        <p:txBody>
          <a:bodyPr/>
          <a:lstStyle/>
          <a:p>
            <a:r>
              <a:rPr lang="en-US" dirty="0"/>
              <a:t>Extension to more general computations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D7E9D2-3A9E-3B40-8CDC-DB840F68077E}"/>
                  </a:ext>
                </a:extLst>
              </p:cNvPr>
              <p:cNvSpPr>
                <a:spLocks noGrp="1"/>
              </p:cNvSpPr>
              <p:nvPr>
                <p:ph sz="half" idx="1"/>
              </p:nvPr>
            </p:nvSpPr>
            <p:spPr>
              <a:xfrm>
                <a:off x="195944" y="1029398"/>
                <a:ext cx="10654936" cy="6310186"/>
              </a:xfrm>
            </p:spPr>
            <p:txBody>
              <a:bodyPr/>
              <a:lstStyle/>
              <a:p>
                <a:r>
                  <a:rPr lang="en-US" dirty="0"/>
                  <a:t>Extend distributed performance model for more general matrix/tensor computations</a:t>
                </a:r>
              </a:p>
              <a:p>
                <a:pPr lvl="1"/>
                <a:r>
                  <a:rPr lang="en-US" dirty="0" err="1"/>
                  <a:t>Eg</a:t>
                </a:r>
                <a:r>
                  <a:rPr lang="en-US" dirty="0"/>
                  <a:t>: LU Decomposition, All-pairs shortest paths</a:t>
                </a:r>
              </a:p>
              <a:p>
                <a:pPr lvl="1"/>
                <a:r>
                  <a:rPr lang="en-US" dirty="0"/>
                  <a:t>Sequential loops; non-rectangular iteration spaces</a:t>
                </a:r>
              </a:p>
              <a:p>
                <a:r>
                  <a:rPr lang="en-US" dirty="0"/>
                  <a:t>Only consider rectangular tiles</a:t>
                </a:r>
              </a:p>
              <a:p>
                <a:pPr lvl="1"/>
                <a:r>
                  <a:rPr lang="en-US" dirty="0"/>
                  <a:t>Iteration space split by orthogonal tiling planes</a:t>
                </a:r>
              </a:p>
              <a:p>
                <a:r>
                  <a:rPr lang="en-US" dirty="0"/>
                  <a:t>Model the following metrics:</a:t>
                </a:r>
              </a:p>
              <a:p>
                <a:pPr lvl="1"/>
                <a:r>
                  <a:rPr lang="en-US" dirty="0"/>
                  <a:t>Cost of communication volume </a:t>
                </a:r>
                <a14:m>
                  <m:oMath xmlns:m="http://schemas.openxmlformats.org/officeDocument/2006/math">
                    <m:r>
                      <a:rPr lang="en-US" b="0" i="1" smtClean="0">
                        <a:latin typeface="Cambria Math" panose="02040503050406030204" pitchFamily="18" charset="0"/>
                      </a:rPr>
                      <m:t>𝑉</m:t>
                    </m:r>
                  </m:oMath>
                </a14:m>
                <a:endParaRPr lang="en-US" dirty="0"/>
              </a:p>
              <a:p>
                <a:pPr lvl="1"/>
                <a:r>
                  <a:rPr lang="en-US" dirty="0"/>
                  <a:t>Cost of messages </a:t>
                </a:r>
                <a14:m>
                  <m:oMath xmlns:m="http://schemas.openxmlformats.org/officeDocument/2006/math">
                    <m:r>
                      <a:rPr lang="en-US" b="0" i="1" smtClean="0">
                        <a:latin typeface="Cambria Math" panose="02040503050406030204" pitchFamily="18" charset="0"/>
                      </a:rPr>
                      <m:t>𝑀</m:t>
                    </m:r>
                  </m:oMath>
                </a14:m>
                <a:r>
                  <a:rPr lang="en-US" dirty="0"/>
                  <a:t> </a:t>
                </a:r>
              </a:p>
              <a:p>
                <a:pPr lvl="1"/>
                <a:r>
                  <a:rPr lang="en-US" dirty="0"/>
                  <a:t>Cost of computations </a:t>
                </a:r>
                <a14:m>
                  <m:oMath xmlns:m="http://schemas.openxmlformats.org/officeDocument/2006/math">
                    <m:r>
                      <a:rPr lang="en-US" b="0" i="1" smtClean="0">
                        <a:latin typeface="Cambria Math" panose="02040503050406030204" pitchFamily="18" charset="0"/>
                      </a:rPr>
                      <m:t>𝑂</m:t>
                    </m:r>
                  </m:oMath>
                </a14:m>
                <a:endParaRPr lang="en-US" dirty="0"/>
              </a:p>
              <a:p>
                <a:r>
                  <a:rPr lang="en-US" dirty="0"/>
                  <a:t>Convert to time</a:t>
                </a:r>
              </a:p>
              <a:p>
                <a:pPr lvl="1"/>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𝑣</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endParaRPr lang="en-US" dirty="0"/>
              </a:p>
            </p:txBody>
          </p:sp>
        </mc:Choice>
        <mc:Fallback xmlns="">
          <p:sp>
            <p:nvSpPr>
              <p:cNvPr id="3" name="Content Placeholder 2">
                <a:extLst>
                  <a:ext uri="{FF2B5EF4-FFF2-40B4-BE49-F238E27FC236}">
                    <a16:creationId xmlns:a16="http://schemas.microsoft.com/office/drawing/2014/main" id="{19D7E9D2-3A9E-3B40-8CDC-DB840F68077E}"/>
                  </a:ext>
                </a:extLst>
              </p:cNvPr>
              <p:cNvSpPr>
                <a:spLocks noGrp="1" noRot="1" noChangeAspect="1" noMove="1" noResize="1" noEditPoints="1" noAdjustHandles="1" noChangeArrowheads="1" noChangeShapeType="1" noTextEdit="1"/>
              </p:cNvSpPr>
              <p:nvPr>
                <p:ph sz="half" idx="1"/>
              </p:nvPr>
            </p:nvSpPr>
            <p:spPr>
              <a:xfrm>
                <a:off x="195944" y="1029398"/>
                <a:ext cx="10654936" cy="6310186"/>
              </a:xfrm>
              <a:blipFill>
                <a:blip r:embed="rId2"/>
                <a:stretch>
                  <a:fillRect l="-1429" t="-1408" r="-833" b="-784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B26FB76B-BF58-D84A-A1ED-116A21C4FB2C}"/>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BA5724FB-EC4D-F840-8A9A-AD5EC22ED72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78FC808-1A9B-5D4A-885B-9800E226B316}"/>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36B24C7-0BEE-D24C-85CA-3121630A712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7534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ABE2E-1EF3-B04F-A340-1C5B003A8CB4}"/>
              </a:ext>
            </a:extLst>
          </p:cNvPr>
          <p:cNvSpPr>
            <a:spLocks noGrp="1"/>
          </p:cNvSpPr>
          <p:nvPr>
            <p:ph type="title"/>
          </p:nvPr>
        </p:nvSpPr>
        <p:spPr>
          <a:xfrm>
            <a:off x="820801" y="523007"/>
            <a:ext cx="9595485" cy="659444"/>
          </a:xfrm>
        </p:spPr>
        <p:txBody>
          <a:bodyPr/>
          <a:lstStyle/>
          <a:p>
            <a:r>
              <a:rPr lang="en-US" dirty="0"/>
              <a:t>CNN Example - Naive</a:t>
            </a:r>
          </a:p>
        </p:txBody>
      </p:sp>
      <p:sp>
        <p:nvSpPr>
          <p:cNvPr id="4" name="Text Placeholder 3">
            <a:extLst>
              <a:ext uri="{FF2B5EF4-FFF2-40B4-BE49-F238E27FC236}">
                <a16:creationId xmlns:a16="http://schemas.microsoft.com/office/drawing/2014/main" id="{21C60D0C-6ECE-7949-8455-F2C3715ED02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C47E41E2-EC99-9A43-BE26-7C73B3AF052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5E718A66-D303-C94C-86BB-407DE9F34C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CA800C9-C10E-C04D-B69F-729E0451AD0B}"/>
              </a:ext>
            </a:extLst>
          </p:cNvPr>
          <p:cNvSpPr>
            <a:spLocks noGrp="1"/>
          </p:cNvSpPr>
          <p:nvPr>
            <p:ph type="body" sz="quarter" idx="16"/>
          </p:nvPr>
        </p:nvSpPr>
        <p:spPr/>
        <p:txBody>
          <a:bodyPr/>
          <a:lstStyle/>
          <a:p>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E4C61EA-3FFC-7E48-81F9-A5242D3205A4}"/>
                  </a:ext>
                </a:extLst>
              </p:cNvPr>
              <p:cNvSpPr txBox="1">
                <a:spLocks/>
              </p:cNvSpPr>
              <p:nvPr/>
            </p:nvSpPr>
            <p:spPr>
              <a:xfrm>
                <a:off x="820801" y="1154225"/>
                <a:ext cx="8686800" cy="853927"/>
              </a:xfrm>
              <a:prstGeom prst="rect">
                <a:avLst/>
              </a:prstGeom>
            </p:spPr>
            <p:txBody>
              <a:bodyPr/>
              <a:lstStyle>
                <a:lvl1pPr marL="342886" indent="-342886" algn="l" defTabSz="457182" rtl="0" eaLnBrk="1" latinLnBrk="0" hangingPunct="1">
                  <a:spcBef>
                    <a:spcPct val="20000"/>
                  </a:spcBef>
                  <a:buFont typeface="Arial"/>
                  <a:buChar char="•"/>
                  <a:defRPr sz="2800" b="0" i="0" kern="1200" baseline="0">
                    <a:solidFill>
                      <a:schemeClr val="tx1">
                        <a:lumMod val="65000"/>
                        <a:lumOff val="35000"/>
                      </a:schemeClr>
                    </a:solidFill>
                    <a:latin typeface="Century Gothic" charset="0"/>
                    <a:ea typeface="+mn-ea"/>
                    <a:cs typeface="Avenir"/>
                  </a:defRPr>
                </a:lvl1pPr>
                <a:lvl2pPr marL="742920" indent="-285739" algn="l" defTabSz="457182"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mn-ea"/>
                    <a:cs typeface="Avenir"/>
                  </a:defRPr>
                </a:lvl2pPr>
                <a:lvl3pPr marL="1142954" indent="-228591" algn="l" defTabSz="457182" rtl="0" eaLnBrk="1" latinLnBrk="0" hangingPunct="1">
                  <a:spcBef>
                    <a:spcPct val="20000"/>
                  </a:spcBef>
                  <a:buFont typeface="Arial"/>
                  <a:buChar char="•"/>
                  <a:defRPr sz="2000" b="0" i="0" kern="1200" baseline="0">
                    <a:solidFill>
                      <a:schemeClr val="tx1">
                        <a:lumMod val="65000"/>
                        <a:lumOff val="35000"/>
                      </a:schemeClr>
                    </a:solidFill>
                    <a:latin typeface="Century Gothic" charset="0"/>
                    <a:ea typeface="Century Gothic" charset="0"/>
                    <a:cs typeface="Century Gothic" charset="0"/>
                  </a:defRPr>
                </a:lvl3pPr>
                <a:lvl4pPr marL="1600136" indent="-228591" algn="l" defTabSz="457182" rtl="0" eaLnBrk="1" latinLnBrk="0" hangingPunct="1">
                  <a:spcBef>
                    <a:spcPct val="20000"/>
                  </a:spcBef>
                  <a:buFont typeface="Arial"/>
                  <a:buChar char="–"/>
                  <a:defRPr sz="1800" b="0" i="0" kern="1200" baseline="0">
                    <a:solidFill>
                      <a:schemeClr val="tx1">
                        <a:lumMod val="65000"/>
                        <a:lumOff val="35000"/>
                      </a:schemeClr>
                    </a:solidFill>
                    <a:latin typeface="Century Gothic" charset="0"/>
                    <a:ea typeface="+mn-ea"/>
                    <a:cs typeface="Avenir"/>
                  </a:defRPr>
                </a:lvl4pPr>
                <a:lvl5pPr marL="2057318" indent="-228591" algn="l" defTabSz="457182" rtl="0" eaLnBrk="1" latinLnBrk="0" hangingPunct="1">
                  <a:spcBef>
                    <a:spcPct val="20000"/>
                  </a:spcBef>
                  <a:buFont typeface="Arial"/>
                  <a:buChar char="»"/>
                  <a:defRPr sz="1800" b="0" i="0" kern="1200" baseline="0">
                    <a:solidFill>
                      <a:schemeClr val="tx1">
                        <a:lumMod val="65000"/>
                        <a:lumOff val="35000"/>
                      </a:schemeClr>
                    </a:solidFill>
                    <a:latin typeface="Century Gothic" charset="0"/>
                    <a:ea typeface="+mn-ea"/>
                    <a:cs typeface="Avenir"/>
                  </a:defRPr>
                </a:lvl5pPr>
                <a:lvl6pPr marL="2514499" indent="-228591" algn="l" defTabSz="457182" rtl="0" eaLnBrk="1" latinLnBrk="0" hangingPunct="1">
                  <a:spcBef>
                    <a:spcPct val="20000"/>
                  </a:spcBef>
                  <a:buFont typeface="Arial"/>
                  <a:buChar char="•"/>
                  <a:defRPr sz="1800" kern="1200">
                    <a:solidFill>
                      <a:schemeClr val="tx1"/>
                    </a:solidFill>
                    <a:latin typeface="+mn-lt"/>
                    <a:ea typeface="+mn-ea"/>
                    <a:cs typeface="+mn-cs"/>
                  </a:defRPr>
                </a:lvl6pPr>
                <a:lvl7pPr marL="2971681" indent="-228591" algn="l" defTabSz="457182" rtl="0" eaLnBrk="1" latinLnBrk="0" hangingPunct="1">
                  <a:spcBef>
                    <a:spcPct val="20000"/>
                  </a:spcBef>
                  <a:buFont typeface="Arial"/>
                  <a:buChar char="•"/>
                  <a:defRPr sz="1800" kern="1200">
                    <a:solidFill>
                      <a:schemeClr val="tx1"/>
                    </a:solidFill>
                    <a:latin typeface="+mn-lt"/>
                    <a:ea typeface="+mn-ea"/>
                    <a:cs typeface="+mn-cs"/>
                  </a:defRPr>
                </a:lvl7pPr>
                <a:lvl8pPr marL="3428863" indent="-228591" algn="l" defTabSz="457182" rtl="0" eaLnBrk="1" latinLnBrk="0" hangingPunct="1">
                  <a:spcBef>
                    <a:spcPct val="20000"/>
                  </a:spcBef>
                  <a:buFont typeface="Arial"/>
                  <a:buChar char="•"/>
                  <a:defRPr sz="1800" kern="1200">
                    <a:solidFill>
                      <a:schemeClr val="tx1"/>
                    </a:solidFill>
                    <a:latin typeface="+mn-lt"/>
                    <a:ea typeface="+mn-ea"/>
                    <a:cs typeface="+mn-cs"/>
                  </a:defRPr>
                </a:lvl8pPr>
                <a:lvl9pPr marL="3886045" indent="-228591" algn="l" defTabSz="457182" rtl="0" eaLnBrk="1" latinLnBrk="0" hangingPunct="1">
                  <a:spcBef>
                    <a:spcPct val="20000"/>
                  </a:spcBef>
                  <a:buFont typeface="Arial"/>
                  <a:buChar char="•"/>
                  <a:defRPr sz="1800" kern="1200">
                    <a:solidFill>
                      <a:schemeClr val="tx1"/>
                    </a:solidFill>
                    <a:latin typeface="+mn-lt"/>
                    <a:ea typeface="+mn-ea"/>
                    <a:cs typeface="+mn-cs"/>
                  </a:defRPr>
                </a:lvl9pPr>
              </a:lstStyle>
              <a:p>
                <a:pPr marL="457182" lvl="1" indent="0" fontAlgn="auto">
                  <a:spcAft>
                    <a:spcPts val="0"/>
                  </a:spcAft>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𝑂𝑢𝑡</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sub>
                        <m:sup/>
                        <m:e>
                          <m:r>
                            <a:rPr lang="en-US" i="1">
                              <a:latin typeface="Cambria Math" panose="02040503050406030204" pitchFamily="18" charset="0"/>
                            </a:rPr>
                            <m:t>(</m:t>
                          </m:r>
                          <m:r>
                            <a:rPr lang="en-US" i="1">
                              <a:latin typeface="Cambria Math" panose="02040503050406030204" pitchFamily="18" charset="0"/>
                            </a:rPr>
                            <m:t>𝐼𝑛</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𝑠</m:t>
                              </m:r>
                            </m:e>
                          </m:d>
                          <m:r>
                            <a:rPr lang="en-US" b="0" i="1" smtClean="0">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𝐾</m:t>
                          </m:r>
                          <m:r>
                            <a:rPr lang="en-US" b="0" i="1" smtClean="0">
                              <a:latin typeface="Cambria Math" panose="02040503050406030204" pitchFamily="18" charset="0"/>
                            </a:rPr>
                            <m:t>𝑒</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𝑠</m:t>
                          </m:r>
                        </m:e>
                      </m:nary>
                      <m:r>
                        <a:rPr lang="en-US" i="1">
                          <a:latin typeface="Cambria Math" panose="02040503050406030204" pitchFamily="18" charset="0"/>
                        </a:rPr>
                        <m:t>])</m:t>
                      </m:r>
                    </m:oMath>
                  </m:oMathPara>
                </a14:m>
                <a:endParaRPr lang="en-US" sz="4000" dirty="0"/>
              </a:p>
              <a:p>
                <a:pPr fontAlgn="auto">
                  <a:spcAft>
                    <a:spcPts val="0"/>
                  </a:spcAft>
                </a:pPr>
                <a:endParaRPr lang="en-US" sz="4000" dirty="0"/>
              </a:p>
              <a:p>
                <a:pPr fontAlgn="auto">
                  <a:spcAft>
                    <a:spcPts val="0"/>
                  </a:spcAft>
                </a:pPr>
                <a:endParaRPr lang="en-US" sz="4000" dirty="0"/>
              </a:p>
            </p:txBody>
          </p:sp>
        </mc:Choice>
        <mc:Fallback xmlns="">
          <p:sp>
            <p:nvSpPr>
              <p:cNvPr id="8" name="Content Placeholder 2">
                <a:extLst>
                  <a:ext uri="{FF2B5EF4-FFF2-40B4-BE49-F238E27FC236}">
                    <a16:creationId xmlns:a16="http://schemas.microsoft.com/office/drawing/2014/main" id="{5E4C61EA-3FFC-7E48-81F9-A5242D3205A4}"/>
                  </a:ext>
                </a:extLst>
              </p:cNvPr>
              <p:cNvSpPr txBox="1">
                <a:spLocks noRot="1" noChangeAspect="1" noMove="1" noResize="1" noEditPoints="1" noAdjustHandles="1" noChangeArrowheads="1" noChangeShapeType="1" noTextEdit="1"/>
              </p:cNvSpPr>
              <p:nvPr/>
            </p:nvSpPr>
            <p:spPr>
              <a:xfrm>
                <a:off x="820801" y="1154225"/>
                <a:ext cx="8686800" cy="853927"/>
              </a:xfrm>
              <a:prstGeom prst="rect">
                <a:avLst/>
              </a:prstGeom>
              <a:blipFill>
                <a:blip r:embed="rId3"/>
                <a:stretch>
                  <a:fillRect t="-158824" b="-216176"/>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925B443-69D4-C743-AF9A-856122E494DE}"/>
              </a:ext>
            </a:extLst>
          </p:cNvPr>
          <p:cNvPicPr>
            <a:picLocks noChangeAspect="1"/>
          </p:cNvPicPr>
          <p:nvPr/>
        </p:nvPicPr>
        <p:blipFill>
          <a:blip r:embed="rId4"/>
          <a:stretch>
            <a:fillRect/>
          </a:stretch>
        </p:blipFill>
        <p:spPr>
          <a:xfrm>
            <a:off x="2293719" y="4905786"/>
            <a:ext cx="6147564" cy="2283380"/>
          </a:xfrm>
          <a:prstGeom prst="rect">
            <a:avLst/>
          </a:prstGeom>
        </p:spPr>
      </p:pic>
      <p:pic>
        <p:nvPicPr>
          <p:cNvPr id="10" name="Picture 8" descr="Conv2d: Finally Understand What Happens in the Forward Pass | by ⭐Axel  Thevenot | Towards Data Science">
            <a:extLst>
              <a:ext uri="{FF2B5EF4-FFF2-40B4-BE49-F238E27FC236}">
                <a16:creationId xmlns:a16="http://schemas.microsoft.com/office/drawing/2014/main" id="{6212E0E4-5145-2B44-A04A-2958771E1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7938" y="2179318"/>
            <a:ext cx="5191125" cy="20445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94AD5B3-D7B4-8942-A7F8-7F50A2CE4A9F}"/>
              </a:ext>
            </a:extLst>
          </p:cNvPr>
          <p:cNvSpPr txBox="1"/>
          <p:nvPr/>
        </p:nvSpPr>
        <p:spPr>
          <a:xfrm>
            <a:off x="3682544" y="4008073"/>
            <a:ext cx="471604" cy="535531"/>
          </a:xfrm>
          <a:prstGeom prst="rect">
            <a:avLst/>
          </a:prstGeom>
          <a:noFill/>
        </p:spPr>
        <p:txBody>
          <a:bodyPr wrap="none" rtlCol="0">
            <a:spAutoFit/>
          </a:bodyPr>
          <a:lstStyle/>
          <a:p>
            <a:r>
              <a:rPr lang="en-US" dirty="0"/>
              <a:t>In</a:t>
            </a:r>
          </a:p>
        </p:txBody>
      </p:sp>
      <p:sp>
        <p:nvSpPr>
          <p:cNvPr id="12" name="TextBox 11">
            <a:extLst>
              <a:ext uri="{FF2B5EF4-FFF2-40B4-BE49-F238E27FC236}">
                <a16:creationId xmlns:a16="http://schemas.microsoft.com/office/drawing/2014/main" id="{F499DA15-6C69-9048-95A0-F215B030617A}"/>
              </a:ext>
            </a:extLst>
          </p:cNvPr>
          <p:cNvSpPr txBox="1"/>
          <p:nvPr/>
        </p:nvSpPr>
        <p:spPr>
          <a:xfrm>
            <a:off x="5269543" y="3664696"/>
            <a:ext cx="682944" cy="535531"/>
          </a:xfrm>
          <a:prstGeom prst="rect">
            <a:avLst/>
          </a:prstGeom>
          <a:noFill/>
        </p:spPr>
        <p:txBody>
          <a:bodyPr wrap="none" rtlCol="0">
            <a:spAutoFit/>
          </a:bodyPr>
          <a:lstStyle/>
          <a:p>
            <a:r>
              <a:rPr lang="en-US" dirty="0"/>
              <a:t>Ker</a:t>
            </a:r>
          </a:p>
        </p:txBody>
      </p:sp>
      <p:sp>
        <p:nvSpPr>
          <p:cNvPr id="13" name="TextBox 12">
            <a:extLst>
              <a:ext uri="{FF2B5EF4-FFF2-40B4-BE49-F238E27FC236}">
                <a16:creationId xmlns:a16="http://schemas.microsoft.com/office/drawing/2014/main" id="{3E84B8E4-680E-044A-90B2-3ED3F7D21C30}"/>
              </a:ext>
            </a:extLst>
          </p:cNvPr>
          <p:cNvSpPr txBox="1"/>
          <p:nvPr/>
        </p:nvSpPr>
        <p:spPr>
          <a:xfrm>
            <a:off x="6879407" y="3932462"/>
            <a:ext cx="747320" cy="535531"/>
          </a:xfrm>
          <a:prstGeom prst="rect">
            <a:avLst/>
          </a:prstGeom>
          <a:noFill/>
        </p:spPr>
        <p:txBody>
          <a:bodyPr wrap="none" rtlCol="0">
            <a:spAutoFit/>
          </a:bodyPr>
          <a:lstStyle/>
          <a:p>
            <a:r>
              <a:rPr lang="en-US" dirty="0"/>
              <a:t>Out</a:t>
            </a:r>
          </a:p>
        </p:txBody>
      </p:sp>
      <p:sp>
        <p:nvSpPr>
          <p:cNvPr id="14" name="TextBox 13">
            <a:extLst>
              <a:ext uri="{FF2B5EF4-FFF2-40B4-BE49-F238E27FC236}">
                <a16:creationId xmlns:a16="http://schemas.microsoft.com/office/drawing/2014/main" id="{BAD43FF9-CECC-B642-B1CC-D0D9118D3BF4}"/>
              </a:ext>
            </a:extLst>
          </p:cNvPr>
          <p:cNvSpPr txBox="1"/>
          <p:nvPr/>
        </p:nvSpPr>
        <p:spPr>
          <a:xfrm>
            <a:off x="2612207" y="3409242"/>
            <a:ext cx="415498" cy="535531"/>
          </a:xfrm>
          <a:prstGeom prst="rect">
            <a:avLst/>
          </a:prstGeom>
          <a:noFill/>
        </p:spPr>
        <p:txBody>
          <a:bodyPr wrap="none" rtlCol="0">
            <a:spAutoFit/>
          </a:bodyPr>
          <a:lstStyle/>
          <a:p>
            <a:r>
              <a:rPr lang="en-US" dirty="0"/>
              <a:t>H</a:t>
            </a:r>
          </a:p>
        </p:txBody>
      </p:sp>
      <p:sp>
        <p:nvSpPr>
          <p:cNvPr id="15" name="TextBox 14">
            <a:extLst>
              <a:ext uri="{FF2B5EF4-FFF2-40B4-BE49-F238E27FC236}">
                <a16:creationId xmlns:a16="http://schemas.microsoft.com/office/drawing/2014/main" id="{EBF009AC-0439-EE4E-84A3-F38487FB9975}"/>
              </a:ext>
            </a:extLst>
          </p:cNvPr>
          <p:cNvSpPr txBox="1"/>
          <p:nvPr/>
        </p:nvSpPr>
        <p:spPr>
          <a:xfrm>
            <a:off x="7803690" y="2919282"/>
            <a:ext cx="415498" cy="535531"/>
          </a:xfrm>
          <a:prstGeom prst="rect">
            <a:avLst/>
          </a:prstGeom>
          <a:noFill/>
        </p:spPr>
        <p:txBody>
          <a:bodyPr wrap="none" rtlCol="0">
            <a:spAutoFit/>
          </a:bodyPr>
          <a:lstStyle/>
          <a:p>
            <a:r>
              <a:rPr lang="en-US" dirty="0"/>
              <a:t>H</a:t>
            </a:r>
          </a:p>
        </p:txBody>
      </p:sp>
      <p:sp>
        <p:nvSpPr>
          <p:cNvPr id="17" name="TextBox 16">
            <a:extLst>
              <a:ext uri="{FF2B5EF4-FFF2-40B4-BE49-F238E27FC236}">
                <a16:creationId xmlns:a16="http://schemas.microsoft.com/office/drawing/2014/main" id="{38012EB4-EFB5-004E-83C1-7F65A8BA703F}"/>
              </a:ext>
            </a:extLst>
          </p:cNvPr>
          <p:cNvSpPr txBox="1"/>
          <p:nvPr/>
        </p:nvSpPr>
        <p:spPr>
          <a:xfrm>
            <a:off x="7160701" y="2144836"/>
            <a:ext cx="513282" cy="535531"/>
          </a:xfrm>
          <a:prstGeom prst="rect">
            <a:avLst/>
          </a:prstGeom>
          <a:noFill/>
        </p:spPr>
        <p:txBody>
          <a:bodyPr wrap="none" rtlCol="0">
            <a:spAutoFit/>
          </a:bodyPr>
          <a:lstStyle/>
          <a:p>
            <a:r>
              <a:rPr lang="en-US" dirty="0"/>
              <a:t>W</a:t>
            </a:r>
          </a:p>
        </p:txBody>
      </p:sp>
      <p:sp>
        <p:nvSpPr>
          <p:cNvPr id="18" name="TextBox 17">
            <a:extLst>
              <a:ext uri="{FF2B5EF4-FFF2-40B4-BE49-F238E27FC236}">
                <a16:creationId xmlns:a16="http://schemas.microsoft.com/office/drawing/2014/main" id="{5DBD57F1-1F54-F045-9570-C6406B36FC2C}"/>
              </a:ext>
            </a:extLst>
          </p:cNvPr>
          <p:cNvSpPr txBox="1"/>
          <p:nvPr/>
        </p:nvSpPr>
        <p:spPr>
          <a:xfrm>
            <a:off x="3940258" y="2063341"/>
            <a:ext cx="513282" cy="535531"/>
          </a:xfrm>
          <a:prstGeom prst="rect">
            <a:avLst/>
          </a:prstGeom>
          <a:noFill/>
        </p:spPr>
        <p:txBody>
          <a:bodyPr wrap="none" rtlCol="0">
            <a:spAutoFit/>
          </a:bodyPr>
          <a:lstStyle/>
          <a:p>
            <a:r>
              <a:rPr lang="en-US" dirty="0"/>
              <a:t>W</a:t>
            </a:r>
          </a:p>
        </p:txBody>
      </p:sp>
      <p:sp>
        <p:nvSpPr>
          <p:cNvPr id="19" name="TextBox 18">
            <a:extLst>
              <a:ext uri="{FF2B5EF4-FFF2-40B4-BE49-F238E27FC236}">
                <a16:creationId xmlns:a16="http://schemas.microsoft.com/office/drawing/2014/main" id="{0D423F4A-73CC-2244-943A-33BDE0D6ADCC}"/>
              </a:ext>
            </a:extLst>
          </p:cNvPr>
          <p:cNvSpPr txBox="1"/>
          <p:nvPr/>
        </p:nvSpPr>
        <p:spPr>
          <a:xfrm>
            <a:off x="2709496" y="2497803"/>
            <a:ext cx="385042" cy="535531"/>
          </a:xfrm>
          <a:prstGeom prst="rect">
            <a:avLst/>
          </a:prstGeom>
          <a:noFill/>
        </p:spPr>
        <p:txBody>
          <a:bodyPr wrap="none" rtlCol="0">
            <a:spAutoFit/>
          </a:bodyPr>
          <a:lstStyle/>
          <a:p>
            <a:r>
              <a:rPr lang="en-US" dirty="0"/>
              <a:t>R</a:t>
            </a:r>
          </a:p>
        </p:txBody>
      </p:sp>
      <p:sp>
        <p:nvSpPr>
          <p:cNvPr id="20" name="TextBox 19">
            <a:extLst>
              <a:ext uri="{FF2B5EF4-FFF2-40B4-BE49-F238E27FC236}">
                <a16:creationId xmlns:a16="http://schemas.microsoft.com/office/drawing/2014/main" id="{08F11785-7B87-F44F-9396-4C308915B8FE}"/>
              </a:ext>
            </a:extLst>
          </p:cNvPr>
          <p:cNvSpPr txBox="1"/>
          <p:nvPr/>
        </p:nvSpPr>
        <p:spPr>
          <a:xfrm>
            <a:off x="4958226" y="2869857"/>
            <a:ext cx="385042" cy="535531"/>
          </a:xfrm>
          <a:prstGeom prst="rect">
            <a:avLst/>
          </a:prstGeom>
          <a:noFill/>
        </p:spPr>
        <p:txBody>
          <a:bodyPr wrap="none" rtlCol="0">
            <a:spAutoFit/>
          </a:bodyPr>
          <a:lstStyle/>
          <a:p>
            <a:r>
              <a:rPr lang="en-US" dirty="0"/>
              <a:t>R</a:t>
            </a:r>
          </a:p>
        </p:txBody>
      </p:sp>
      <p:sp>
        <p:nvSpPr>
          <p:cNvPr id="21" name="TextBox 20">
            <a:extLst>
              <a:ext uri="{FF2B5EF4-FFF2-40B4-BE49-F238E27FC236}">
                <a16:creationId xmlns:a16="http://schemas.microsoft.com/office/drawing/2014/main" id="{6A69C772-92B2-B944-BC1E-CCF23F324C24}"/>
              </a:ext>
            </a:extLst>
          </p:cNvPr>
          <p:cNvSpPr txBox="1"/>
          <p:nvPr/>
        </p:nvSpPr>
        <p:spPr>
          <a:xfrm>
            <a:off x="5550479" y="2391064"/>
            <a:ext cx="354584" cy="535531"/>
          </a:xfrm>
          <a:prstGeom prst="rect">
            <a:avLst/>
          </a:prstGeom>
          <a:noFill/>
        </p:spPr>
        <p:txBody>
          <a:bodyPr wrap="none" rtlCol="0">
            <a:spAutoFit/>
          </a:bodyPr>
          <a:lstStyle/>
          <a:p>
            <a:r>
              <a:rPr lang="en-US" dirty="0"/>
              <a:t>S</a:t>
            </a:r>
          </a:p>
        </p:txBody>
      </p:sp>
      <p:sp>
        <p:nvSpPr>
          <p:cNvPr id="22" name="TextBox 21">
            <a:extLst>
              <a:ext uri="{FF2B5EF4-FFF2-40B4-BE49-F238E27FC236}">
                <a16:creationId xmlns:a16="http://schemas.microsoft.com/office/drawing/2014/main" id="{80170C09-C0D7-464A-946B-9BFE4E9E1BB1}"/>
              </a:ext>
            </a:extLst>
          </p:cNvPr>
          <p:cNvSpPr txBox="1"/>
          <p:nvPr/>
        </p:nvSpPr>
        <p:spPr>
          <a:xfrm>
            <a:off x="3289483" y="1988303"/>
            <a:ext cx="354584" cy="535531"/>
          </a:xfrm>
          <a:prstGeom prst="rect">
            <a:avLst/>
          </a:prstGeom>
          <a:noFill/>
        </p:spPr>
        <p:txBody>
          <a:bodyPr wrap="none" rtlCol="0">
            <a:spAutoFit/>
          </a:bodyPr>
          <a:lstStyle/>
          <a:p>
            <a:r>
              <a:rPr lang="en-US" dirty="0"/>
              <a:t>S</a:t>
            </a:r>
          </a:p>
        </p:txBody>
      </p:sp>
    </p:spTree>
    <p:extLst>
      <p:ext uri="{BB962C8B-B14F-4D97-AF65-F5344CB8AC3E}">
        <p14:creationId xmlns:p14="http://schemas.microsoft.com/office/powerpoint/2010/main" val="209062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679D-EFF8-A842-844C-E379DE588E90}"/>
              </a:ext>
            </a:extLst>
          </p:cNvPr>
          <p:cNvSpPr>
            <a:spLocks noGrp="1"/>
          </p:cNvSpPr>
          <p:nvPr>
            <p:ph type="title"/>
          </p:nvPr>
        </p:nvSpPr>
        <p:spPr>
          <a:xfrm>
            <a:off x="688657" y="373062"/>
            <a:ext cx="9595485" cy="659444"/>
          </a:xfrm>
        </p:spPr>
        <p:txBody>
          <a:bodyPr/>
          <a:lstStyle/>
          <a:p>
            <a:r>
              <a:rPr lang="en-US" dirty="0"/>
              <a:t>Rectangular tile</a:t>
            </a:r>
          </a:p>
        </p:txBody>
      </p:sp>
      <p:sp>
        <p:nvSpPr>
          <p:cNvPr id="3" name="Content Placeholder 2">
            <a:extLst>
              <a:ext uri="{FF2B5EF4-FFF2-40B4-BE49-F238E27FC236}">
                <a16:creationId xmlns:a16="http://schemas.microsoft.com/office/drawing/2014/main" id="{18471A3E-7027-2140-A23D-863E697A6489}"/>
              </a:ext>
            </a:extLst>
          </p:cNvPr>
          <p:cNvSpPr>
            <a:spLocks noGrp="1"/>
          </p:cNvSpPr>
          <p:nvPr>
            <p:ph sz="half" idx="1"/>
          </p:nvPr>
        </p:nvSpPr>
        <p:spPr>
          <a:xfrm>
            <a:off x="828674" y="1042893"/>
            <a:ext cx="9595485" cy="6422779"/>
          </a:xfrm>
        </p:spPr>
        <p:txBody>
          <a:bodyPr/>
          <a:lstStyle/>
          <a:p>
            <a:r>
              <a:rPr lang="en-US" dirty="0"/>
              <a:t>Use parallel hyperplanes to partition iteration space</a:t>
            </a:r>
          </a:p>
        </p:txBody>
      </p:sp>
      <p:sp>
        <p:nvSpPr>
          <p:cNvPr id="4" name="Text Placeholder 3">
            <a:extLst>
              <a:ext uri="{FF2B5EF4-FFF2-40B4-BE49-F238E27FC236}">
                <a16:creationId xmlns:a16="http://schemas.microsoft.com/office/drawing/2014/main" id="{E087D42A-9718-DB46-9B2C-A17F1201E9B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4CC47AC-B0E7-0040-B5F2-109AE9A58A1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6CDDE80-B6BD-0B4A-9EEE-9A51AC07F0B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670E22D9-1049-9949-BF7F-FEF94AD85273}"/>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D3B62D27-7AC4-6D4D-B984-A76D69085D49}"/>
              </a:ext>
            </a:extLst>
          </p:cNvPr>
          <p:cNvSpPr/>
          <p:nvPr/>
        </p:nvSpPr>
        <p:spPr>
          <a:xfrm>
            <a:off x="6189949" y="3051652"/>
            <a:ext cx="2282507" cy="2282507"/>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D5DD350-9B92-DD41-9191-84383C0B353E}"/>
              </a:ext>
            </a:extLst>
          </p:cNvPr>
          <p:cNvCxnSpPr>
            <a:cxnSpLocks/>
          </p:cNvCxnSpPr>
          <p:nvPr/>
        </p:nvCxnSpPr>
        <p:spPr>
          <a:xfrm>
            <a:off x="6192553" y="5336965"/>
            <a:ext cx="2852928" cy="1182624"/>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181CF598-F972-0440-A3DB-287C9D0D2E34}"/>
              </a:ext>
            </a:extLst>
          </p:cNvPr>
          <p:cNvCxnSpPr>
            <a:cxnSpLocks/>
          </p:cNvCxnSpPr>
          <p:nvPr/>
        </p:nvCxnSpPr>
        <p:spPr>
          <a:xfrm>
            <a:off x="6189949" y="3051652"/>
            <a:ext cx="2855532" cy="3467937"/>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E54698B-5006-F749-9699-98E3FCE950BD}"/>
              </a:ext>
            </a:extLst>
          </p:cNvPr>
          <p:cNvCxnSpPr>
            <a:cxnSpLocks/>
          </p:cNvCxnSpPr>
          <p:nvPr/>
        </p:nvCxnSpPr>
        <p:spPr>
          <a:xfrm>
            <a:off x="8472456" y="3051652"/>
            <a:ext cx="573025" cy="3467937"/>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49717115-81AB-3845-B92F-54300BBDEB50}"/>
              </a:ext>
            </a:extLst>
          </p:cNvPr>
          <p:cNvCxnSpPr>
            <a:cxnSpLocks/>
          </p:cNvCxnSpPr>
          <p:nvPr/>
        </p:nvCxnSpPr>
        <p:spPr>
          <a:xfrm>
            <a:off x="8472456" y="5334159"/>
            <a:ext cx="573025" cy="118543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EF964237-7A1C-A24C-873E-04234AE17B46}"/>
              </a:ext>
            </a:extLst>
          </p:cNvPr>
          <p:cNvCxnSpPr/>
          <p:nvPr/>
        </p:nvCxnSpPr>
        <p:spPr>
          <a:xfrm>
            <a:off x="6189949" y="2703493"/>
            <a:ext cx="22825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4B238180-9D7C-F24E-ADB8-2D7DDBDC99FA}"/>
              </a:ext>
            </a:extLst>
          </p:cNvPr>
          <p:cNvCxnSpPr>
            <a:cxnSpLocks/>
          </p:cNvCxnSpPr>
          <p:nvPr/>
        </p:nvCxnSpPr>
        <p:spPr>
          <a:xfrm>
            <a:off x="6103510" y="5396837"/>
            <a:ext cx="564531" cy="11227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DF28DF8-C3BD-EB42-8925-1AAF0615AD5B}"/>
              </a:ext>
            </a:extLst>
          </p:cNvPr>
          <p:cNvCxnSpPr>
            <a:cxnSpLocks/>
          </p:cNvCxnSpPr>
          <p:nvPr/>
        </p:nvCxnSpPr>
        <p:spPr>
          <a:xfrm>
            <a:off x="5909533" y="3051652"/>
            <a:ext cx="0" cy="22825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73FA7536-EB50-324E-A302-226702D56BD7}"/>
              </a:ext>
            </a:extLst>
          </p:cNvPr>
          <p:cNvSpPr txBox="1"/>
          <p:nvPr/>
        </p:nvSpPr>
        <p:spPr>
          <a:xfrm>
            <a:off x="5921625" y="5750550"/>
            <a:ext cx="352982" cy="535531"/>
          </a:xfrm>
          <a:prstGeom prst="rect">
            <a:avLst/>
          </a:prstGeom>
          <a:noFill/>
        </p:spPr>
        <p:txBody>
          <a:bodyPr wrap="none" rtlCol="0">
            <a:spAutoFit/>
          </a:bodyPr>
          <a:lstStyle/>
          <a:p>
            <a:r>
              <a:rPr lang="en-US" i="1" dirty="0"/>
              <a:t>k</a:t>
            </a:r>
          </a:p>
        </p:txBody>
      </p:sp>
      <p:sp>
        <p:nvSpPr>
          <p:cNvPr id="20" name="Parallelogram 19">
            <a:extLst>
              <a:ext uri="{FF2B5EF4-FFF2-40B4-BE49-F238E27FC236}">
                <a16:creationId xmlns:a16="http://schemas.microsoft.com/office/drawing/2014/main" id="{3EFE2A9D-2788-C441-9E6D-07BBD14D46A2}"/>
              </a:ext>
            </a:extLst>
          </p:cNvPr>
          <p:cNvSpPr/>
          <p:nvPr/>
        </p:nvSpPr>
        <p:spPr>
          <a:xfrm flipV="1">
            <a:off x="5921625" y="4449032"/>
            <a:ext cx="3508570" cy="1509181"/>
          </a:xfrm>
          <a:prstGeom prst="parallelogram">
            <a:avLst>
              <a:gd name="adj" fmla="val 54921"/>
            </a:avLst>
          </a:prstGeom>
          <a:gradFill flip="none" rotWithShape="1">
            <a:gsLst>
              <a:gs pos="0">
                <a:schemeClr val="accent2">
                  <a:lumMod val="5000"/>
                  <a:lumOff val="95000"/>
                </a:schemeClr>
              </a:gs>
              <a:gs pos="0">
                <a:schemeClr val="accent2">
                  <a:lumMod val="45000"/>
                  <a:lumOff val="55000"/>
                </a:schemeClr>
              </a:gs>
              <a:gs pos="0">
                <a:schemeClr val="accent2">
                  <a:lumMod val="45000"/>
                  <a:lumOff val="55000"/>
                  <a:alpha val="53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Parallelogram 20">
            <a:extLst>
              <a:ext uri="{FF2B5EF4-FFF2-40B4-BE49-F238E27FC236}">
                <a16:creationId xmlns:a16="http://schemas.microsoft.com/office/drawing/2014/main" id="{4708D6A7-1E5C-2C49-BF1B-B8054DEB31EB}"/>
              </a:ext>
            </a:extLst>
          </p:cNvPr>
          <p:cNvSpPr/>
          <p:nvPr/>
        </p:nvSpPr>
        <p:spPr>
          <a:xfrm flipV="1">
            <a:off x="5749452" y="3460742"/>
            <a:ext cx="3508570" cy="1509181"/>
          </a:xfrm>
          <a:prstGeom prst="parallelogram">
            <a:avLst>
              <a:gd name="adj" fmla="val 54921"/>
            </a:avLst>
          </a:prstGeom>
          <a:gradFill flip="none" rotWithShape="1">
            <a:gsLst>
              <a:gs pos="0">
                <a:schemeClr val="accent2">
                  <a:lumMod val="5000"/>
                  <a:lumOff val="95000"/>
                </a:schemeClr>
              </a:gs>
              <a:gs pos="0">
                <a:schemeClr val="accent2">
                  <a:lumMod val="45000"/>
                  <a:lumOff val="55000"/>
                </a:schemeClr>
              </a:gs>
              <a:gs pos="0">
                <a:schemeClr val="accent2">
                  <a:lumMod val="45000"/>
                  <a:lumOff val="55000"/>
                  <a:alpha val="53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E04994C-54A8-004F-8881-94EFDBC2CCE8}"/>
              </a:ext>
            </a:extLst>
          </p:cNvPr>
          <p:cNvSpPr/>
          <p:nvPr/>
        </p:nvSpPr>
        <p:spPr>
          <a:xfrm>
            <a:off x="1380264" y="3051652"/>
            <a:ext cx="2282507" cy="2282507"/>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D0557E6-044C-E548-A8C9-A8B93C7DD075}"/>
              </a:ext>
            </a:extLst>
          </p:cNvPr>
          <p:cNvCxnSpPr>
            <a:cxnSpLocks/>
          </p:cNvCxnSpPr>
          <p:nvPr/>
        </p:nvCxnSpPr>
        <p:spPr>
          <a:xfrm>
            <a:off x="1382868" y="5336965"/>
            <a:ext cx="2852928" cy="1182624"/>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2B3D638-8A3F-FC40-90EE-C81508D45260}"/>
              </a:ext>
            </a:extLst>
          </p:cNvPr>
          <p:cNvCxnSpPr>
            <a:cxnSpLocks/>
          </p:cNvCxnSpPr>
          <p:nvPr/>
        </p:nvCxnSpPr>
        <p:spPr>
          <a:xfrm>
            <a:off x="1380264" y="3051652"/>
            <a:ext cx="2855532" cy="3467937"/>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0C555E42-CCD1-8B46-BF67-9A7B2B594CB9}"/>
              </a:ext>
            </a:extLst>
          </p:cNvPr>
          <p:cNvCxnSpPr>
            <a:cxnSpLocks/>
          </p:cNvCxnSpPr>
          <p:nvPr/>
        </p:nvCxnSpPr>
        <p:spPr>
          <a:xfrm>
            <a:off x="3662771" y="3051652"/>
            <a:ext cx="573025" cy="3467937"/>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77B965A8-D44A-7C49-B4D1-A55CAC411F56}"/>
              </a:ext>
            </a:extLst>
          </p:cNvPr>
          <p:cNvCxnSpPr>
            <a:cxnSpLocks/>
          </p:cNvCxnSpPr>
          <p:nvPr/>
        </p:nvCxnSpPr>
        <p:spPr>
          <a:xfrm>
            <a:off x="3662771" y="5334159"/>
            <a:ext cx="573025" cy="118543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3A3922E7-8745-2144-8250-7329C618014E}"/>
              </a:ext>
            </a:extLst>
          </p:cNvPr>
          <p:cNvCxnSpPr/>
          <p:nvPr/>
        </p:nvCxnSpPr>
        <p:spPr>
          <a:xfrm>
            <a:off x="1380264" y="2703493"/>
            <a:ext cx="22825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3CDD3BF9-D1F7-B342-B1E0-9A7B66D9EE20}"/>
              </a:ext>
            </a:extLst>
          </p:cNvPr>
          <p:cNvCxnSpPr>
            <a:cxnSpLocks/>
          </p:cNvCxnSpPr>
          <p:nvPr/>
        </p:nvCxnSpPr>
        <p:spPr>
          <a:xfrm>
            <a:off x="1293825" y="5396837"/>
            <a:ext cx="564531" cy="11227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099127D7-F82B-2B44-A7AD-2694C267B99E}"/>
              </a:ext>
            </a:extLst>
          </p:cNvPr>
          <p:cNvCxnSpPr>
            <a:cxnSpLocks/>
          </p:cNvCxnSpPr>
          <p:nvPr/>
        </p:nvCxnSpPr>
        <p:spPr>
          <a:xfrm>
            <a:off x="1099848" y="3051652"/>
            <a:ext cx="0" cy="22825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B3291F3E-76CF-AD42-8775-364414068700}"/>
              </a:ext>
            </a:extLst>
          </p:cNvPr>
          <p:cNvSpPr txBox="1"/>
          <p:nvPr/>
        </p:nvSpPr>
        <p:spPr>
          <a:xfrm>
            <a:off x="2561981" y="2091716"/>
            <a:ext cx="272832" cy="535531"/>
          </a:xfrm>
          <a:prstGeom prst="rect">
            <a:avLst/>
          </a:prstGeom>
          <a:noFill/>
        </p:spPr>
        <p:txBody>
          <a:bodyPr wrap="none" rtlCol="0">
            <a:spAutoFit/>
          </a:bodyPr>
          <a:lstStyle/>
          <a:p>
            <a:r>
              <a:rPr lang="en-US" i="1" dirty="0"/>
              <a:t>j</a:t>
            </a:r>
          </a:p>
        </p:txBody>
      </p:sp>
      <p:sp>
        <p:nvSpPr>
          <p:cNvPr id="32" name="TextBox 31">
            <a:extLst>
              <a:ext uri="{FF2B5EF4-FFF2-40B4-BE49-F238E27FC236}">
                <a16:creationId xmlns:a16="http://schemas.microsoft.com/office/drawing/2014/main" id="{72B525FD-D7F4-2641-9A24-8B2772B33B32}"/>
              </a:ext>
            </a:extLst>
          </p:cNvPr>
          <p:cNvSpPr txBox="1"/>
          <p:nvPr/>
        </p:nvSpPr>
        <p:spPr>
          <a:xfrm>
            <a:off x="1111940" y="5750550"/>
            <a:ext cx="352982" cy="535531"/>
          </a:xfrm>
          <a:prstGeom prst="rect">
            <a:avLst/>
          </a:prstGeom>
          <a:noFill/>
        </p:spPr>
        <p:txBody>
          <a:bodyPr wrap="none" rtlCol="0">
            <a:spAutoFit/>
          </a:bodyPr>
          <a:lstStyle/>
          <a:p>
            <a:r>
              <a:rPr lang="en-US" i="1" dirty="0"/>
              <a:t>k</a:t>
            </a:r>
          </a:p>
        </p:txBody>
      </p:sp>
      <p:sp>
        <p:nvSpPr>
          <p:cNvPr id="33" name="Rectangle 32">
            <a:extLst>
              <a:ext uri="{FF2B5EF4-FFF2-40B4-BE49-F238E27FC236}">
                <a16:creationId xmlns:a16="http://schemas.microsoft.com/office/drawing/2014/main" id="{541EE02E-8A8B-6047-86D8-5A9665564714}"/>
              </a:ext>
            </a:extLst>
          </p:cNvPr>
          <p:cNvSpPr/>
          <p:nvPr/>
        </p:nvSpPr>
        <p:spPr>
          <a:xfrm>
            <a:off x="1576090" y="3486349"/>
            <a:ext cx="2421393" cy="2173735"/>
          </a:xfrm>
          <a:prstGeom prst="rect">
            <a:avLst/>
          </a:prstGeom>
          <a:gradFill>
            <a:gsLst>
              <a:gs pos="0">
                <a:schemeClr val="accent1">
                  <a:tint val="100000"/>
                  <a:shade val="100000"/>
                  <a:satMod val="130000"/>
                  <a:alpha val="25000"/>
                </a:schemeClr>
              </a:gs>
              <a:gs pos="0">
                <a:schemeClr val="accent1">
                  <a:tint val="50000"/>
                  <a:shade val="100000"/>
                  <a:satMod val="350000"/>
                  <a:alpha val="4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3B9965-C5B5-714E-ABDF-15914C691EAE}"/>
              </a:ext>
            </a:extLst>
          </p:cNvPr>
          <p:cNvSpPr/>
          <p:nvPr/>
        </p:nvSpPr>
        <p:spPr>
          <a:xfrm>
            <a:off x="2007625" y="4097822"/>
            <a:ext cx="2421393" cy="2173735"/>
          </a:xfrm>
          <a:prstGeom prst="rect">
            <a:avLst/>
          </a:prstGeom>
          <a:gradFill>
            <a:gsLst>
              <a:gs pos="0">
                <a:schemeClr val="accent1">
                  <a:tint val="100000"/>
                  <a:shade val="100000"/>
                  <a:satMod val="130000"/>
                  <a:alpha val="25000"/>
                </a:schemeClr>
              </a:gs>
              <a:gs pos="0">
                <a:schemeClr val="accent1">
                  <a:tint val="50000"/>
                  <a:shade val="100000"/>
                  <a:satMod val="350000"/>
                  <a:alpha val="4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B2D081E-81A7-5146-9C2E-4CF8743E6612}"/>
              </a:ext>
            </a:extLst>
          </p:cNvPr>
          <p:cNvSpPr txBox="1"/>
          <p:nvPr/>
        </p:nvSpPr>
        <p:spPr>
          <a:xfrm>
            <a:off x="715134" y="4023369"/>
            <a:ext cx="272832" cy="535531"/>
          </a:xfrm>
          <a:prstGeom prst="rect">
            <a:avLst/>
          </a:prstGeom>
          <a:noFill/>
        </p:spPr>
        <p:txBody>
          <a:bodyPr wrap="none" rtlCol="0">
            <a:spAutoFit/>
          </a:bodyPr>
          <a:lstStyle/>
          <a:p>
            <a:r>
              <a:rPr lang="en-US" i="1" dirty="0" err="1"/>
              <a:t>i</a:t>
            </a:r>
            <a:endParaRPr lang="en-US" i="1" dirty="0"/>
          </a:p>
        </p:txBody>
      </p:sp>
      <p:sp>
        <p:nvSpPr>
          <p:cNvPr id="39" name="TextBox 38">
            <a:extLst>
              <a:ext uri="{FF2B5EF4-FFF2-40B4-BE49-F238E27FC236}">
                <a16:creationId xmlns:a16="http://schemas.microsoft.com/office/drawing/2014/main" id="{F7D515D8-557D-8641-91FE-C41A446753E3}"/>
              </a:ext>
            </a:extLst>
          </p:cNvPr>
          <p:cNvSpPr txBox="1"/>
          <p:nvPr/>
        </p:nvSpPr>
        <p:spPr>
          <a:xfrm>
            <a:off x="7367321" y="2099843"/>
            <a:ext cx="272832" cy="535531"/>
          </a:xfrm>
          <a:prstGeom prst="rect">
            <a:avLst/>
          </a:prstGeom>
          <a:noFill/>
        </p:spPr>
        <p:txBody>
          <a:bodyPr wrap="none" rtlCol="0">
            <a:spAutoFit/>
          </a:bodyPr>
          <a:lstStyle/>
          <a:p>
            <a:r>
              <a:rPr lang="en-US" i="1" dirty="0"/>
              <a:t>j</a:t>
            </a:r>
          </a:p>
        </p:txBody>
      </p:sp>
      <p:sp>
        <p:nvSpPr>
          <p:cNvPr id="40" name="TextBox 39">
            <a:extLst>
              <a:ext uri="{FF2B5EF4-FFF2-40B4-BE49-F238E27FC236}">
                <a16:creationId xmlns:a16="http://schemas.microsoft.com/office/drawing/2014/main" id="{60096FEF-FAFC-5E42-A51D-ADD24C5AD13B}"/>
              </a:ext>
            </a:extLst>
          </p:cNvPr>
          <p:cNvSpPr txBox="1"/>
          <p:nvPr/>
        </p:nvSpPr>
        <p:spPr>
          <a:xfrm>
            <a:off x="5353674" y="4100456"/>
            <a:ext cx="272832" cy="535531"/>
          </a:xfrm>
          <a:prstGeom prst="rect">
            <a:avLst/>
          </a:prstGeom>
          <a:noFill/>
        </p:spPr>
        <p:txBody>
          <a:bodyPr wrap="none" rtlCol="0">
            <a:spAutoFit/>
          </a:bodyPr>
          <a:lstStyle/>
          <a:p>
            <a:r>
              <a:rPr lang="en-US" i="1" dirty="0" err="1"/>
              <a:t>i</a:t>
            </a:r>
            <a:endParaRPr lang="en-US" i="1" dirty="0"/>
          </a:p>
        </p:txBody>
      </p:sp>
      <p:sp>
        <p:nvSpPr>
          <p:cNvPr id="41" name="TextBox 40">
            <a:extLst>
              <a:ext uri="{FF2B5EF4-FFF2-40B4-BE49-F238E27FC236}">
                <a16:creationId xmlns:a16="http://schemas.microsoft.com/office/drawing/2014/main" id="{C902CB51-F37D-1140-9706-265D52B738F5}"/>
              </a:ext>
            </a:extLst>
          </p:cNvPr>
          <p:cNvSpPr txBox="1"/>
          <p:nvPr/>
        </p:nvSpPr>
        <p:spPr>
          <a:xfrm>
            <a:off x="1843034" y="6729033"/>
            <a:ext cx="1710725" cy="535531"/>
          </a:xfrm>
          <a:prstGeom prst="rect">
            <a:avLst/>
          </a:prstGeom>
          <a:noFill/>
        </p:spPr>
        <p:txBody>
          <a:bodyPr wrap="none" rtlCol="0">
            <a:spAutoFit/>
          </a:bodyPr>
          <a:lstStyle/>
          <a:p>
            <a:r>
              <a:rPr lang="en-US" dirty="0"/>
              <a:t>Tiling on k</a:t>
            </a:r>
          </a:p>
        </p:txBody>
      </p:sp>
      <p:sp>
        <p:nvSpPr>
          <p:cNvPr id="42" name="TextBox 41">
            <a:extLst>
              <a:ext uri="{FF2B5EF4-FFF2-40B4-BE49-F238E27FC236}">
                <a16:creationId xmlns:a16="http://schemas.microsoft.com/office/drawing/2014/main" id="{7ADAE14B-8547-7945-833F-9D8269572CEC}"/>
              </a:ext>
            </a:extLst>
          </p:cNvPr>
          <p:cNvSpPr txBox="1"/>
          <p:nvPr/>
        </p:nvSpPr>
        <p:spPr>
          <a:xfrm>
            <a:off x="6820547" y="6804275"/>
            <a:ext cx="1627369" cy="535531"/>
          </a:xfrm>
          <a:prstGeom prst="rect">
            <a:avLst/>
          </a:prstGeom>
          <a:noFill/>
        </p:spPr>
        <p:txBody>
          <a:bodyPr wrap="none" rtlCol="0">
            <a:spAutoFit/>
          </a:bodyPr>
          <a:lstStyle/>
          <a:p>
            <a:r>
              <a:rPr lang="en-US" dirty="0"/>
              <a:t>Tiling on </a:t>
            </a:r>
            <a:r>
              <a:rPr lang="en-US" dirty="0" err="1"/>
              <a:t>i</a:t>
            </a:r>
            <a:endParaRPr lang="en-US" dirty="0"/>
          </a:p>
        </p:txBody>
      </p:sp>
    </p:spTree>
    <p:extLst>
      <p:ext uri="{BB962C8B-B14F-4D97-AF65-F5344CB8AC3E}">
        <p14:creationId xmlns:p14="http://schemas.microsoft.com/office/powerpoint/2010/main" val="138239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6607-E8FD-8A43-84DF-31A8ABF48724}"/>
              </a:ext>
            </a:extLst>
          </p:cNvPr>
          <p:cNvSpPr>
            <a:spLocks noGrp="1"/>
          </p:cNvSpPr>
          <p:nvPr>
            <p:ph type="title"/>
          </p:nvPr>
        </p:nvSpPr>
        <p:spPr>
          <a:xfrm>
            <a:off x="688657" y="342543"/>
            <a:ext cx="9595485" cy="659444"/>
          </a:xfrm>
        </p:spPr>
        <p:txBody>
          <a:bodyPr/>
          <a:lstStyle/>
          <a:p>
            <a:r>
              <a:rPr lang="en-US" dirty="0"/>
              <a:t>Simplified Lu example</a:t>
            </a:r>
          </a:p>
        </p:txBody>
      </p:sp>
      <p:sp>
        <p:nvSpPr>
          <p:cNvPr id="4" name="Text Placeholder 3">
            <a:extLst>
              <a:ext uri="{FF2B5EF4-FFF2-40B4-BE49-F238E27FC236}">
                <a16:creationId xmlns:a16="http://schemas.microsoft.com/office/drawing/2014/main" id="{208D7EA0-CFF5-724F-A685-9E251CBD2A4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800D6AB0-CF18-AB40-9CCC-6A6649B0F2FB}"/>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B52162E-8F70-4A48-9FC9-A1A4C36EDF2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1A0ED6C6-BB2E-6E42-BC72-1B677EA434D5}"/>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FA5A7ED8-A55F-2546-86CF-0D4246007B69}"/>
              </a:ext>
            </a:extLst>
          </p:cNvPr>
          <p:cNvPicPr>
            <a:picLocks noChangeAspect="1"/>
          </p:cNvPicPr>
          <p:nvPr/>
        </p:nvPicPr>
        <p:blipFill>
          <a:blip r:embed="rId2"/>
          <a:stretch>
            <a:fillRect/>
          </a:stretch>
        </p:blipFill>
        <p:spPr>
          <a:xfrm>
            <a:off x="543803" y="1520531"/>
            <a:ext cx="6210562" cy="1689100"/>
          </a:xfrm>
          <a:prstGeom prst="rect">
            <a:avLst/>
          </a:prstGeom>
        </p:spPr>
      </p:pic>
      <p:sp>
        <p:nvSpPr>
          <p:cNvPr id="12" name="TextBox 11">
            <a:extLst>
              <a:ext uri="{FF2B5EF4-FFF2-40B4-BE49-F238E27FC236}">
                <a16:creationId xmlns:a16="http://schemas.microsoft.com/office/drawing/2014/main" id="{6326C912-4C67-C943-9273-6F0A1C278309}"/>
              </a:ext>
            </a:extLst>
          </p:cNvPr>
          <p:cNvSpPr txBox="1"/>
          <p:nvPr/>
        </p:nvSpPr>
        <p:spPr>
          <a:xfrm>
            <a:off x="688657" y="1001987"/>
            <a:ext cx="2265492" cy="535531"/>
          </a:xfrm>
          <a:prstGeom prst="rect">
            <a:avLst/>
          </a:prstGeom>
          <a:noFill/>
        </p:spPr>
        <p:txBody>
          <a:bodyPr wrap="none" rtlCol="0">
            <a:spAutoFit/>
          </a:bodyPr>
          <a:lstStyle/>
          <a:p>
            <a:r>
              <a:rPr lang="en-US" dirty="0"/>
              <a:t>Original code:</a:t>
            </a:r>
          </a:p>
        </p:txBody>
      </p:sp>
      <p:sp>
        <p:nvSpPr>
          <p:cNvPr id="58" name="TextBox 57">
            <a:extLst>
              <a:ext uri="{FF2B5EF4-FFF2-40B4-BE49-F238E27FC236}">
                <a16:creationId xmlns:a16="http://schemas.microsoft.com/office/drawing/2014/main" id="{AE79045A-D4AA-EE48-B4D6-5BCED77900B8}"/>
              </a:ext>
            </a:extLst>
          </p:cNvPr>
          <p:cNvSpPr txBox="1"/>
          <p:nvPr/>
        </p:nvSpPr>
        <p:spPr>
          <a:xfrm>
            <a:off x="8658674" y="321034"/>
            <a:ext cx="272832" cy="535531"/>
          </a:xfrm>
          <a:prstGeom prst="rect">
            <a:avLst/>
          </a:prstGeom>
          <a:noFill/>
        </p:spPr>
        <p:txBody>
          <a:bodyPr wrap="none" rtlCol="0">
            <a:spAutoFit/>
          </a:bodyPr>
          <a:lstStyle/>
          <a:p>
            <a:r>
              <a:rPr lang="en-US" i="1" dirty="0"/>
              <a:t>j</a:t>
            </a:r>
          </a:p>
        </p:txBody>
      </p:sp>
      <p:grpSp>
        <p:nvGrpSpPr>
          <p:cNvPr id="77" name="Group 76">
            <a:extLst>
              <a:ext uri="{FF2B5EF4-FFF2-40B4-BE49-F238E27FC236}">
                <a16:creationId xmlns:a16="http://schemas.microsoft.com/office/drawing/2014/main" id="{8D323054-264E-9A4A-B0F5-480E1BF96716}"/>
              </a:ext>
            </a:extLst>
          </p:cNvPr>
          <p:cNvGrpSpPr/>
          <p:nvPr/>
        </p:nvGrpSpPr>
        <p:grpSpPr>
          <a:xfrm>
            <a:off x="7196541" y="932811"/>
            <a:ext cx="2971587" cy="3181989"/>
            <a:chOff x="7196541" y="932811"/>
            <a:chExt cx="3135948" cy="3816096"/>
          </a:xfrm>
        </p:grpSpPr>
        <p:sp>
          <p:nvSpPr>
            <p:cNvPr id="50" name="Rectangle 49">
              <a:extLst>
                <a:ext uri="{FF2B5EF4-FFF2-40B4-BE49-F238E27FC236}">
                  <a16:creationId xmlns:a16="http://schemas.microsoft.com/office/drawing/2014/main" id="{C4B03E6C-61E6-EB42-A3F4-1FB74FF97F2E}"/>
                </a:ext>
              </a:extLst>
            </p:cNvPr>
            <p:cNvSpPr/>
            <p:nvPr/>
          </p:nvSpPr>
          <p:spPr>
            <a:xfrm>
              <a:off x="7476957" y="1280970"/>
              <a:ext cx="2282507" cy="2282507"/>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144EA218-B2F3-3F4B-8DD4-2C1F8B23550B}"/>
                </a:ext>
              </a:extLst>
            </p:cNvPr>
            <p:cNvCxnSpPr>
              <a:cxnSpLocks/>
            </p:cNvCxnSpPr>
            <p:nvPr/>
          </p:nvCxnSpPr>
          <p:spPr>
            <a:xfrm>
              <a:off x="7479561" y="3566283"/>
              <a:ext cx="2852928" cy="118262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C60CE9CE-B282-494B-8BE3-BACAA0E6EACA}"/>
                </a:ext>
              </a:extLst>
            </p:cNvPr>
            <p:cNvCxnSpPr>
              <a:cxnSpLocks/>
            </p:cNvCxnSpPr>
            <p:nvPr/>
          </p:nvCxnSpPr>
          <p:spPr>
            <a:xfrm>
              <a:off x="7476957" y="1280970"/>
              <a:ext cx="2855532" cy="3467937"/>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8D2FB591-742D-C640-877D-628099D3E632}"/>
                </a:ext>
              </a:extLst>
            </p:cNvPr>
            <p:cNvCxnSpPr>
              <a:cxnSpLocks/>
            </p:cNvCxnSpPr>
            <p:nvPr/>
          </p:nvCxnSpPr>
          <p:spPr>
            <a:xfrm>
              <a:off x="9759464" y="1280970"/>
              <a:ext cx="573025" cy="3467937"/>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BFBA07F1-5D99-4F45-923A-78D6AED2739C}"/>
                </a:ext>
              </a:extLst>
            </p:cNvPr>
            <p:cNvCxnSpPr>
              <a:cxnSpLocks/>
            </p:cNvCxnSpPr>
            <p:nvPr/>
          </p:nvCxnSpPr>
          <p:spPr>
            <a:xfrm>
              <a:off x="9759464" y="3563477"/>
              <a:ext cx="573025" cy="118543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F7FABDAC-AB24-D341-88CE-B9D4625C8F0E}"/>
                </a:ext>
              </a:extLst>
            </p:cNvPr>
            <p:cNvCxnSpPr/>
            <p:nvPr/>
          </p:nvCxnSpPr>
          <p:spPr>
            <a:xfrm>
              <a:off x="7476957" y="932811"/>
              <a:ext cx="22825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4ED04770-70B6-C949-BEE7-14A19652E927}"/>
                </a:ext>
              </a:extLst>
            </p:cNvPr>
            <p:cNvCxnSpPr>
              <a:cxnSpLocks/>
            </p:cNvCxnSpPr>
            <p:nvPr/>
          </p:nvCxnSpPr>
          <p:spPr>
            <a:xfrm>
              <a:off x="7390518" y="3626155"/>
              <a:ext cx="564531" cy="11227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13D2F2CA-1F45-A443-9C4B-4B6CD9C7DEC1}"/>
                </a:ext>
              </a:extLst>
            </p:cNvPr>
            <p:cNvCxnSpPr>
              <a:cxnSpLocks/>
            </p:cNvCxnSpPr>
            <p:nvPr/>
          </p:nvCxnSpPr>
          <p:spPr>
            <a:xfrm>
              <a:off x="7196541" y="1280970"/>
              <a:ext cx="0" cy="22825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TextBox 58">
              <a:extLst>
                <a:ext uri="{FF2B5EF4-FFF2-40B4-BE49-F238E27FC236}">
                  <a16:creationId xmlns:a16="http://schemas.microsoft.com/office/drawing/2014/main" id="{91704FCD-99EA-D24E-B43F-9A9253B2B5CA}"/>
                </a:ext>
              </a:extLst>
            </p:cNvPr>
            <p:cNvSpPr txBox="1"/>
            <p:nvPr/>
          </p:nvSpPr>
          <p:spPr>
            <a:xfrm>
              <a:off x="7208633" y="3979868"/>
              <a:ext cx="352982" cy="535531"/>
            </a:xfrm>
            <a:prstGeom prst="rect">
              <a:avLst/>
            </a:prstGeom>
            <a:noFill/>
          </p:spPr>
          <p:txBody>
            <a:bodyPr wrap="none" rtlCol="0">
              <a:spAutoFit/>
            </a:bodyPr>
            <a:lstStyle/>
            <a:p>
              <a:r>
                <a:rPr lang="en-US" i="1" dirty="0"/>
                <a:t>k</a:t>
              </a:r>
            </a:p>
          </p:txBody>
        </p:sp>
        <p:sp>
          <p:nvSpPr>
            <p:cNvPr id="62" name="TextBox 61">
              <a:extLst>
                <a:ext uri="{FF2B5EF4-FFF2-40B4-BE49-F238E27FC236}">
                  <a16:creationId xmlns:a16="http://schemas.microsoft.com/office/drawing/2014/main" id="{E004FCB0-DC54-8447-873E-4CA9D499246D}"/>
                </a:ext>
              </a:extLst>
            </p:cNvPr>
            <p:cNvSpPr txBox="1"/>
            <p:nvPr/>
          </p:nvSpPr>
          <p:spPr>
            <a:xfrm>
              <a:off x="7196700" y="2274196"/>
              <a:ext cx="272832" cy="535531"/>
            </a:xfrm>
            <a:prstGeom prst="rect">
              <a:avLst/>
            </a:prstGeom>
            <a:noFill/>
          </p:spPr>
          <p:txBody>
            <a:bodyPr wrap="none" rtlCol="0">
              <a:spAutoFit/>
            </a:bodyPr>
            <a:lstStyle/>
            <a:p>
              <a:r>
                <a:rPr lang="en-US" i="1" dirty="0" err="1"/>
                <a:t>i</a:t>
              </a:r>
              <a:endParaRPr lang="en-US" i="1" dirty="0"/>
            </a:p>
          </p:txBody>
        </p:sp>
      </p:grpSp>
      <p:grpSp>
        <p:nvGrpSpPr>
          <p:cNvPr id="69" name="Group 68">
            <a:extLst>
              <a:ext uri="{FF2B5EF4-FFF2-40B4-BE49-F238E27FC236}">
                <a16:creationId xmlns:a16="http://schemas.microsoft.com/office/drawing/2014/main" id="{093FBC47-A37E-B94B-934E-E9E7FCF0D768}"/>
              </a:ext>
            </a:extLst>
          </p:cNvPr>
          <p:cNvGrpSpPr/>
          <p:nvPr/>
        </p:nvGrpSpPr>
        <p:grpSpPr>
          <a:xfrm>
            <a:off x="1102184" y="3939114"/>
            <a:ext cx="1407939" cy="1591056"/>
            <a:chOff x="840817" y="3626155"/>
            <a:chExt cx="2855532" cy="3467937"/>
          </a:xfrm>
        </p:grpSpPr>
        <p:sp>
          <p:nvSpPr>
            <p:cNvPr id="63" name="Rectangle 62">
              <a:extLst>
                <a:ext uri="{FF2B5EF4-FFF2-40B4-BE49-F238E27FC236}">
                  <a16:creationId xmlns:a16="http://schemas.microsoft.com/office/drawing/2014/main" id="{8B08864F-9AFB-CA49-8238-574CC71ECB14}"/>
                </a:ext>
              </a:extLst>
            </p:cNvPr>
            <p:cNvSpPr/>
            <p:nvPr/>
          </p:nvSpPr>
          <p:spPr>
            <a:xfrm>
              <a:off x="840817" y="3626155"/>
              <a:ext cx="2282507" cy="2282507"/>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3A32AD1B-0834-E64A-888A-0EFDFF150449}"/>
                </a:ext>
              </a:extLst>
            </p:cNvPr>
            <p:cNvCxnSpPr>
              <a:cxnSpLocks/>
            </p:cNvCxnSpPr>
            <p:nvPr/>
          </p:nvCxnSpPr>
          <p:spPr>
            <a:xfrm>
              <a:off x="843421" y="5911468"/>
              <a:ext cx="2852928" cy="1182624"/>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BB598F33-F967-174B-9400-0E00BA8C4EBB}"/>
                </a:ext>
              </a:extLst>
            </p:cNvPr>
            <p:cNvCxnSpPr>
              <a:cxnSpLocks/>
            </p:cNvCxnSpPr>
            <p:nvPr/>
          </p:nvCxnSpPr>
          <p:spPr>
            <a:xfrm>
              <a:off x="840817" y="3626155"/>
              <a:ext cx="2855532" cy="3467937"/>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0813EB79-0A37-894E-A35F-2FEEA5F20467}"/>
                </a:ext>
              </a:extLst>
            </p:cNvPr>
            <p:cNvCxnSpPr>
              <a:cxnSpLocks/>
            </p:cNvCxnSpPr>
            <p:nvPr/>
          </p:nvCxnSpPr>
          <p:spPr>
            <a:xfrm>
              <a:off x="3123324" y="3626155"/>
              <a:ext cx="573025" cy="3467937"/>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FD5632F-16FA-5840-A171-23EED5A12A96}"/>
                </a:ext>
              </a:extLst>
            </p:cNvPr>
            <p:cNvCxnSpPr>
              <a:cxnSpLocks/>
            </p:cNvCxnSpPr>
            <p:nvPr/>
          </p:nvCxnSpPr>
          <p:spPr>
            <a:xfrm>
              <a:off x="3123324" y="5908662"/>
              <a:ext cx="573025" cy="1185430"/>
            </a:xfrm>
            <a:prstGeom prst="line">
              <a:avLst/>
            </a:prstGeom>
          </p:spPr>
          <p:style>
            <a:lnRef idx="2">
              <a:schemeClr val="dk1"/>
            </a:lnRef>
            <a:fillRef idx="0">
              <a:schemeClr val="dk1"/>
            </a:fillRef>
            <a:effectRef idx="1">
              <a:schemeClr val="dk1"/>
            </a:effectRef>
            <a:fontRef idx="minor">
              <a:schemeClr val="tx1"/>
            </a:fontRef>
          </p:style>
        </p:cxnSp>
      </p:grpSp>
      <p:sp>
        <p:nvSpPr>
          <p:cNvPr id="70" name="TextBox 69">
            <a:extLst>
              <a:ext uri="{FF2B5EF4-FFF2-40B4-BE49-F238E27FC236}">
                <a16:creationId xmlns:a16="http://schemas.microsoft.com/office/drawing/2014/main" id="{0480D108-E183-124E-B116-D7CA0CBA9758}"/>
              </a:ext>
            </a:extLst>
          </p:cNvPr>
          <p:cNvSpPr txBox="1"/>
          <p:nvPr/>
        </p:nvSpPr>
        <p:spPr>
          <a:xfrm>
            <a:off x="640311" y="3295711"/>
            <a:ext cx="6034729" cy="535531"/>
          </a:xfrm>
          <a:prstGeom prst="rect">
            <a:avLst/>
          </a:prstGeom>
          <a:noFill/>
        </p:spPr>
        <p:txBody>
          <a:bodyPr wrap="none" rtlCol="0">
            <a:spAutoFit/>
          </a:bodyPr>
          <a:lstStyle/>
          <a:p>
            <a:r>
              <a:rPr lang="en-US" dirty="0"/>
              <a:t>Inter-tile dependence for 1-level tiling: </a:t>
            </a:r>
          </a:p>
        </p:txBody>
      </p:sp>
      <p:grpSp>
        <p:nvGrpSpPr>
          <p:cNvPr id="71" name="Group 70">
            <a:extLst>
              <a:ext uri="{FF2B5EF4-FFF2-40B4-BE49-F238E27FC236}">
                <a16:creationId xmlns:a16="http://schemas.microsoft.com/office/drawing/2014/main" id="{4333828F-3BE7-3442-AE0B-2AE64F79A81D}"/>
              </a:ext>
            </a:extLst>
          </p:cNvPr>
          <p:cNvGrpSpPr/>
          <p:nvPr/>
        </p:nvGrpSpPr>
        <p:grpSpPr>
          <a:xfrm>
            <a:off x="5315255" y="5711469"/>
            <a:ext cx="1439087" cy="1689101"/>
            <a:chOff x="840817" y="3626155"/>
            <a:chExt cx="2855532" cy="3467937"/>
          </a:xfrm>
        </p:grpSpPr>
        <p:sp>
          <p:nvSpPr>
            <p:cNvPr id="72" name="Rectangle 71">
              <a:extLst>
                <a:ext uri="{FF2B5EF4-FFF2-40B4-BE49-F238E27FC236}">
                  <a16:creationId xmlns:a16="http://schemas.microsoft.com/office/drawing/2014/main" id="{2ADDE896-1428-5A43-AA8B-E5CCE0228D96}"/>
                </a:ext>
              </a:extLst>
            </p:cNvPr>
            <p:cNvSpPr/>
            <p:nvPr/>
          </p:nvSpPr>
          <p:spPr>
            <a:xfrm>
              <a:off x="840817" y="3626155"/>
              <a:ext cx="2282507" cy="2282507"/>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DEFE41B2-BC0A-2940-BA13-854BC4952509}"/>
                </a:ext>
              </a:extLst>
            </p:cNvPr>
            <p:cNvCxnSpPr>
              <a:cxnSpLocks/>
            </p:cNvCxnSpPr>
            <p:nvPr/>
          </p:nvCxnSpPr>
          <p:spPr>
            <a:xfrm>
              <a:off x="843421" y="5911468"/>
              <a:ext cx="2852928" cy="1182624"/>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74EF41F6-3408-854F-BCB6-F551D50BE8DB}"/>
                </a:ext>
              </a:extLst>
            </p:cNvPr>
            <p:cNvCxnSpPr>
              <a:cxnSpLocks/>
            </p:cNvCxnSpPr>
            <p:nvPr/>
          </p:nvCxnSpPr>
          <p:spPr>
            <a:xfrm>
              <a:off x="840817" y="3626155"/>
              <a:ext cx="2855532" cy="3467937"/>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35DEB1B-A6C3-974E-9A51-600A943AAFE8}"/>
                </a:ext>
              </a:extLst>
            </p:cNvPr>
            <p:cNvCxnSpPr>
              <a:cxnSpLocks/>
            </p:cNvCxnSpPr>
            <p:nvPr/>
          </p:nvCxnSpPr>
          <p:spPr>
            <a:xfrm>
              <a:off x="3123324" y="3626155"/>
              <a:ext cx="573025" cy="3467937"/>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9772ED8F-0819-1D42-B949-F65F08758973}"/>
                </a:ext>
              </a:extLst>
            </p:cNvPr>
            <p:cNvCxnSpPr>
              <a:cxnSpLocks/>
            </p:cNvCxnSpPr>
            <p:nvPr/>
          </p:nvCxnSpPr>
          <p:spPr>
            <a:xfrm>
              <a:off x="3123324" y="5908662"/>
              <a:ext cx="573025" cy="1185430"/>
            </a:xfrm>
            <a:prstGeom prst="line">
              <a:avLst/>
            </a:prstGeom>
          </p:spPr>
          <p:style>
            <a:lnRef idx="2">
              <a:schemeClr val="dk1"/>
            </a:lnRef>
            <a:fillRef idx="0">
              <a:schemeClr val="dk1"/>
            </a:fillRef>
            <a:effectRef idx="1">
              <a:schemeClr val="dk1"/>
            </a:effectRef>
            <a:fontRef idx="minor">
              <a:schemeClr val="tx1"/>
            </a:fontRef>
          </p:style>
        </p:cxnSp>
      </p:grpSp>
      <p:sp>
        <p:nvSpPr>
          <p:cNvPr id="80" name="Cube 79">
            <a:extLst>
              <a:ext uri="{FF2B5EF4-FFF2-40B4-BE49-F238E27FC236}">
                <a16:creationId xmlns:a16="http://schemas.microsoft.com/office/drawing/2014/main" id="{F2B14421-2275-3A4B-ABB6-32031B52B5EA}"/>
              </a:ext>
            </a:extLst>
          </p:cNvPr>
          <p:cNvSpPr/>
          <p:nvPr/>
        </p:nvSpPr>
        <p:spPr>
          <a:xfrm flipH="1">
            <a:off x="2717727" y="5655942"/>
            <a:ext cx="1553109" cy="1481499"/>
          </a:xfrm>
          <a:prstGeom prst="cube">
            <a:avLst>
              <a:gd name="adj" fmla="val 28705"/>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92" name="Group 91">
            <a:extLst>
              <a:ext uri="{FF2B5EF4-FFF2-40B4-BE49-F238E27FC236}">
                <a16:creationId xmlns:a16="http://schemas.microsoft.com/office/drawing/2014/main" id="{6BD7294C-994F-4847-BAA0-FD6C674F32AE}"/>
              </a:ext>
            </a:extLst>
          </p:cNvPr>
          <p:cNvGrpSpPr/>
          <p:nvPr/>
        </p:nvGrpSpPr>
        <p:grpSpPr>
          <a:xfrm>
            <a:off x="2672908" y="3947226"/>
            <a:ext cx="1407939" cy="1591056"/>
            <a:chOff x="3159336" y="4167565"/>
            <a:chExt cx="1407939" cy="1591056"/>
          </a:xfrm>
        </p:grpSpPr>
        <p:sp>
          <p:nvSpPr>
            <p:cNvPr id="82" name="Rectangle 81">
              <a:extLst>
                <a:ext uri="{FF2B5EF4-FFF2-40B4-BE49-F238E27FC236}">
                  <a16:creationId xmlns:a16="http://schemas.microsoft.com/office/drawing/2014/main" id="{4118E5A3-E02C-8842-820E-EF9693B4B39B}"/>
                </a:ext>
              </a:extLst>
            </p:cNvPr>
            <p:cNvSpPr/>
            <p:nvPr/>
          </p:nvSpPr>
          <p:spPr>
            <a:xfrm>
              <a:off x="3159336" y="4167565"/>
              <a:ext cx="1125405" cy="1047192"/>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785BE0F6-6AA8-3B4A-B6DC-7DBB16A1801A}"/>
                </a:ext>
              </a:extLst>
            </p:cNvPr>
            <p:cNvCxnSpPr>
              <a:cxnSpLocks/>
            </p:cNvCxnSpPr>
            <p:nvPr/>
          </p:nvCxnSpPr>
          <p:spPr>
            <a:xfrm>
              <a:off x="3160620" y="5216045"/>
              <a:ext cx="253140" cy="542576"/>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8E2649FF-AAFE-124D-A6D6-94A3DE4F8E97}"/>
                </a:ext>
              </a:extLst>
            </p:cNvPr>
            <p:cNvCxnSpPr>
              <a:cxnSpLocks/>
            </p:cNvCxnSpPr>
            <p:nvPr/>
          </p:nvCxnSpPr>
          <p:spPr>
            <a:xfrm>
              <a:off x="3159336" y="4167565"/>
              <a:ext cx="254424" cy="1577748"/>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73E1F308-85E9-A64E-936E-CBBC2BA2822C}"/>
                </a:ext>
              </a:extLst>
            </p:cNvPr>
            <p:cNvCxnSpPr>
              <a:cxnSpLocks/>
            </p:cNvCxnSpPr>
            <p:nvPr/>
          </p:nvCxnSpPr>
          <p:spPr>
            <a:xfrm>
              <a:off x="4284741" y="4167565"/>
              <a:ext cx="282534" cy="1591056"/>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3033685A-B0CB-BB4C-B05F-73FEDF70F24C}"/>
                </a:ext>
              </a:extLst>
            </p:cNvPr>
            <p:cNvCxnSpPr>
              <a:cxnSpLocks/>
            </p:cNvCxnSpPr>
            <p:nvPr/>
          </p:nvCxnSpPr>
          <p:spPr>
            <a:xfrm>
              <a:off x="4284741" y="5214757"/>
              <a:ext cx="282534" cy="543864"/>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9C665771-0CCC-7A40-904F-95F6DD69E4CA}"/>
                </a:ext>
              </a:extLst>
            </p:cNvPr>
            <p:cNvCxnSpPr>
              <a:cxnSpLocks/>
            </p:cNvCxnSpPr>
            <p:nvPr/>
          </p:nvCxnSpPr>
          <p:spPr>
            <a:xfrm flipV="1">
              <a:off x="3413760" y="5735481"/>
              <a:ext cx="1124238" cy="9832"/>
            </a:xfrm>
            <a:prstGeom prst="line">
              <a:avLst/>
            </a:prstGeom>
          </p:spPr>
          <p:style>
            <a:lnRef idx="2">
              <a:schemeClr val="dk1"/>
            </a:lnRef>
            <a:fillRef idx="0">
              <a:schemeClr val="dk1"/>
            </a:fillRef>
            <a:effectRef idx="1">
              <a:schemeClr val="dk1"/>
            </a:effectRef>
            <a:fontRef idx="minor">
              <a:schemeClr val="tx1"/>
            </a:fontRef>
          </p:style>
        </p:cxnSp>
      </p:grpSp>
      <p:grpSp>
        <p:nvGrpSpPr>
          <p:cNvPr id="113" name="Group 112">
            <a:extLst>
              <a:ext uri="{FF2B5EF4-FFF2-40B4-BE49-F238E27FC236}">
                <a16:creationId xmlns:a16="http://schemas.microsoft.com/office/drawing/2014/main" id="{A54A803E-A7F0-0443-9750-24ED908F403B}"/>
              </a:ext>
            </a:extLst>
          </p:cNvPr>
          <p:cNvGrpSpPr/>
          <p:nvPr/>
        </p:nvGrpSpPr>
        <p:grpSpPr>
          <a:xfrm>
            <a:off x="1207943" y="5582934"/>
            <a:ext cx="1279132" cy="1512380"/>
            <a:chOff x="1025876" y="5895843"/>
            <a:chExt cx="1279132" cy="1512380"/>
          </a:xfrm>
        </p:grpSpPr>
        <p:sp>
          <p:nvSpPr>
            <p:cNvPr id="94" name="Rectangle 93">
              <a:extLst>
                <a:ext uri="{FF2B5EF4-FFF2-40B4-BE49-F238E27FC236}">
                  <a16:creationId xmlns:a16="http://schemas.microsoft.com/office/drawing/2014/main" id="{03D0AB75-CD8A-9747-AD30-C05637CDB5A5}"/>
                </a:ext>
              </a:extLst>
            </p:cNvPr>
            <p:cNvSpPr/>
            <p:nvPr/>
          </p:nvSpPr>
          <p:spPr>
            <a:xfrm rot="16200000" flipH="1">
              <a:off x="986769" y="5934950"/>
              <a:ext cx="1125405" cy="1047192"/>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FBE14C41-36CB-B34E-9C37-36B274A9A34F}"/>
                </a:ext>
              </a:extLst>
            </p:cNvPr>
            <p:cNvCxnSpPr>
              <a:cxnSpLocks/>
            </p:cNvCxnSpPr>
            <p:nvPr/>
          </p:nvCxnSpPr>
          <p:spPr>
            <a:xfrm>
              <a:off x="2074356" y="5897128"/>
              <a:ext cx="230652" cy="464755"/>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99F82C09-A183-7E44-ADD0-B7B4B5454241}"/>
                </a:ext>
              </a:extLst>
            </p:cNvPr>
            <p:cNvCxnSpPr>
              <a:cxnSpLocks/>
            </p:cNvCxnSpPr>
            <p:nvPr/>
          </p:nvCxnSpPr>
          <p:spPr>
            <a:xfrm>
              <a:off x="1025876" y="5895844"/>
              <a:ext cx="1279132" cy="4660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6A38DE83-9819-4B42-AF5A-0DE8CDD56EBD}"/>
                </a:ext>
              </a:extLst>
            </p:cNvPr>
            <p:cNvCxnSpPr>
              <a:cxnSpLocks/>
            </p:cNvCxnSpPr>
            <p:nvPr/>
          </p:nvCxnSpPr>
          <p:spPr>
            <a:xfrm>
              <a:off x="1025876" y="7021249"/>
              <a:ext cx="1279132" cy="381865"/>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BB4BECF0-7976-2D43-8A50-372EC1E5F9A5}"/>
                </a:ext>
              </a:extLst>
            </p:cNvPr>
            <p:cNvCxnSpPr>
              <a:cxnSpLocks/>
            </p:cNvCxnSpPr>
            <p:nvPr/>
          </p:nvCxnSpPr>
          <p:spPr>
            <a:xfrm>
              <a:off x="2073068" y="7021249"/>
              <a:ext cx="231940" cy="381865"/>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28363472-AD03-0244-A989-A363C6DDAE6F}"/>
                </a:ext>
              </a:extLst>
            </p:cNvPr>
            <p:cNvCxnSpPr>
              <a:cxnSpLocks/>
            </p:cNvCxnSpPr>
            <p:nvPr/>
          </p:nvCxnSpPr>
          <p:spPr>
            <a:xfrm>
              <a:off x="2305008" y="6342902"/>
              <a:ext cx="0" cy="1065321"/>
            </a:xfrm>
            <a:prstGeom prst="line">
              <a:avLst/>
            </a:prstGeom>
          </p:spPr>
          <p:style>
            <a:lnRef idx="2">
              <a:schemeClr val="dk1"/>
            </a:lnRef>
            <a:fillRef idx="0">
              <a:schemeClr val="dk1"/>
            </a:fillRef>
            <a:effectRef idx="1">
              <a:schemeClr val="dk1"/>
            </a:effectRef>
            <a:fontRef idx="minor">
              <a:schemeClr val="tx1"/>
            </a:fontRef>
          </p:style>
        </p:cxnSp>
      </p:grpSp>
      <p:sp>
        <p:nvSpPr>
          <p:cNvPr id="114" name="TextBox 113">
            <a:extLst>
              <a:ext uri="{FF2B5EF4-FFF2-40B4-BE49-F238E27FC236}">
                <a16:creationId xmlns:a16="http://schemas.microsoft.com/office/drawing/2014/main" id="{34157E86-685E-4943-8AA0-F3A7B364196B}"/>
              </a:ext>
            </a:extLst>
          </p:cNvPr>
          <p:cNvSpPr txBox="1"/>
          <p:nvPr/>
        </p:nvSpPr>
        <p:spPr>
          <a:xfrm>
            <a:off x="1828177" y="7245314"/>
            <a:ext cx="2101857" cy="535531"/>
          </a:xfrm>
          <a:prstGeom prst="rect">
            <a:avLst/>
          </a:prstGeom>
          <a:noFill/>
        </p:spPr>
        <p:txBody>
          <a:bodyPr wrap="none" rtlCol="0">
            <a:spAutoFit/>
          </a:bodyPr>
          <a:lstStyle/>
          <a:p>
            <a:r>
              <a:rPr lang="en-US" dirty="0"/>
              <a:t>k tile plane 1</a:t>
            </a:r>
          </a:p>
        </p:txBody>
      </p:sp>
      <p:sp>
        <p:nvSpPr>
          <p:cNvPr id="115" name="TextBox 114">
            <a:extLst>
              <a:ext uri="{FF2B5EF4-FFF2-40B4-BE49-F238E27FC236}">
                <a16:creationId xmlns:a16="http://schemas.microsoft.com/office/drawing/2014/main" id="{8CE2599C-6C87-684D-910A-E0928348B25C}"/>
              </a:ext>
            </a:extLst>
          </p:cNvPr>
          <p:cNvSpPr txBox="1"/>
          <p:nvPr/>
        </p:nvSpPr>
        <p:spPr>
          <a:xfrm>
            <a:off x="4652485" y="7245314"/>
            <a:ext cx="2101857" cy="535531"/>
          </a:xfrm>
          <a:prstGeom prst="rect">
            <a:avLst/>
          </a:prstGeom>
          <a:noFill/>
        </p:spPr>
        <p:txBody>
          <a:bodyPr wrap="none" rtlCol="0">
            <a:spAutoFit/>
          </a:bodyPr>
          <a:lstStyle/>
          <a:p>
            <a:r>
              <a:rPr lang="en-US" dirty="0"/>
              <a:t>k tile plane 2</a:t>
            </a:r>
          </a:p>
        </p:txBody>
      </p:sp>
      <p:sp>
        <p:nvSpPr>
          <p:cNvPr id="116" name="Right Arrow 115">
            <a:extLst>
              <a:ext uri="{FF2B5EF4-FFF2-40B4-BE49-F238E27FC236}">
                <a16:creationId xmlns:a16="http://schemas.microsoft.com/office/drawing/2014/main" id="{22E489E1-F94C-9A48-9524-184858BE7BCE}"/>
              </a:ext>
            </a:extLst>
          </p:cNvPr>
          <p:cNvSpPr/>
          <p:nvPr/>
        </p:nvSpPr>
        <p:spPr>
          <a:xfrm>
            <a:off x="1944573" y="4376928"/>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F1B3C1A4-CA59-844A-A4D8-1E92FFBA829C}"/>
              </a:ext>
            </a:extLst>
          </p:cNvPr>
          <p:cNvSpPr/>
          <p:nvPr/>
        </p:nvSpPr>
        <p:spPr>
          <a:xfrm rot="5400000">
            <a:off x="1084090" y="5458523"/>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ight Arrow 117">
            <a:extLst>
              <a:ext uri="{FF2B5EF4-FFF2-40B4-BE49-F238E27FC236}">
                <a16:creationId xmlns:a16="http://schemas.microsoft.com/office/drawing/2014/main" id="{6668DB81-9D51-2144-B4A6-9184BD8A29A9}"/>
              </a:ext>
            </a:extLst>
          </p:cNvPr>
          <p:cNvSpPr/>
          <p:nvPr/>
        </p:nvSpPr>
        <p:spPr>
          <a:xfrm>
            <a:off x="2074413" y="6465610"/>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EC56A001-80A7-C949-992C-6C7207797904}"/>
              </a:ext>
            </a:extLst>
          </p:cNvPr>
          <p:cNvSpPr/>
          <p:nvPr/>
        </p:nvSpPr>
        <p:spPr>
          <a:xfrm rot="5400000">
            <a:off x="3003565" y="5519537"/>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E0289802-F8CA-2445-B46A-FD3F1A1A1454}"/>
              </a:ext>
            </a:extLst>
          </p:cNvPr>
          <p:cNvSpPr/>
          <p:nvPr/>
        </p:nvSpPr>
        <p:spPr>
          <a:xfrm>
            <a:off x="4051570" y="6350345"/>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C293F2C8-24F1-454C-94D5-D2745EC530DB}"/>
              </a:ext>
            </a:extLst>
          </p:cNvPr>
          <p:cNvSpPr txBox="1"/>
          <p:nvPr/>
        </p:nvSpPr>
        <p:spPr>
          <a:xfrm>
            <a:off x="6910433" y="4869497"/>
            <a:ext cx="4203767" cy="1421928"/>
          </a:xfrm>
          <a:prstGeom prst="rect">
            <a:avLst/>
          </a:prstGeom>
          <a:noFill/>
        </p:spPr>
        <p:txBody>
          <a:bodyPr wrap="square" rtlCol="0">
            <a:spAutoFit/>
          </a:bodyPr>
          <a:lstStyle/>
          <a:p>
            <a:r>
              <a:rPr lang="en-US" dirty="0"/>
              <a:t>k tiling loop is sequential</a:t>
            </a:r>
          </a:p>
          <a:p>
            <a:r>
              <a:rPr lang="en-US" dirty="0"/>
              <a:t>Tiles along </a:t>
            </a:r>
            <a:r>
              <a:rPr lang="en-US" dirty="0" err="1"/>
              <a:t>i,j</a:t>
            </a:r>
            <a:r>
              <a:rPr lang="en-US" dirty="0"/>
              <a:t> are executed in 4 groups: H, W1, W2, B</a:t>
            </a:r>
          </a:p>
        </p:txBody>
      </p:sp>
      <p:sp>
        <p:nvSpPr>
          <p:cNvPr id="122" name="TextBox 121">
            <a:extLst>
              <a:ext uri="{FF2B5EF4-FFF2-40B4-BE49-F238E27FC236}">
                <a16:creationId xmlns:a16="http://schemas.microsoft.com/office/drawing/2014/main" id="{66532FAA-E82E-E540-BF94-3B7E220AA802}"/>
              </a:ext>
            </a:extLst>
          </p:cNvPr>
          <p:cNvSpPr txBox="1"/>
          <p:nvPr/>
        </p:nvSpPr>
        <p:spPr>
          <a:xfrm>
            <a:off x="353568" y="4114800"/>
            <a:ext cx="335089" cy="535531"/>
          </a:xfrm>
          <a:prstGeom prst="rect">
            <a:avLst/>
          </a:prstGeom>
          <a:noFill/>
        </p:spPr>
        <p:txBody>
          <a:bodyPr wrap="square" rtlCol="0">
            <a:spAutoFit/>
          </a:bodyPr>
          <a:lstStyle/>
          <a:p>
            <a:r>
              <a:rPr lang="en-US" dirty="0"/>
              <a:t>H</a:t>
            </a:r>
          </a:p>
        </p:txBody>
      </p:sp>
      <p:sp>
        <p:nvSpPr>
          <p:cNvPr id="123" name="TextBox 122">
            <a:extLst>
              <a:ext uri="{FF2B5EF4-FFF2-40B4-BE49-F238E27FC236}">
                <a16:creationId xmlns:a16="http://schemas.microsoft.com/office/drawing/2014/main" id="{C74A6D2A-84F2-9A4D-B2D8-4BC1190FA0F4}"/>
              </a:ext>
            </a:extLst>
          </p:cNvPr>
          <p:cNvSpPr txBox="1"/>
          <p:nvPr/>
        </p:nvSpPr>
        <p:spPr>
          <a:xfrm>
            <a:off x="322538" y="5930517"/>
            <a:ext cx="729313" cy="535531"/>
          </a:xfrm>
          <a:prstGeom prst="rect">
            <a:avLst/>
          </a:prstGeom>
          <a:noFill/>
        </p:spPr>
        <p:txBody>
          <a:bodyPr wrap="square" rtlCol="0">
            <a:spAutoFit/>
          </a:bodyPr>
          <a:lstStyle/>
          <a:p>
            <a:r>
              <a:rPr lang="en-US" dirty="0"/>
              <a:t>W2</a:t>
            </a:r>
          </a:p>
        </p:txBody>
      </p:sp>
      <p:sp>
        <p:nvSpPr>
          <p:cNvPr id="124" name="TextBox 123">
            <a:extLst>
              <a:ext uri="{FF2B5EF4-FFF2-40B4-BE49-F238E27FC236}">
                <a16:creationId xmlns:a16="http://schemas.microsoft.com/office/drawing/2014/main" id="{3B31DFF3-6511-7948-A9A8-3C502074190D}"/>
              </a:ext>
            </a:extLst>
          </p:cNvPr>
          <p:cNvSpPr txBox="1"/>
          <p:nvPr/>
        </p:nvSpPr>
        <p:spPr>
          <a:xfrm>
            <a:off x="4147581" y="4280326"/>
            <a:ext cx="804247" cy="535531"/>
          </a:xfrm>
          <a:prstGeom prst="rect">
            <a:avLst/>
          </a:prstGeom>
          <a:noFill/>
        </p:spPr>
        <p:txBody>
          <a:bodyPr wrap="square" rtlCol="0">
            <a:spAutoFit/>
          </a:bodyPr>
          <a:lstStyle/>
          <a:p>
            <a:r>
              <a:rPr lang="en-US" dirty="0"/>
              <a:t>W1</a:t>
            </a:r>
          </a:p>
        </p:txBody>
      </p:sp>
      <p:sp>
        <p:nvSpPr>
          <p:cNvPr id="125" name="TextBox 124">
            <a:extLst>
              <a:ext uri="{FF2B5EF4-FFF2-40B4-BE49-F238E27FC236}">
                <a16:creationId xmlns:a16="http://schemas.microsoft.com/office/drawing/2014/main" id="{B9691442-466B-914A-8FD2-1DA00BDEBDDD}"/>
              </a:ext>
            </a:extLst>
          </p:cNvPr>
          <p:cNvSpPr txBox="1"/>
          <p:nvPr/>
        </p:nvSpPr>
        <p:spPr>
          <a:xfrm>
            <a:off x="4245350" y="5662751"/>
            <a:ext cx="335089" cy="535531"/>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96708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blinds(horizontal)">
                                      <p:cBhvr>
                                        <p:cTn id="7" dur="500"/>
                                        <p:tgtEl>
                                          <p:spTgt spid="1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blinds(horizontal)">
                                      <p:cBhvr>
                                        <p:cTn id="10" dur="500"/>
                                        <p:tgtEl>
                                          <p:spTgt spid="1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blinds(horizontal)">
                                      <p:cBhvr>
                                        <p:cTn id="13" dur="500"/>
                                        <p:tgtEl>
                                          <p:spTgt spid="1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blinds(horizontal)">
                                      <p:cBhvr>
                                        <p:cTn id="16" dur="500"/>
                                        <p:tgtEl>
                                          <p:spTgt spid="1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blinds(horizontal)">
                                      <p:cBhvr>
                                        <p:cTn id="19" dur="500"/>
                                        <p:tgtEl>
                                          <p:spTgt spid="12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blinds(horizontal)">
                                      <p:cBhvr>
                                        <p:cTn id="24" dur="500"/>
                                        <p:tgtEl>
                                          <p:spTgt spid="12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blinds(horizontal)">
                                      <p:cBhvr>
                                        <p:cTn id="27" dur="500"/>
                                        <p:tgtEl>
                                          <p:spTgt spid="12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5"/>
                                        </p:tgtEl>
                                        <p:attrNameLst>
                                          <p:attrName>style.visibility</p:attrName>
                                        </p:attrNameLst>
                                      </p:cBhvr>
                                      <p:to>
                                        <p:strVal val="visible"/>
                                      </p:to>
                                    </p:set>
                                    <p:animEffect transition="in" filter="blinds(horizontal)">
                                      <p:cBhvr>
                                        <p:cTn id="30" dur="500"/>
                                        <p:tgtEl>
                                          <p:spTgt spid="12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blinds(horizontal)">
                                      <p:cBhvr>
                                        <p:cTn id="33" dur="500"/>
                                        <p:tgtEl>
                                          <p:spTgt spid="1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22"/>
                                        </p:tgtEl>
                                        <p:attrNameLst>
                                          <p:attrName>style.visibility</p:attrName>
                                        </p:attrNameLst>
                                      </p:cBhvr>
                                      <p:to>
                                        <p:strVal val="visible"/>
                                      </p:to>
                                    </p:set>
                                    <p:animEffect transition="in" filter="blinds(horizontal)">
                                      <p:cBhvr>
                                        <p:cTn id="3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p:bldP spid="122" grpId="0"/>
      <p:bldP spid="123" grpId="0"/>
      <p:bldP spid="124" grpId="0"/>
      <p:bldP spid="1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438D-DDA9-264B-B4D5-7E6C8EB2DB0A}"/>
              </a:ext>
            </a:extLst>
          </p:cNvPr>
          <p:cNvSpPr>
            <a:spLocks noGrp="1"/>
          </p:cNvSpPr>
          <p:nvPr>
            <p:ph type="title"/>
          </p:nvPr>
        </p:nvSpPr>
        <p:spPr>
          <a:xfrm>
            <a:off x="390655" y="219085"/>
            <a:ext cx="9595485" cy="659444"/>
          </a:xfrm>
        </p:spPr>
        <p:txBody>
          <a:bodyPr/>
          <a:lstStyle/>
          <a:p>
            <a:r>
              <a:rPr lang="en-US" dirty="0"/>
              <a:t>Simplified </a:t>
            </a:r>
            <a:r>
              <a:rPr lang="en-US" dirty="0" err="1"/>
              <a:t>lu</a:t>
            </a:r>
            <a:r>
              <a:rPr lang="en-US" dirty="0"/>
              <a:t> example</a:t>
            </a:r>
          </a:p>
        </p:txBody>
      </p:sp>
      <p:sp>
        <p:nvSpPr>
          <p:cNvPr id="3" name="Content Placeholder 2">
            <a:extLst>
              <a:ext uri="{FF2B5EF4-FFF2-40B4-BE49-F238E27FC236}">
                <a16:creationId xmlns:a16="http://schemas.microsoft.com/office/drawing/2014/main" id="{189DFEFD-68F6-6645-9FD1-8E22EA2CEAFD}"/>
              </a:ext>
            </a:extLst>
          </p:cNvPr>
          <p:cNvSpPr>
            <a:spLocks noGrp="1"/>
          </p:cNvSpPr>
          <p:nvPr>
            <p:ph sz="half" idx="1"/>
          </p:nvPr>
        </p:nvSpPr>
        <p:spPr>
          <a:xfrm>
            <a:off x="146419" y="1035166"/>
            <a:ext cx="6657721" cy="6471583"/>
          </a:xfrm>
        </p:spPr>
        <p:txBody>
          <a:bodyPr/>
          <a:lstStyle/>
          <a:p>
            <a:r>
              <a:rPr lang="en-US" dirty="0"/>
              <a:t>The execution schedule can be described by the imperfect loop nest</a:t>
            </a:r>
          </a:p>
          <a:p>
            <a:endParaRPr lang="en-US" dirty="0"/>
          </a:p>
          <a:p>
            <a:endParaRPr lang="en-US" dirty="0"/>
          </a:p>
        </p:txBody>
      </p:sp>
      <p:sp>
        <p:nvSpPr>
          <p:cNvPr id="4" name="Text Placeholder 3">
            <a:extLst>
              <a:ext uri="{FF2B5EF4-FFF2-40B4-BE49-F238E27FC236}">
                <a16:creationId xmlns:a16="http://schemas.microsoft.com/office/drawing/2014/main" id="{85B9DB4A-A721-984D-BF10-E42780C80923}"/>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D31A93A-79BA-9B4E-ADD2-208D5E07B40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6CA1CF0-8E6D-1E45-BC88-8235D9924BB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7C4FF15-F861-BE41-8B13-64B21F0F3379}"/>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282BB2AA-7497-2D4C-B3F8-841301665857}"/>
              </a:ext>
            </a:extLst>
          </p:cNvPr>
          <p:cNvSpPr/>
          <p:nvPr/>
        </p:nvSpPr>
        <p:spPr>
          <a:xfrm>
            <a:off x="7158152" y="999315"/>
            <a:ext cx="1024128" cy="10728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a:t>
            </a:r>
          </a:p>
        </p:txBody>
      </p:sp>
      <p:sp>
        <p:nvSpPr>
          <p:cNvPr id="26" name="Rectangle 25">
            <a:extLst>
              <a:ext uri="{FF2B5EF4-FFF2-40B4-BE49-F238E27FC236}">
                <a16:creationId xmlns:a16="http://schemas.microsoft.com/office/drawing/2014/main" id="{99400618-B67D-0345-82BC-B353524F0A53}"/>
              </a:ext>
            </a:extLst>
          </p:cNvPr>
          <p:cNvSpPr/>
          <p:nvPr/>
        </p:nvSpPr>
        <p:spPr>
          <a:xfrm>
            <a:off x="8383448" y="999315"/>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W1</a:t>
            </a:r>
          </a:p>
        </p:txBody>
      </p:sp>
      <p:sp>
        <p:nvSpPr>
          <p:cNvPr id="27" name="Rectangle 26">
            <a:extLst>
              <a:ext uri="{FF2B5EF4-FFF2-40B4-BE49-F238E27FC236}">
                <a16:creationId xmlns:a16="http://schemas.microsoft.com/office/drawing/2014/main" id="{B41304E5-7B50-5340-94C2-A198069F2192}"/>
              </a:ext>
            </a:extLst>
          </p:cNvPr>
          <p:cNvSpPr/>
          <p:nvPr/>
        </p:nvSpPr>
        <p:spPr>
          <a:xfrm>
            <a:off x="9608744" y="999315"/>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60FF2362-9DF5-9C4C-ADEF-6DFBD75F6D8E}"/>
              </a:ext>
            </a:extLst>
          </p:cNvPr>
          <p:cNvSpPr/>
          <p:nvPr/>
        </p:nvSpPr>
        <p:spPr>
          <a:xfrm>
            <a:off x="7158152" y="2254477"/>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7830615E-69AF-9D4A-A86D-CA06C938538D}"/>
              </a:ext>
            </a:extLst>
          </p:cNvPr>
          <p:cNvSpPr/>
          <p:nvPr/>
        </p:nvSpPr>
        <p:spPr>
          <a:xfrm>
            <a:off x="8383448" y="2254477"/>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962FA5B-100A-8B4B-9BB2-E3F1905E8700}"/>
              </a:ext>
            </a:extLst>
          </p:cNvPr>
          <p:cNvSpPr/>
          <p:nvPr/>
        </p:nvSpPr>
        <p:spPr>
          <a:xfrm>
            <a:off x="9608744" y="2254477"/>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A0B46E-EC27-374C-BAB6-31553860714B}"/>
              </a:ext>
            </a:extLst>
          </p:cNvPr>
          <p:cNvSpPr/>
          <p:nvPr/>
        </p:nvSpPr>
        <p:spPr>
          <a:xfrm>
            <a:off x="7158152" y="3509639"/>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W2</a:t>
            </a:r>
          </a:p>
        </p:txBody>
      </p:sp>
      <p:sp>
        <p:nvSpPr>
          <p:cNvPr id="32" name="Rectangle 31">
            <a:extLst>
              <a:ext uri="{FF2B5EF4-FFF2-40B4-BE49-F238E27FC236}">
                <a16:creationId xmlns:a16="http://schemas.microsoft.com/office/drawing/2014/main" id="{ECF9C24C-9B07-9445-84AE-8E7384827FAB}"/>
              </a:ext>
            </a:extLst>
          </p:cNvPr>
          <p:cNvSpPr/>
          <p:nvPr/>
        </p:nvSpPr>
        <p:spPr>
          <a:xfrm>
            <a:off x="8383448" y="3509639"/>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9D6741-D126-A645-8A4A-8CD671655A62}"/>
              </a:ext>
            </a:extLst>
          </p:cNvPr>
          <p:cNvSpPr/>
          <p:nvPr/>
        </p:nvSpPr>
        <p:spPr>
          <a:xfrm>
            <a:off x="9608744" y="3509639"/>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502D6BA9-3C4C-4341-9858-DD5152CE07EB}"/>
              </a:ext>
            </a:extLst>
          </p:cNvPr>
          <p:cNvCxnSpPr/>
          <p:nvPr/>
        </p:nvCxnSpPr>
        <p:spPr>
          <a:xfrm>
            <a:off x="7754113" y="1279731"/>
            <a:ext cx="241401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a:extLst>
              <a:ext uri="{FF2B5EF4-FFF2-40B4-BE49-F238E27FC236}">
                <a16:creationId xmlns:a16="http://schemas.microsoft.com/office/drawing/2014/main" id="{365086FC-EF39-874F-8820-4D7C4D398AC5}"/>
              </a:ext>
            </a:extLst>
          </p:cNvPr>
          <p:cNvCxnSpPr>
            <a:cxnSpLocks/>
          </p:cNvCxnSpPr>
          <p:nvPr/>
        </p:nvCxnSpPr>
        <p:spPr>
          <a:xfrm>
            <a:off x="7906513" y="1432131"/>
            <a:ext cx="116433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8" name="Straight Arrow Connector 37">
            <a:extLst>
              <a:ext uri="{FF2B5EF4-FFF2-40B4-BE49-F238E27FC236}">
                <a16:creationId xmlns:a16="http://schemas.microsoft.com/office/drawing/2014/main" id="{6E072312-9419-9F45-88CD-DB0877424CE2}"/>
              </a:ext>
            </a:extLst>
          </p:cNvPr>
          <p:cNvCxnSpPr>
            <a:cxnSpLocks/>
          </p:cNvCxnSpPr>
          <p:nvPr/>
        </p:nvCxnSpPr>
        <p:spPr>
          <a:xfrm>
            <a:off x="7600112" y="1718643"/>
            <a:ext cx="0" cy="13655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Arrow Connector 39">
            <a:extLst>
              <a:ext uri="{FF2B5EF4-FFF2-40B4-BE49-F238E27FC236}">
                <a16:creationId xmlns:a16="http://schemas.microsoft.com/office/drawing/2014/main" id="{9028C263-7D52-0248-B124-9B99BE327263}"/>
              </a:ext>
            </a:extLst>
          </p:cNvPr>
          <p:cNvCxnSpPr>
            <a:cxnSpLocks/>
          </p:cNvCxnSpPr>
          <p:nvPr/>
        </p:nvCxnSpPr>
        <p:spPr>
          <a:xfrm>
            <a:off x="7443217" y="1432131"/>
            <a:ext cx="0" cy="270052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2" name="Straight Arrow Connector 41">
            <a:extLst>
              <a:ext uri="{FF2B5EF4-FFF2-40B4-BE49-F238E27FC236}">
                <a16:creationId xmlns:a16="http://schemas.microsoft.com/office/drawing/2014/main" id="{21E066EA-EEF3-904A-843D-C064B160C480}"/>
              </a:ext>
            </a:extLst>
          </p:cNvPr>
          <p:cNvCxnSpPr>
            <a:cxnSpLocks/>
          </p:cNvCxnSpPr>
          <p:nvPr/>
        </p:nvCxnSpPr>
        <p:spPr>
          <a:xfrm>
            <a:off x="7918705" y="3937587"/>
            <a:ext cx="224942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4" name="Straight Arrow Connector 43">
            <a:extLst>
              <a:ext uri="{FF2B5EF4-FFF2-40B4-BE49-F238E27FC236}">
                <a16:creationId xmlns:a16="http://schemas.microsoft.com/office/drawing/2014/main" id="{36CE4D3C-D1D0-1948-842C-49D690873CBD}"/>
              </a:ext>
            </a:extLst>
          </p:cNvPr>
          <p:cNvCxnSpPr>
            <a:cxnSpLocks/>
          </p:cNvCxnSpPr>
          <p:nvPr/>
        </p:nvCxnSpPr>
        <p:spPr>
          <a:xfrm>
            <a:off x="7906513" y="3712035"/>
            <a:ext cx="104241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7" name="Straight Arrow Connector 46">
            <a:extLst>
              <a:ext uri="{FF2B5EF4-FFF2-40B4-BE49-F238E27FC236}">
                <a16:creationId xmlns:a16="http://schemas.microsoft.com/office/drawing/2014/main" id="{08F87345-0528-2F4C-B9F9-ADEB813765A5}"/>
              </a:ext>
            </a:extLst>
          </p:cNvPr>
          <p:cNvCxnSpPr>
            <a:cxnSpLocks/>
          </p:cNvCxnSpPr>
          <p:nvPr/>
        </p:nvCxnSpPr>
        <p:spPr>
          <a:xfrm>
            <a:off x="7906513" y="2773251"/>
            <a:ext cx="224942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8" name="Straight Arrow Connector 47">
            <a:extLst>
              <a:ext uri="{FF2B5EF4-FFF2-40B4-BE49-F238E27FC236}">
                <a16:creationId xmlns:a16="http://schemas.microsoft.com/office/drawing/2014/main" id="{CA5D0B8D-2B7C-6D44-A63A-2618A742CFE4}"/>
              </a:ext>
            </a:extLst>
          </p:cNvPr>
          <p:cNvCxnSpPr>
            <a:cxnSpLocks/>
          </p:cNvCxnSpPr>
          <p:nvPr/>
        </p:nvCxnSpPr>
        <p:spPr>
          <a:xfrm>
            <a:off x="7894321" y="2547699"/>
            <a:ext cx="104241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9" name="Straight Arrow Connector 48">
            <a:extLst>
              <a:ext uri="{FF2B5EF4-FFF2-40B4-BE49-F238E27FC236}">
                <a16:creationId xmlns:a16="http://schemas.microsoft.com/office/drawing/2014/main" id="{BBDB1E7E-FD3C-9445-ACDD-622E45D396B9}"/>
              </a:ext>
            </a:extLst>
          </p:cNvPr>
          <p:cNvCxnSpPr>
            <a:cxnSpLocks/>
          </p:cNvCxnSpPr>
          <p:nvPr/>
        </p:nvCxnSpPr>
        <p:spPr>
          <a:xfrm>
            <a:off x="8715680" y="1961869"/>
            <a:ext cx="0" cy="13655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0" name="Straight Arrow Connector 49">
            <a:extLst>
              <a:ext uri="{FF2B5EF4-FFF2-40B4-BE49-F238E27FC236}">
                <a16:creationId xmlns:a16="http://schemas.microsoft.com/office/drawing/2014/main" id="{3B1F8EE5-7536-EA44-8FC5-60743C39013C}"/>
              </a:ext>
            </a:extLst>
          </p:cNvPr>
          <p:cNvCxnSpPr>
            <a:cxnSpLocks/>
          </p:cNvCxnSpPr>
          <p:nvPr/>
        </p:nvCxnSpPr>
        <p:spPr>
          <a:xfrm>
            <a:off x="8558785" y="1675357"/>
            <a:ext cx="0" cy="27005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1" name="Straight Arrow Connector 50">
            <a:extLst>
              <a:ext uri="{FF2B5EF4-FFF2-40B4-BE49-F238E27FC236}">
                <a16:creationId xmlns:a16="http://schemas.microsoft.com/office/drawing/2014/main" id="{B1F09F79-ECD0-8741-840B-E804C8658A3E}"/>
              </a:ext>
            </a:extLst>
          </p:cNvPr>
          <p:cNvCxnSpPr>
            <a:cxnSpLocks/>
          </p:cNvCxnSpPr>
          <p:nvPr/>
        </p:nvCxnSpPr>
        <p:spPr>
          <a:xfrm>
            <a:off x="10020224" y="1913715"/>
            <a:ext cx="0" cy="13655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AAD3777-BF36-BF4A-A1BF-1F56F199558B}"/>
              </a:ext>
            </a:extLst>
          </p:cNvPr>
          <p:cNvCxnSpPr>
            <a:cxnSpLocks/>
          </p:cNvCxnSpPr>
          <p:nvPr/>
        </p:nvCxnSpPr>
        <p:spPr>
          <a:xfrm>
            <a:off x="9863329" y="1627203"/>
            <a:ext cx="0" cy="27005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3" name="TextBox 52">
            <a:extLst>
              <a:ext uri="{FF2B5EF4-FFF2-40B4-BE49-F238E27FC236}">
                <a16:creationId xmlns:a16="http://schemas.microsoft.com/office/drawing/2014/main" id="{AAC96468-CDCA-7A48-87F5-7E472D87356E}"/>
              </a:ext>
            </a:extLst>
          </p:cNvPr>
          <p:cNvSpPr txBox="1"/>
          <p:nvPr/>
        </p:nvSpPr>
        <p:spPr>
          <a:xfrm>
            <a:off x="7579816" y="166920"/>
            <a:ext cx="3033972" cy="830997"/>
          </a:xfrm>
          <a:prstGeom prst="rect">
            <a:avLst/>
          </a:prstGeom>
          <a:noFill/>
        </p:spPr>
        <p:txBody>
          <a:bodyPr wrap="none" rtlCol="0">
            <a:spAutoFit/>
          </a:bodyPr>
          <a:lstStyle/>
          <a:p>
            <a:r>
              <a:rPr lang="en-US" sz="2400" dirty="0"/>
              <a:t>Inter-tile dependence, </a:t>
            </a:r>
          </a:p>
          <a:p>
            <a:r>
              <a:rPr lang="en-US" sz="2400" dirty="0"/>
              <a:t>single k plane</a:t>
            </a:r>
          </a:p>
        </p:txBody>
      </p:sp>
      <p:sp>
        <p:nvSpPr>
          <p:cNvPr id="11" name="TextBox 10">
            <a:extLst>
              <a:ext uri="{FF2B5EF4-FFF2-40B4-BE49-F238E27FC236}">
                <a16:creationId xmlns:a16="http://schemas.microsoft.com/office/drawing/2014/main" id="{CDD9681F-FD7F-DC4C-93F2-43D2FB8A00DB}"/>
              </a:ext>
            </a:extLst>
          </p:cNvPr>
          <p:cNvSpPr txBox="1"/>
          <p:nvPr/>
        </p:nvSpPr>
        <p:spPr>
          <a:xfrm>
            <a:off x="10230193" y="3712035"/>
            <a:ext cx="385042" cy="535531"/>
          </a:xfrm>
          <a:prstGeom prst="rect">
            <a:avLst/>
          </a:prstGeom>
          <a:noFill/>
        </p:spPr>
        <p:txBody>
          <a:bodyPr wrap="none" rtlCol="0">
            <a:spAutoFit/>
          </a:bodyPr>
          <a:lstStyle/>
          <a:p>
            <a:r>
              <a:rPr lang="en-US" dirty="0"/>
              <a:t>B</a:t>
            </a:r>
          </a:p>
        </p:txBody>
      </p:sp>
      <p:pic>
        <p:nvPicPr>
          <p:cNvPr id="13" name="Picture 12">
            <a:extLst>
              <a:ext uri="{FF2B5EF4-FFF2-40B4-BE49-F238E27FC236}">
                <a16:creationId xmlns:a16="http://schemas.microsoft.com/office/drawing/2014/main" id="{B1E7F72D-20EB-3743-AB88-A77B59343FF1}"/>
              </a:ext>
            </a:extLst>
          </p:cNvPr>
          <p:cNvPicPr>
            <a:picLocks noChangeAspect="1"/>
          </p:cNvPicPr>
          <p:nvPr/>
        </p:nvPicPr>
        <p:blipFill>
          <a:blip r:embed="rId2"/>
          <a:stretch>
            <a:fillRect/>
          </a:stretch>
        </p:blipFill>
        <p:spPr>
          <a:xfrm>
            <a:off x="6977758" y="4808885"/>
            <a:ext cx="2960171" cy="2279672"/>
          </a:xfrm>
          <a:prstGeom prst="rect">
            <a:avLst/>
          </a:prstGeom>
        </p:spPr>
      </p:pic>
      <p:grpSp>
        <p:nvGrpSpPr>
          <p:cNvPr id="9" name="Group 8">
            <a:extLst>
              <a:ext uri="{FF2B5EF4-FFF2-40B4-BE49-F238E27FC236}">
                <a16:creationId xmlns:a16="http://schemas.microsoft.com/office/drawing/2014/main" id="{140FA557-DC6D-0647-ACE7-C26642DC07FF}"/>
              </a:ext>
            </a:extLst>
          </p:cNvPr>
          <p:cNvGrpSpPr/>
          <p:nvPr/>
        </p:nvGrpSpPr>
        <p:grpSpPr>
          <a:xfrm>
            <a:off x="159440" y="2985376"/>
            <a:ext cx="6431804" cy="4104859"/>
            <a:chOff x="322538" y="3295711"/>
            <a:chExt cx="6431804" cy="4104859"/>
          </a:xfrm>
        </p:grpSpPr>
        <p:grpSp>
          <p:nvGrpSpPr>
            <p:cNvPr id="34" name="Group 33">
              <a:extLst>
                <a:ext uri="{FF2B5EF4-FFF2-40B4-BE49-F238E27FC236}">
                  <a16:creationId xmlns:a16="http://schemas.microsoft.com/office/drawing/2014/main" id="{19C60836-4BCF-7F44-9A28-0F43A0BB54E3}"/>
                </a:ext>
              </a:extLst>
            </p:cNvPr>
            <p:cNvGrpSpPr/>
            <p:nvPr/>
          </p:nvGrpSpPr>
          <p:grpSpPr>
            <a:xfrm>
              <a:off x="1102184" y="3939114"/>
              <a:ext cx="1407939" cy="1591056"/>
              <a:chOff x="840817" y="3626155"/>
              <a:chExt cx="2855532" cy="3467937"/>
            </a:xfrm>
          </p:grpSpPr>
          <p:sp>
            <p:nvSpPr>
              <p:cNvPr id="37" name="Rectangle 36">
                <a:extLst>
                  <a:ext uri="{FF2B5EF4-FFF2-40B4-BE49-F238E27FC236}">
                    <a16:creationId xmlns:a16="http://schemas.microsoft.com/office/drawing/2014/main" id="{DDD1FD4D-61E3-9546-9A42-3BA5DA64AB9C}"/>
                  </a:ext>
                </a:extLst>
              </p:cNvPr>
              <p:cNvSpPr/>
              <p:nvPr/>
            </p:nvSpPr>
            <p:spPr>
              <a:xfrm>
                <a:off x="840817" y="3626155"/>
                <a:ext cx="2282507" cy="2282507"/>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7384DEF8-46C9-8F41-B0E5-59DAF361410F}"/>
                  </a:ext>
                </a:extLst>
              </p:cNvPr>
              <p:cNvCxnSpPr>
                <a:cxnSpLocks/>
              </p:cNvCxnSpPr>
              <p:nvPr/>
            </p:nvCxnSpPr>
            <p:spPr>
              <a:xfrm>
                <a:off x="843421" y="5911468"/>
                <a:ext cx="2852928" cy="1182624"/>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D0B29AC2-15BF-C848-9721-A0D0EFEE73ED}"/>
                  </a:ext>
                </a:extLst>
              </p:cNvPr>
              <p:cNvCxnSpPr>
                <a:cxnSpLocks/>
              </p:cNvCxnSpPr>
              <p:nvPr/>
            </p:nvCxnSpPr>
            <p:spPr>
              <a:xfrm>
                <a:off x="840817" y="3626155"/>
                <a:ext cx="2855532" cy="3467937"/>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D64F8567-336A-A24B-A5BF-56A1C4698E2B}"/>
                  </a:ext>
                </a:extLst>
              </p:cNvPr>
              <p:cNvCxnSpPr>
                <a:cxnSpLocks/>
              </p:cNvCxnSpPr>
              <p:nvPr/>
            </p:nvCxnSpPr>
            <p:spPr>
              <a:xfrm>
                <a:off x="3123324" y="3626155"/>
                <a:ext cx="573025" cy="3467937"/>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1436DCC5-5ABA-FE49-A0B2-343E5A212D01}"/>
                  </a:ext>
                </a:extLst>
              </p:cNvPr>
              <p:cNvCxnSpPr>
                <a:cxnSpLocks/>
              </p:cNvCxnSpPr>
              <p:nvPr/>
            </p:nvCxnSpPr>
            <p:spPr>
              <a:xfrm>
                <a:off x="3123324" y="5908662"/>
                <a:ext cx="573025" cy="1185430"/>
              </a:xfrm>
              <a:prstGeom prst="line">
                <a:avLst/>
              </a:prstGeom>
            </p:spPr>
            <p:style>
              <a:lnRef idx="2">
                <a:schemeClr val="dk1"/>
              </a:lnRef>
              <a:fillRef idx="0">
                <a:schemeClr val="dk1"/>
              </a:fillRef>
              <a:effectRef idx="1">
                <a:schemeClr val="dk1"/>
              </a:effectRef>
              <a:fontRef idx="minor">
                <a:schemeClr val="tx1"/>
              </a:fontRef>
            </p:style>
          </p:cxnSp>
        </p:grpSp>
        <p:sp>
          <p:nvSpPr>
            <p:cNvPr id="46" name="TextBox 45">
              <a:extLst>
                <a:ext uri="{FF2B5EF4-FFF2-40B4-BE49-F238E27FC236}">
                  <a16:creationId xmlns:a16="http://schemas.microsoft.com/office/drawing/2014/main" id="{BD510148-85D7-334C-ADFC-6F86BA1C0EEF}"/>
                </a:ext>
              </a:extLst>
            </p:cNvPr>
            <p:cNvSpPr txBox="1"/>
            <p:nvPr/>
          </p:nvSpPr>
          <p:spPr>
            <a:xfrm>
              <a:off x="640311" y="3295711"/>
              <a:ext cx="6034729" cy="535531"/>
            </a:xfrm>
            <a:prstGeom prst="rect">
              <a:avLst/>
            </a:prstGeom>
            <a:noFill/>
          </p:spPr>
          <p:txBody>
            <a:bodyPr wrap="none" rtlCol="0">
              <a:spAutoFit/>
            </a:bodyPr>
            <a:lstStyle/>
            <a:p>
              <a:r>
                <a:rPr lang="en-US" dirty="0"/>
                <a:t>Inter-tile dependence for 1-level tiling: </a:t>
              </a:r>
            </a:p>
          </p:txBody>
        </p:sp>
        <p:grpSp>
          <p:nvGrpSpPr>
            <p:cNvPr id="54" name="Group 53">
              <a:extLst>
                <a:ext uri="{FF2B5EF4-FFF2-40B4-BE49-F238E27FC236}">
                  <a16:creationId xmlns:a16="http://schemas.microsoft.com/office/drawing/2014/main" id="{CF1D4241-0F13-D940-81E9-D5ED04C2AC39}"/>
                </a:ext>
              </a:extLst>
            </p:cNvPr>
            <p:cNvGrpSpPr/>
            <p:nvPr/>
          </p:nvGrpSpPr>
          <p:grpSpPr>
            <a:xfrm>
              <a:off x="5315255" y="5711469"/>
              <a:ext cx="1439087" cy="1689101"/>
              <a:chOff x="840817" y="3626155"/>
              <a:chExt cx="2855532" cy="3467937"/>
            </a:xfrm>
          </p:grpSpPr>
          <p:sp>
            <p:nvSpPr>
              <p:cNvPr id="55" name="Rectangle 54">
                <a:extLst>
                  <a:ext uri="{FF2B5EF4-FFF2-40B4-BE49-F238E27FC236}">
                    <a16:creationId xmlns:a16="http://schemas.microsoft.com/office/drawing/2014/main" id="{11B710BB-A4E2-BD47-A422-0AF34CDA3E91}"/>
                  </a:ext>
                </a:extLst>
              </p:cNvPr>
              <p:cNvSpPr/>
              <p:nvPr/>
            </p:nvSpPr>
            <p:spPr>
              <a:xfrm>
                <a:off x="840817" y="3626155"/>
                <a:ext cx="2282507" cy="2282507"/>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9AB72671-153F-5540-8E44-1D468B716EF3}"/>
                  </a:ext>
                </a:extLst>
              </p:cNvPr>
              <p:cNvCxnSpPr>
                <a:cxnSpLocks/>
              </p:cNvCxnSpPr>
              <p:nvPr/>
            </p:nvCxnSpPr>
            <p:spPr>
              <a:xfrm>
                <a:off x="843421" y="5911468"/>
                <a:ext cx="2852928" cy="1182624"/>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E6B37C74-A5E0-A947-9C04-B6F602E18878}"/>
                  </a:ext>
                </a:extLst>
              </p:cNvPr>
              <p:cNvCxnSpPr>
                <a:cxnSpLocks/>
              </p:cNvCxnSpPr>
              <p:nvPr/>
            </p:nvCxnSpPr>
            <p:spPr>
              <a:xfrm>
                <a:off x="840817" y="3626155"/>
                <a:ext cx="2855532" cy="3467937"/>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0539F21C-91CA-DD4F-AC18-F029E30E7AA1}"/>
                  </a:ext>
                </a:extLst>
              </p:cNvPr>
              <p:cNvCxnSpPr>
                <a:cxnSpLocks/>
              </p:cNvCxnSpPr>
              <p:nvPr/>
            </p:nvCxnSpPr>
            <p:spPr>
              <a:xfrm>
                <a:off x="3123324" y="3626155"/>
                <a:ext cx="573025" cy="3467937"/>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52D9B4D8-BF3F-E441-AC06-D48959895AF0}"/>
                  </a:ext>
                </a:extLst>
              </p:cNvPr>
              <p:cNvCxnSpPr>
                <a:cxnSpLocks/>
              </p:cNvCxnSpPr>
              <p:nvPr/>
            </p:nvCxnSpPr>
            <p:spPr>
              <a:xfrm>
                <a:off x="3123324" y="5908662"/>
                <a:ext cx="573025" cy="1185430"/>
              </a:xfrm>
              <a:prstGeom prst="line">
                <a:avLst/>
              </a:prstGeom>
            </p:spPr>
            <p:style>
              <a:lnRef idx="2">
                <a:schemeClr val="dk1"/>
              </a:lnRef>
              <a:fillRef idx="0">
                <a:schemeClr val="dk1"/>
              </a:fillRef>
              <a:effectRef idx="1">
                <a:schemeClr val="dk1"/>
              </a:effectRef>
              <a:fontRef idx="minor">
                <a:schemeClr val="tx1"/>
              </a:fontRef>
            </p:style>
          </p:cxnSp>
        </p:grpSp>
        <p:sp>
          <p:nvSpPr>
            <p:cNvPr id="60" name="Cube 59">
              <a:extLst>
                <a:ext uri="{FF2B5EF4-FFF2-40B4-BE49-F238E27FC236}">
                  <a16:creationId xmlns:a16="http://schemas.microsoft.com/office/drawing/2014/main" id="{068C1BB9-4D35-194C-8CD7-790B0A3E76BF}"/>
                </a:ext>
              </a:extLst>
            </p:cNvPr>
            <p:cNvSpPr/>
            <p:nvPr/>
          </p:nvSpPr>
          <p:spPr>
            <a:xfrm flipH="1">
              <a:off x="2717727" y="5655942"/>
              <a:ext cx="1553109" cy="1481499"/>
            </a:xfrm>
            <a:prstGeom prst="cube">
              <a:avLst>
                <a:gd name="adj" fmla="val 28705"/>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1" name="Group 60">
              <a:extLst>
                <a:ext uri="{FF2B5EF4-FFF2-40B4-BE49-F238E27FC236}">
                  <a16:creationId xmlns:a16="http://schemas.microsoft.com/office/drawing/2014/main" id="{431DD667-7B72-CE44-806B-2582DBE950B8}"/>
                </a:ext>
              </a:extLst>
            </p:cNvPr>
            <p:cNvGrpSpPr/>
            <p:nvPr/>
          </p:nvGrpSpPr>
          <p:grpSpPr>
            <a:xfrm>
              <a:off x="2672908" y="3947226"/>
              <a:ext cx="1407939" cy="1591056"/>
              <a:chOff x="3159336" y="4167565"/>
              <a:chExt cx="1407939" cy="1591056"/>
            </a:xfrm>
          </p:grpSpPr>
          <p:sp>
            <p:nvSpPr>
              <p:cNvPr id="62" name="Rectangle 61">
                <a:extLst>
                  <a:ext uri="{FF2B5EF4-FFF2-40B4-BE49-F238E27FC236}">
                    <a16:creationId xmlns:a16="http://schemas.microsoft.com/office/drawing/2014/main" id="{D24BBA03-A7F5-2847-8012-BAC5371DE557}"/>
                  </a:ext>
                </a:extLst>
              </p:cNvPr>
              <p:cNvSpPr/>
              <p:nvPr/>
            </p:nvSpPr>
            <p:spPr>
              <a:xfrm>
                <a:off x="3159336" y="4167565"/>
                <a:ext cx="1125405" cy="1047192"/>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0FC6BFEA-1842-614E-8889-C27B9C9DF780}"/>
                  </a:ext>
                </a:extLst>
              </p:cNvPr>
              <p:cNvCxnSpPr>
                <a:cxnSpLocks/>
              </p:cNvCxnSpPr>
              <p:nvPr/>
            </p:nvCxnSpPr>
            <p:spPr>
              <a:xfrm>
                <a:off x="3160620" y="5216045"/>
                <a:ext cx="253140" cy="542576"/>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EDAFC9D0-7236-1949-A4E2-F3CB39B7DC7E}"/>
                  </a:ext>
                </a:extLst>
              </p:cNvPr>
              <p:cNvCxnSpPr>
                <a:cxnSpLocks/>
              </p:cNvCxnSpPr>
              <p:nvPr/>
            </p:nvCxnSpPr>
            <p:spPr>
              <a:xfrm>
                <a:off x="3159336" y="4167565"/>
                <a:ext cx="254424" cy="1577748"/>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B71AA7E1-9B5F-F048-A987-AC90AA955B71}"/>
                  </a:ext>
                </a:extLst>
              </p:cNvPr>
              <p:cNvCxnSpPr>
                <a:cxnSpLocks/>
              </p:cNvCxnSpPr>
              <p:nvPr/>
            </p:nvCxnSpPr>
            <p:spPr>
              <a:xfrm>
                <a:off x="4284741" y="4167565"/>
                <a:ext cx="282534" cy="1591056"/>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18D7514-1007-B14B-9683-DA901146F6EC}"/>
                  </a:ext>
                </a:extLst>
              </p:cNvPr>
              <p:cNvCxnSpPr>
                <a:cxnSpLocks/>
              </p:cNvCxnSpPr>
              <p:nvPr/>
            </p:nvCxnSpPr>
            <p:spPr>
              <a:xfrm>
                <a:off x="4284741" y="5214757"/>
                <a:ext cx="282534" cy="543864"/>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DEA128DE-138A-AB47-9D85-D89EB21966F0}"/>
                  </a:ext>
                </a:extLst>
              </p:cNvPr>
              <p:cNvCxnSpPr>
                <a:cxnSpLocks/>
              </p:cNvCxnSpPr>
              <p:nvPr/>
            </p:nvCxnSpPr>
            <p:spPr>
              <a:xfrm flipV="1">
                <a:off x="3413760" y="5735481"/>
                <a:ext cx="1124238" cy="9832"/>
              </a:xfrm>
              <a:prstGeom prst="line">
                <a:avLst/>
              </a:prstGeom>
            </p:spPr>
            <p:style>
              <a:lnRef idx="2">
                <a:schemeClr val="dk1"/>
              </a:lnRef>
              <a:fillRef idx="0">
                <a:schemeClr val="dk1"/>
              </a:fillRef>
              <a:effectRef idx="1">
                <a:schemeClr val="dk1"/>
              </a:effectRef>
              <a:fontRef idx="minor">
                <a:schemeClr val="tx1"/>
              </a:fontRef>
            </p:style>
          </p:cxnSp>
        </p:grpSp>
        <p:grpSp>
          <p:nvGrpSpPr>
            <p:cNvPr id="68" name="Group 67">
              <a:extLst>
                <a:ext uri="{FF2B5EF4-FFF2-40B4-BE49-F238E27FC236}">
                  <a16:creationId xmlns:a16="http://schemas.microsoft.com/office/drawing/2014/main" id="{0395889B-4651-D143-BBAC-5E70CC8726E8}"/>
                </a:ext>
              </a:extLst>
            </p:cNvPr>
            <p:cNvGrpSpPr/>
            <p:nvPr/>
          </p:nvGrpSpPr>
          <p:grpSpPr>
            <a:xfrm>
              <a:off x="1207943" y="5582934"/>
              <a:ext cx="1279132" cy="1512380"/>
              <a:chOff x="1025876" y="5895843"/>
              <a:chExt cx="1279132" cy="1512380"/>
            </a:xfrm>
          </p:grpSpPr>
          <p:sp>
            <p:nvSpPr>
              <p:cNvPr id="69" name="Rectangle 68">
                <a:extLst>
                  <a:ext uri="{FF2B5EF4-FFF2-40B4-BE49-F238E27FC236}">
                    <a16:creationId xmlns:a16="http://schemas.microsoft.com/office/drawing/2014/main" id="{DC4E2959-1AA5-DA42-B6A7-656E3A5DF007}"/>
                  </a:ext>
                </a:extLst>
              </p:cNvPr>
              <p:cNvSpPr/>
              <p:nvPr/>
            </p:nvSpPr>
            <p:spPr>
              <a:xfrm rot="16200000" flipH="1">
                <a:off x="986769" y="5934950"/>
                <a:ext cx="1125405" cy="1047192"/>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1AF9AE04-A40C-564E-AC3E-A817FC779652}"/>
                  </a:ext>
                </a:extLst>
              </p:cNvPr>
              <p:cNvCxnSpPr>
                <a:cxnSpLocks/>
              </p:cNvCxnSpPr>
              <p:nvPr/>
            </p:nvCxnSpPr>
            <p:spPr>
              <a:xfrm>
                <a:off x="2074356" y="5897128"/>
                <a:ext cx="230652" cy="464755"/>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45EE858-34FF-C945-AEEE-23C82C118C05}"/>
                  </a:ext>
                </a:extLst>
              </p:cNvPr>
              <p:cNvCxnSpPr>
                <a:cxnSpLocks/>
              </p:cNvCxnSpPr>
              <p:nvPr/>
            </p:nvCxnSpPr>
            <p:spPr>
              <a:xfrm>
                <a:off x="1025876" y="5895844"/>
                <a:ext cx="1279132" cy="466039"/>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A8C87DAD-0EF5-F840-98C5-95A370E53A32}"/>
                  </a:ext>
                </a:extLst>
              </p:cNvPr>
              <p:cNvCxnSpPr>
                <a:cxnSpLocks/>
              </p:cNvCxnSpPr>
              <p:nvPr/>
            </p:nvCxnSpPr>
            <p:spPr>
              <a:xfrm>
                <a:off x="1025876" y="7021249"/>
                <a:ext cx="1279132" cy="381865"/>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DD11F0A1-92C9-E74D-9120-DD48EAC8D9A9}"/>
                  </a:ext>
                </a:extLst>
              </p:cNvPr>
              <p:cNvCxnSpPr>
                <a:cxnSpLocks/>
              </p:cNvCxnSpPr>
              <p:nvPr/>
            </p:nvCxnSpPr>
            <p:spPr>
              <a:xfrm>
                <a:off x="2073068" y="7021249"/>
                <a:ext cx="231940" cy="381865"/>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4FE84D5F-DFF9-7245-BDCE-A524D262BCDE}"/>
                  </a:ext>
                </a:extLst>
              </p:cNvPr>
              <p:cNvCxnSpPr>
                <a:cxnSpLocks/>
              </p:cNvCxnSpPr>
              <p:nvPr/>
            </p:nvCxnSpPr>
            <p:spPr>
              <a:xfrm>
                <a:off x="2305008" y="6342902"/>
                <a:ext cx="0" cy="1065321"/>
              </a:xfrm>
              <a:prstGeom prst="line">
                <a:avLst/>
              </a:prstGeom>
            </p:spPr>
            <p:style>
              <a:lnRef idx="2">
                <a:schemeClr val="dk1"/>
              </a:lnRef>
              <a:fillRef idx="0">
                <a:schemeClr val="dk1"/>
              </a:fillRef>
              <a:effectRef idx="1">
                <a:schemeClr val="dk1"/>
              </a:effectRef>
              <a:fontRef idx="minor">
                <a:schemeClr val="tx1"/>
              </a:fontRef>
            </p:style>
          </p:cxnSp>
        </p:grpSp>
        <p:sp>
          <p:nvSpPr>
            <p:cNvPr id="75" name="Right Arrow 74">
              <a:extLst>
                <a:ext uri="{FF2B5EF4-FFF2-40B4-BE49-F238E27FC236}">
                  <a16:creationId xmlns:a16="http://schemas.microsoft.com/office/drawing/2014/main" id="{6887F66E-ED11-624B-9128-1BC202EC4893}"/>
                </a:ext>
              </a:extLst>
            </p:cNvPr>
            <p:cNvSpPr/>
            <p:nvPr/>
          </p:nvSpPr>
          <p:spPr>
            <a:xfrm>
              <a:off x="1944573" y="4376928"/>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ight Arrow 75">
              <a:extLst>
                <a:ext uri="{FF2B5EF4-FFF2-40B4-BE49-F238E27FC236}">
                  <a16:creationId xmlns:a16="http://schemas.microsoft.com/office/drawing/2014/main" id="{9D00C10A-E06E-E344-AB46-747D81AC5FD3}"/>
                </a:ext>
              </a:extLst>
            </p:cNvPr>
            <p:cNvSpPr/>
            <p:nvPr/>
          </p:nvSpPr>
          <p:spPr>
            <a:xfrm rot="5400000">
              <a:off x="1084090" y="5458523"/>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ight Arrow 76">
              <a:extLst>
                <a:ext uri="{FF2B5EF4-FFF2-40B4-BE49-F238E27FC236}">
                  <a16:creationId xmlns:a16="http://schemas.microsoft.com/office/drawing/2014/main" id="{DCB1FE18-1FFF-4440-BB51-A17774549A76}"/>
                </a:ext>
              </a:extLst>
            </p:cNvPr>
            <p:cNvSpPr/>
            <p:nvPr/>
          </p:nvSpPr>
          <p:spPr>
            <a:xfrm>
              <a:off x="2074413" y="6465610"/>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ight Arrow 77">
              <a:extLst>
                <a:ext uri="{FF2B5EF4-FFF2-40B4-BE49-F238E27FC236}">
                  <a16:creationId xmlns:a16="http://schemas.microsoft.com/office/drawing/2014/main" id="{0744EB5E-0ACA-3248-9227-24FE3296550F}"/>
                </a:ext>
              </a:extLst>
            </p:cNvPr>
            <p:cNvSpPr/>
            <p:nvPr/>
          </p:nvSpPr>
          <p:spPr>
            <a:xfrm rot="5400000">
              <a:off x="3003565" y="5519537"/>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4C58F185-9CBD-2F45-93DA-85AF044EF1F2}"/>
                </a:ext>
              </a:extLst>
            </p:cNvPr>
            <p:cNvSpPr/>
            <p:nvPr/>
          </p:nvSpPr>
          <p:spPr>
            <a:xfrm>
              <a:off x="4051570" y="6350345"/>
              <a:ext cx="1291037" cy="4087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0BF93A3-E25B-A941-833D-0DCFE4AC00A0}"/>
                </a:ext>
              </a:extLst>
            </p:cNvPr>
            <p:cNvSpPr txBox="1"/>
            <p:nvPr/>
          </p:nvSpPr>
          <p:spPr>
            <a:xfrm>
              <a:off x="353568" y="4114800"/>
              <a:ext cx="335089" cy="535531"/>
            </a:xfrm>
            <a:prstGeom prst="rect">
              <a:avLst/>
            </a:prstGeom>
            <a:noFill/>
          </p:spPr>
          <p:txBody>
            <a:bodyPr wrap="square" rtlCol="0">
              <a:spAutoFit/>
            </a:bodyPr>
            <a:lstStyle/>
            <a:p>
              <a:r>
                <a:rPr lang="en-US" dirty="0"/>
                <a:t>H</a:t>
              </a:r>
            </a:p>
          </p:txBody>
        </p:sp>
        <p:sp>
          <p:nvSpPr>
            <p:cNvPr id="81" name="TextBox 80">
              <a:extLst>
                <a:ext uri="{FF2B5EF4-FFF2-40B4-BE49-F238E27FC236}">
                  <a16:creationId xmlns:a16="http://schemas.microsoft.com/office/drawing/2014/main" id="{6D5E43BB-8574-CC4D-80AE-F0FDADAE0511}"/>
                </a:ext>
              </a:extLst>
            </p:cNvPr>
            <p:cNvSpPr txBox="1"/>
            <p:nvPr/>
          </p:nvSpPr>
          <p:spPr>
            <a:xfrm>
              <a:off x="322538" y="5930517"/>
              <a:ext cx="729313" cy="535531"/>
            </a:xfrm>
            <a:prstGeom prst="rect">
              <a:avLst/>
            </a:prstGeom>
            <a:noFill/>
          </p:spPr>
          <p:txBody>
            <a:bodyPr wrap="square" rtlCol="0">
              <a:spAutoFit/>
            </a:bodyPr>
            <a:lstStyle/>
            <a:p>
              <a:r>
                <a:rPr lang="en-US" dirty="0"/>
                <a:t>W2</a:t>
              </a:r>
            </a:p>
          </p:txBody>
        </p:sp>
        <p:sp>
          <p:nvSpPr>
            <p:cNvPr id="82" name="TextBox 81">
              <a:extLst>
                <a:ext uri="{FF2B5EF4-FFF2-40B4-BE49-F238E27FC236}">
                  <a16:creationId xmlns:a16="http://schemas.microsoft.com/office/drawing/2014/main" id="{B86115DD-012E-284A-968F-0A7BCA98E475}"/>
                </a:ext>
              </a:extLst>
            </p:cNvPr>
            <p:cNvSpPr txBox="1"/>
            <p:nvPr/>
          </p:nvSpPr>
          <p:spPr>
            <a:xfrm>
              <a:off x="4147581" y="4280326"/>
              <a:ext cx="804247" cy="535531"/>
            </a:xfrm>
            <a:prstGeom prst="rect">
              <a:avLst/>
            </a:prstGeom>
            <a:noFill/>
          </p:spPr>
          <p:txBody>
            <a:bodyPr wrap="square" rtlCol="0">
              <a:spAutoFit/>
            </a:bodyPr>
            <a:lstStyle/>
            <a:p>
              <a:r>
                <a:rPr lang="en-US" dirty="0"/>
                <a:t>W1</a:t>
              </a:r>
            </a:p>
          </p:txBody>
        </p:sp>
        <p:sp>
          <p:nvSpPr>
            <p:cNvPr id="83" name="TextBox 82">
              <a:extLst>
                <a:ext uri="{FF2B5EF4-FFF2-40B4-BE49-F238E27FC236}">
                  <a16:creationId xmlns:a16="http://schemas.microsoft.com/office/drawing/2014/main" id="{82CDBD14-34F1-1947-85FB-DD53C09C7486}"/>
                </a:ext>
              </a:extLst>
            </p:cNvPr>
            <p:cNvSpPr txBox="1"/>
            <p:nvPr/>
          </p:nvSpPr>
          <p:spPr>
            <a:xfrm>
              <a:off x="4245350" y="5662751"/>
              <a:ext cx="335089" cy="535531"/>
            </a:xfrm>
            <a:prstGeom prst="rect">
              <a:avLst/>
            </a:prstGeom>
            <a:noFill/>
          </p:spPr>
          <p:txBody>
            <a:bodyPr wrap="square" rtlCol="0">
              <a:spAutoFit/>
            </a:bodyPr>
            <a:lstStyle/>
            <a:p>
              <a:r>
                <a:rPr lang="en-US" dirty="0"/>
                <a:t>B</a:t>
              </a:r>
            </a:p>
          </p:txBody>
        </p:sp>
      </p:grpSp>
    </p:spTree>
    <p:extLst>
      <p:ext uri="{BB962C8B-B14F-4D97-AF65-F5344CB8AC3E}">
        <p14:creationId xmlns:p14="http://schemas.microsoft.com/office/powerpoint/2010/main" val="53550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DFEFD-68F6-6645-9FD1-8E22EA2CEAFD}"/>
              </a:ext>
            </a:extLst>
          </p:cNvPr>
          <p:cNvSpPr>
            <a:spLocks noGrp="1"/>
          </p:cNvSpPr>
          <p:nvPr>
            <p:ph sz="half" idx="1"/>
          </p:nvPr>
        </p:nvSpPr>
        <p:spPr>
          <a:xfrm>
            <a:off x="85818" y="596247"/>
            <a:ext cx="7571213" cy="7342444"/>
          </a:xfrm>
        </p:spPr>
        <p:txBody>
          <a:bodyPr/>
          <a:lstStyle/>
          <a:p>
            <a:r>
              <a:rPr lang="en-US" sz="3200" dirty="0"/>
              <a:t>Tile-to-processor mapping</a:t>
            </a:r>
          </a:p>
          <a:p>
            <a:pPr lvl="1"/>
            <a:r>
              <a:rPr lang="en-US" sz="2800" dirty="0"/>
              <a:t>H(</a:t>
            </a:r>
            <a:r>
              <a:rPr lang="en-US" sz="2800" dirty="0" err="1"/>
              <a:t>tk</a:t>
            </a:r>
            <a:r>
              <a:rPr lang="en-US" sz="2800" dirty="0"/>
              <a:t>, </a:t>
            </a:r>
            <a:r>
              <a:rPr lang="en-US" sz="2800" dirty="0" err="1"/>
              <a:t>tk</a:t>
            </a:r>
            <a:r>
              <a:rPr lang="en-US" sz="2800" dirty="0"/>
              <a:t>, </a:t>
            </a:r>
            <a:r>
              <a:rPr lang="en-US" sz="2800" dirty="0" err="1"/>
              <a:t>tk</a:t>
            </a:r>
            <a:r>
              <a:rPr lang="en-US" sz="2800" dirty="0"/>
              <a:t>) to P(</a:t>
            </a:r>
            <a:r>
              <a:rPr lang="en-US" sz="2800" dirty="0" err="1"/>
              <a:t>tk%Px</a:t>
            </a:r>
            <a:r>
              <a:rPr lang="en-US" sz="2800" dirty="0"/>
              <a:t>, </a:t>
            </a:r>
            <a:r>
              <a:rPr lang="en-US" sz="2800" dirty="0" err="1"/>
              <a:t>tk%Py</a:t>
            </a:r>
            <a:r>
              <a:rPr lang="en-US" sz="2800" dirty="0"/>
              <a:t>)</a:t>
            </a:r>
          </a:p>
          <a:p>
            <a:pPr lvl="1"/>
            <a:r>
              <a:rPr lang="en-US" sz="2800" dirty="0"/>
              <a:t>W1(</a:t>
            </a:r>
            <a:r>
              <a:rPr lang="en-US" sz="2800" dirty="0" err="1"/>
              <a:t>tk</a:t>
            </a:r>
            <a:r>
              <a:rPr lang="en-US" sz="2800" dirty="0"/>
              <a:t>, </a:t>
            </a:r>
            <a:r>
              <a:rPr lang="en-US" sz="2800" dirty="0" err="1"/>
              <a:t>tj</a:t>
            </a:r>
            <a:r>
              <a:rPr lang="en-US" sz="2800" dirty="0"/>
              <a:t>, </a:t>
            </a:r>
            <a:r>
              <a:rPr lang="en-US" sz="2800" dirty="0" err="1"/>
              <a:t>tk</a:t>
            </a:r>
            <a:r>
              <a:rPr lang="en-US" sz="2800" dirty="0"/>
              <a:t>) to P(</a:t>
            </a:r>
            <a:r>
              <a:rPr lang="en-US" sz="2800" dirty="0" err="1"/>
              <a:t>tk%Px</a:t>
            </a:r>
            <a:r>
              <a:rPr lang="en-US" sz="2800" dirty="0"/>
              <a:t>, </a:t>
            </a:r>
            <a:r>
              <a:rPr lang="en-US" sz="2800" dirty="0" err="1"/>
              <a:t>tj%Py</a:t>
            </a:r>
            <a:r>
              <a:rPr lang="en-US" sz="2800" dirty="0"/>
              <a:t>)</a:t>
            </a:r>
          </a:p>
          <a:p>
            <a:pPr lvl="1"/>
            <a:r>
              <a:rPr lang="en-US" sz="2800" dirty="0"/>
              <a:t>W2(</a:t>
            </a:r>
            <a:r>
              <a:rPr lang="en-US" sz="2800" dirty="0" err="1"/>
              <a:t>ti</a:t>
            </a:r>
            <a:r>
              <a:rPr lang="en-US" sz="2800" dirty="0"/>
              <a:t>, </a:t>
            </a:r>
            <a:r>
              <a:rPr lang="en-US" sz="2800" dirty="0" err="1"/>
              <a:t>tk</a:t>
            </a:r>
            <a:r>
              <a:rPr lang="en-US" sz="2800" dirty="0"/>
              <a:t>, </a:t>
            </a:r>
            <a:r>
              <a:rPr lang="en-US" sz="2800" dirty="0" err="1"/>
              <a:t>tk</a:t>
            </a:r>
            <a:r>
              <a:rPr lang="en-US" sz="2800" dirty="0"/>
              <a:t>) to P(</a:t>
            </a:r>
            <a:r>
              <a:rPr lang="en-US" sz="2800" dirty="0" err="1"/>
              <a:t>ti%Px</a:t>
            </a:r>
            <a:r>
              <a:rPr lang="en-US" sz="2800" dirty="0"/>
              <a:t>, </a:t>
            </a:r>
            <a:r>
              <a:rPr lang="en-US" sz="2800" dirty="0" err="1"/>
              <a:t>tk%Py</a:t>
            </a:r>
            <a:r>
              <a:rPr lang="en-US" sz="2800" dirty="0"/>
              <a:t>)</a:t>
            </a:r>
          </a:p>
          <a:p>
            <a:pPr lvl="1"/>
            <a:r>
              <a:rPr lang="en-US" sz="2800" dirty="0"/>
              <a:t>B(</a:t>
            </a:r>
            <a:r>
              <a:rPr lang="en-US" sz="2800" dirty="0" err="1"/>
              <a:t>ti</a:t>
            </a:r>
            <a:r>
              <a:rPr lang="en-US" sz="2800" dirty="0"/>
              <a:t>, </a:t>
            </a:r>
            <a:r>
              <a:rPr lang="en-US" sz="2800" dirty="0" err="1"/>
              <a:t>tj</a:t>
            </a:r>
            <a:r>
              <a:rPr lang="en-US" sz="2800" dirty="0"/>
              <a:t>, </a:t>
            </a:r>
            <a:r>
              <a:rPr lang="en-US" sz="2800" dirty="0" err="1"/>
              <a:t>tk</a:t>
            </a:r>
            <a:r>
              <a:rPr lang="en-US" sz="2800" dirty="0"/>
              <a:t>) to P(</a:t>
            </a:r>
            <a:r>
              <a:rPr lang="en-US" sz="2800" dirty="0" err="1"/>
              <a:t>ti%Px</a:t>
            </a:r>
            <a:r>
              <a:rPr lang="en-US" sz="2800" dirty="0"/>
              <a:t>, </a:t>
            </a:r>
            <a:r>
              <a:rPr lang="en-US" sz="2800" dirty="0" err="1"/>
              <a:t>tj%Py</a:t>
            </a:r>
            <a:r>
              <a:rPr lang="en-US" sz="2800" dirty="0"/>
              <a:t>)</a:t>
            </a:r>
          </a:p>
          <a:p>
            <a:r>
              <a:rPr lang="en-US" sz="3200" dirty="0"/>
              <a:t>Data-to-processor mapping</a:t>
            </a:r>
          </a:p>
          <a:p>
            <a:pPr lvl="1"/>
            <a:r>
              <a:rPr lang="en-US" sz="2800" dirty="0"/>
              <a:t>A(row, col) to P(</a:t>
            </a:r>
            <a:r>
              <a:rPr lang="en-US" sz="2800" dirty="0" err="1"/>
              <a:t>row%Px</a:t>
            </a:r>
            <a:r>
              <a:rPr lang="en-US" sz="2800" dirty="0"/>
              <a:t>, </a:t>
            </a:r>
            <a:r>
              <a:rPr lang="en-US" sz="2800" dirty="0" err="1"/>
              <a:t>col%Py</a:t>
            </a:r>
            <a:r>
              <a:rPr lang="en-US" sz="2800" dirty="0"/>
              <a:t>)</a:t>
            </a:r>
          </a:p>
          <a:p>
            <a:r>
              <a:rPr lang="en-US" sz="3280" dirty="0"/>
              <a:t>Owner-computes mapping</a:t>
            </a:r>
          </a:p>
          <a:p>
            <a:pPr lvl="1"/>
            <a:r>
              <a:rPr lang="en-US" sz="2800" dirty="0"/>
              <a:t>Tile and its output data must be mapped to same processor</a:t>
            </a:r>
          </a:p>
          <a:p>
            <a:endParaRPr lang="en-US" sz="3200" dirty="0"/>
          </a:p>
          <a:p>
            <a:endParaRPr lang="en-US" sz="3200" dirty="0"/>
          </a:p>
        </p:txBody>
      </p:sp>
      <p:sp>
        <p:nvSpPr>
          <p:cNvPr id="4" name="Text Placeholder 3">
            <a:extLst>
              <a:ext uri="{FF2B5EF4-FFF2-40B4-BE49-F238E27FC236}">
                <a16:creationId xmlns:a16="http://schemas.microsoft.com/office/drawing/2014/main" id="{85B9DB4A-A721-984D-BF10-E42780C80923}"/>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D31A93A-79BA-9B4E-ADD2-208D5E07B40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6CA1CF0-8E6D-1E45-BC88-8235D9924BB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7C4FF15-F861-BE41-8B13-64B21F0F3379}"/>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282BB2AA-7497-2D4C-B3F8-841301665857}"/>
              </a:ext>
            </a:extLst>
          </p:cNvPr>
          <p:cNvSpPr/>
          <p:nvPr/>
        </p:nvSpPr>
        <p:spPr>
          <a:xfrm>
            <a:off x="7010400" y="1554749"/>
            <a:ext cx="1024128" cy="10728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a:t>
            </a:r>
          </a:p>
        </p:txBody>
      </p:sp>
      <p:sp>
        <p:nvSpPr>
          <p:cNvPr id="26" name="Rectangle 25">
            <a:extLst>
              <a:ext uri="{FF2B5EF4-FFF2-40B4-BE49-F238E27FC236}">
                <a16:creationId xmlns:a16="http://schemas.microsoft.com/office/drawing/2014/main" id="{99400618-B67D-0345-82BC-B353524F0A53}"/>
              </a:ext>
            </a:extLst>
          </p:cNvPr>
          <p:cNvSpPr/>
          <p:nvPr/>
        </p:nvSpPr>
        <p:spPr>
          <a:xfrm>
            <a:off x="8235696" y="1554749"/>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W1</a:t>
            </a:r>
          </a:p>
        </p:txBody>
      </p:sp>
      <p:sp>
        <p:nvSpPr>
          <p:cNvPr id="27" name="Rectangle 26">
            <a:extLst>
              <a:ext uri="{FF2B5EF4-FFF2-40B4-BE49-F238E27FC236}">
                <a16:creationId xmlns:a16="http://schemas.microsoft.com/office/drawing/2014/main" id="{B41304E5-7B50-5340-94C2-A198069F2192}"/>
              </a:ext>
            </a:extLst>
          </p:cNvPr>
          <p:cNvSpPr/>
          <p:nvPr/>
        </p:nvSpPr>
        <p:spPr>
          <a:xfrm>
            <a:off x="9460992" y="1554749"/>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60FF2362-9DF5-9C4C-ADEF-6DFBD75F6D8E}"/>
              </a:ext>
            </a:extLst>
          </p:cNvPr>
          <p:cNvSpPr/>
          <p:nvPr/>
        </p:nvSpPr>
        <p:spPr>
          <a:xfrm>
            <a:off x="7010400" y="2809911"/>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7830615E-69AF-9D4A-A86D-CA06C938538D}"/>
              </a:ext>
            </a:extLst>
          </p:cNvPr>
          <p:cNvSpPr/>
          <p:nvPr/>
        </p:nvSpPr>
        <p:spPr>
          <a:xfrm>
            <a:off x="8235696" y="280991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962FA5B-100A-8B4B-9BB2-E3F1905E8700}"/>
              </a:ext>
            </a:extLst>
          </p:cNvPr>
          <p:cNvSpPr/>
          <p:nvPr/>
        </p:nvSpPr>
        <p:spPr>
          <a:xfrm>
            <a:off x="9460992" y="280991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A0B46E-EC27-374C-BAB6-31553860714B}"/>
              </a:ext>
            </a:extLst>
          </p:cNvPr>
          <p:cNvSpPr/>
          <p:nvPr/>
        </p:nvSpPr>
        <p:spPr>
          <a:xfrm>
            <a:off x="7010400" y="4065073"/>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W2</a:t>
            </a:r>
          </a:p>
        </p:txBody>
      </p:sp>
      <p:sp>
        <p:nvSpPr>
          <p:cNvPr id="32" name="Rectangle 31">
            <a:extLst>
              <a:ext uri="{FF2B5EF4-FFF2-40B4-BE49-F238E27FC236}">
                <a16:creationId xmlns:a16="http://schemas.microsoft.com/office/drawing/2014/main" id="{ECF9C24C-9B07-9445-84AE-8E7384827FAB}"/>
              </a:ext>
            </a:extLst>
          </p:cNvPr>
          <p:cNvSpPr/>
          <p:nvPr/>
        </p:nvSpPr>
        <p:spPr>
          <a:xfrm>
            <a:off x="8235696" y="4065073"/>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9D6741-D126-A645-8A4A-8CD671655A62}"/>
              </a:ext>
            </a:extLst>
          </p:cNvPr>
          <p:cNvSpPr/>
          <p:nvPr/>
        </p:nvSpPr>
        <p:spPr>
          <a:xfrm>
            <a:off x="9460992" y="4065073"/>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AAC96468-CDCA-7A48-87F5-7E472D87356E}"/>
              </a:ext>
            </a:extLst>
          </p:cNvPr>
          <p:cNvSpPr txBox="1"/>
          <p:nvPr/>
        </p:nvSpPr>
        <p:spPr>
          <a:xfrm>
            <a:off x="7240990" y="670351"/>
            <a:ext cx="3033972" cy="830997"/>
          </a:xfrm>
          <a:prstGeom prst="rect">
            <a:avLst/>
          </a:prstGeom>
          <a:noFill/>
        </p:spPr>
        <p:txBody>
          <a:bodyPr wrap="none" rtlCol="0">
            <a:spAutoFit/>
          </a:bodyPr>
          <a:lstStyle/>
          <a:p>
            <a:r>
              <a:rPr lang="en-US" sz="2400" dirty="0"/>
              <a:t>Inter-tile dependence, </a:t>
            </a:r>
          </a:p>
          <a:p>
            <a:r>
              <a:rPr lang="en-US" sz="2400" dirty="0"/>
              <a:t>single k plane</a:t>
            </a:r>
          </a:p>
        </p:txBody>
      </p:sp>
      <p:sp>
        <p:nvSpPr>
          <p:cNvPr id="75" name="TextBox 74">
            <a:extLst>
              <a:ext uri="{FF2B5EF4-FFF2-40B4-BE49-F238E27FC236}">
                <a16:creationId xmlns:a16="http://schemas.microsoft.com/office/drawing/2014/main" id="{0B7BE698-D54A-6349-B98E-CCE0F1779974}"/>
              </a:ext>
            </a:extLst>
          </p:cNvPr>
          <p:cNvSpPr txBox="1"/>
          <p:nvPr/>
        </p:nvSpPr>
        <p:spPr>
          <a:xfrm>
            <a:off x="8138088" y="7026198"/>
            <a:ext cx="2834712" cy="830997"/>
          </a:xfrm>
          <a:prstGeom prst="rect">
            <a:avLst/>
          </a:prstGeom>
          <a:noFill/>
        </p:spPr>
        <p:txBody>
          <a:bodyPr wrap="square" rtlCol="0">
            <a:spAutoFit/>
          </a:bodyPr>
          <a:lstStyle/>
          <a:p>
            <a:r>
              <a:rPr lang="en-US" sz="2400" dirty="0"/>
              <a:t>2D processor grid </a:t>
            </a:r>
          </a:p>
          <a:p>
            <a:r>
              <a:rPr lang="en-US" sz="2400" dirty="0"/>
              <a:t>(4 processors) </a:t>
            </a:r>
          </a:p>
        </p:txBody>
      </p:sp>
      <p:sp>
        <p:nvSpPr>
          <p:cNvPr id="11" name="TextBox 10">
            <a:extLst>
              <a:ext uri="{FF2B5EF4-FFF2-40B4-BE49-F238E27FC236}">
                <a16:creationId xmlns:a16="http://schemas.microsoft.com/office/drawing/2014/main" id="{CDD9681F-FD7F-DC4C-93F2-43D2FB8A00DB}"/>
              </a:ext>
            </a:extLst>
          </p:cNvPr>
          <p:cNvSpPr txBox="1"/>
          <p:nvPr/>
        </p:nvSpPr>
        <p:spPr>
          <a:xfrm>
            <a:off x="10082441" y="4267469"/>
            <a:ext cx="385042" cy="535531"/>
          </a:xfrm>
          <a:prstGeom prst="rect">
            <a:avLst/>
          </a:prstGeom>
          <a:noFill/>
        </p:spPr>
        <p:txBody>
          <a:bodyPr wrap="none" rtlCol="0">
            <a:spAutoFit/>
          </a:bodyPr>
          <a:lstStyle/>
          <a:p>
            <a:r>
              <a:rPr lang="en-US" dirty="0"/>
              <a:t>B</a:t>
            </a:r>
          </a:p>
        </p:txBody>
      </p:sp>
      <p:sp>
        <p:nvSpPr>
          <p:cNvPr id="41" name="Title 1">
            <a:extLst>
              <a:ext uri="{FF2B5EF4-FFF2-40B4-BE49-F238E27FC236}">
                <a16:creationId xmlns:a16="http://schemas.microsoft.com/office/drawing/2014/main" id="{793D44ED-6103-C248-A0D7-AC26EC65F93C}"/>
              </a:ext>
            </a:extLst>
          </p:cNvPr>
          <p:cNvSpPr txBox="1">
            <a:spLocks/>
          </p:cNvSpPr>
          <p:nvPr/>
        </p:nvSpPr>
        <p:spPr>
          <a:xfrm>
            <a:off x="486956" y="109948"/>
            <a:ext cx="9595485" cy="659444"/>
          </a:xfrm>
          <a:prstGeom prst="rect">
            <a:avLst/>
          </a:prstGeom>
        </p:spPr>
        <p:txBody>
          <a:bodyPr/>
          <a:lst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a:lstStyle>
          <a:p>
            <a:r>
              <a:rPr lang="en-US"/>
              <a:t>Simplified lu example</a:t>
            </a:r>
            <a:endParaRPr lang="en-US" dirty="0"/>
          </a:p>
        </p:txBody>
      </p:sp>
      <p:cxnSp>
        <p:nvCxnSpPr>
          <p:cNvPr id="15" name="Straight Arrow Connector 14">
            <a:extLst>
              <a:ext uri="{FF2B5EF4-FFF2-40B4-BE49-F238E27FC236}">
                <a16:creationId xmlns:a16="http://schemas.microsoft.com/office/drawing/2014/main" id="{F5ED72F9-50C5-104B-B374-E60949A375B7}"/>
              </a:ext>
            </a:extLst>
          </p:cNvPr>
          <p:cNvCxnSpPr>
            <a:cxnSpLocks/>
          </p:cNvCxnSpPr>
          <p:nvPr/>
        </p:nvCxnSpPr>
        <p:spPr>
          <a:xfrm>
            <a:off x="7522464" y="2419048"/>
            <a:ext cx="1093627" cy="3182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F2D30788-052D-EF4D-8B57-278BC9436F6F}"/>
              </a:ext>
            </a:extLst>
          </p:cNvPr>
          <p:cNvSpPr/>
          <p:nvPr/>
        </p:nvSpPr>
        <p:spPr>
          <a:xfrm>
            <a:off x="8616091" y="5635266"/>
            <a:ext cx="763899" cy="567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0,0</a:t>
            </a:r>
          </a:p>
        </p:txBody>
      </p:sp>
      <p:sp>
        <p:nvSpPr>
          <p:cNvPr id="62" name="Rectangle 61">
            <a:extLst>
              <a:ext uri="{FF2B5EF4-FFF2-40B4-BE49-F238E27FC236}">
                <a16:creationId xmlns:a16="http://schemas.microsoft.com/office/drawing/2014/main" id="{D3E65ADF-1F15-EC4B-B1DD-BF395F735A6D}"/>
              </a:ext>
            </a:extLst>
          </p:cNvPr>
          <p:cNvSpPr/>
          <p:nvPr/>
        </p:nvSpPr>
        <p:spPr>
          <a:xfrm>
            <a:off x="9542917" y="5635266"/>
            <a:ext cx="763899" cy="567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0,1</a:t>
            </a:r>
          </a:p>
        </p:txBody>
      </p:sp>
      <p:sp>
        <p:nvSpPr>
          <p:cNvPr id="64" name="Rectangle 63">
            <a:extLst>
              <a:ext uri="{FF2B5EF4-FFF2-40B4-BE49-F238E27FC236}">
                <a16:creationId xmlns:a16="http://schemas.microsoft.com/office/drawing/2014/main" id="{B0369727-A2F9-864E-9909-1EC10338CB7F}"/>
              </a:ext>
            </a:extLst>
          </p:cNvPr>
          <p:cNvSpPr/>
          <p:nvPr/>
        </p:nvSpPr>
        <p:spPr>
          <a:xfrm>
            <a:off x="8616091" y="6320556"/>
            <a:ext cx="763899" cy="567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1,0</a:t>
            </a:r>
          </a:p>
        </p:txBody>
      </p:sp>
      <p:sp>
        <p:nvSpPr>
          <p:cNvPr id="65" name="Rectangle 64">
            <a:extLst>
              <a:ext uri="{FF2B5EF4-FFF2-40B4-BE49-F238E27FC236}">
                <a16:creationId xmlns:a16="http://schemas.microsoft.com/office/drawing/2014/main" id="{C4708217-A1AC-F14E-8512-9A646E464CC3}"/>
              </a:ext>
            </a:extLst>
          </p:cNvPr>
          <p:cNvSpPr/>
          <p:nvPr/>
        </p:nvSpPr>
        <p:spPr>
          <a:xfrm>
            <a:off x="9542917" y="6320556"/>
            <a:ext cx="763899" cy="567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1,1</a:t>
            </a:r>
          </a:p>
        </p:txBody>
      </p:sp>
      <p:cxnSp>
        <p:nvCxnSpPr>
          <p:cNvPr id="67" name="Straight Arrow Connector 66">
            <a:extLst>
              <a:ext uri="{FF2B5EF4-FFF2-40B4-BE49-F238E27FC236}">
                <a16:creationId xmlns:a16="http://schemas.microsoft.com/office/drawing/2014/main" id="{C06D2621-9C59-764D-840A-5D3C808FF27D}"/>
              </a:ext>
            </a:extLst>
          </p:cNvPr>
          <p:cNvCxnSpPr>
            <a:cxnSpLocks/>
            <a:endCxn id="62" idx="0"/>
          </p:cNvCxnSpPr>
          <p:nvPr/>
        </p:nvCxnSpPr>
        <p:spPr>
          <a:xfrm>
            <a:off x="8616091" y="2408661"/>
            <a:ext cx="1308776" cy="32266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98A8C239-B0F1-C648-9732-9B5669CADFBB}"/>
              </a:ext>
            </a:extLst>
          </p:cNvPr>
          <p:cNvCxnSpPr>
            <a:cxnSpLocks/>
          </p:cNvCxnSpPr>
          <p:nvPr/>
        </p:nvCxnSpPr>
        <p:spPr>
          <a:xfrm flipH="1">
            <a:off x="9013571" y="2236796"/>
            <a:ext cx="889689" cy="3462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F8646C10-04ED-D949-A388-2957F24BC7E7}"/>
              </a:ext>
            </a:extLst>
          </p:cNvPr>
          <p:cNvCxnSpPr>
            <a:cxnSpLocks/>
          </p:cNvCxnSpPr>
          <p:nvPr/>
        </p:nvCxnSpPr>
        <p:spPr>
          <a:xfrm>
            <a:off x="8644278" y="3611702"/>
            <a:ext cx="1029996" cy="29419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B382EDA2-9161-C54D-BFE7-D6AE22BD12FC}"/>
              </a:ext>
            </a:extLst>
          </p:cNvPr>
          <p:cNvCxnSpPr>
            <a:cxnSpLocks/>
          </p:cNvCxnSpPr>
          <p:nvPr/>
        </p:nvCxnSpPr>
        <p:spPr>
          <a:xfrm flipH="1">
            <a:off x="9279189" y="3529549"/>
            <a:ext cx="645677" cy="29931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424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blinds(horizontal)">
                                      <p:cBhvr>
                                        <p:cTn id="16" dur="500"/>
                                        <p:tgtEl>
                                          <p:spTgt spid="68"/>
                                        </p:tgtEl>
                                      </p:cBhvr>
                                    </p:animEffect>
                                  </p:childTnLst>
                                </p:cTn>
                              </p:par>
                              <p:par>
                                <p:cTn id="17" presetID="3" presetClass="entr" presetSubtype="1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blinds(horizontal)">
                                      <p:cBhvr>
                                        <p:cTn id="19" dur="50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8"/>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6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blinds(horizontal)">
                                      <p:cBhvr>
                                        <p:cTn id="30" dur="500"/>
                                        <p:tgtEl>
                                          <p:spTgt spid="76"/>
                                        </p:tgtEl>
                                      </p:cBhvr>
                                    </p:animEffect>
                                  </p:childTnLst>
                                </p:cTn>
                              </p:par>
                              <p:par>
                                <p:cTn id="31" presetID="3" presetClass="entr" presetSubtype="1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blinds(horizontal)">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9DFEFD-68F6-6645-9FD1-8E22EA2CEAFD}"/>
                  </a:ext>
                </a:extLst>
              </p:cNvPr>
              <p:cNvSpPr>
                <a:spLocks noGrp="1"/>
              </p:cNvSpPr>
              <p:nvPr>
                <p:ph sz="half" idx="1"/>
              </p:nvPr>
            </p:nvSpPr>
            <p:spPr>
              <a:xfrm>
                <a:off x="225040" y="779779"/>
                <a:ext cx="6743168" cy="7342444"/>
              </a:xfrm>
            </p:spPr>
            <p:txBody>
              <a:bodyPr/>
              <a:lstStyle/>
              <a:p>
                <a:r>
                  <a:rPr lang="en-US" sz="3200" dirty="0"/>
                  <a:t>Cost for L-</a:t>
                </a:r>
                <a:r>
                  <a:rPr lang="en-US" sz="3200" dirty="0" err="1"/>
                  <a:t>th</a:t>
                </a:r>
                <a:r>
                  <a:rPr lang="en-US" sz="3200" dirty="0"/>
                  <a:t> tiling plane</a:t>
                </a:r>
              </a:p>
              <a:p>
                <a:pPr lvl="1"/>
                <a:r>
                  <a:rPr lang="en-US" sz="2720" dirty="0"/>
                  <a:t>Compute H: </a:t>
                </a:r>
                <a14:m>
                  <m:oMath xmlns:m="http://schemas.openxmlformats.org/officeDocument/2006/math">
                    <m:f>
                      <m:fPr>
                        <m:ctrlPr>
                          <a:rPr lang="en-US" sz="2720" b="0" i="1" smtClean="0">
                            <a:latin typeface="Cambria Math" panose="02040503050406030204" pitchFamily="18" charset="0"/>
                          </a:rPr>
                        </m:ctrlPr>
                      </m:fPr>
                      <m:num>
                        <m:sSup>
                          <m:sSupPr>
                            <m:ctrlPr>
                              <a:rPr lang="en-US" sz="2720" b="0" i="1" smtClean="0">
                                <a:latin typeface="Cambria Math" panose="02040503050406030204" pitchFamily="18" charset="0"/>
                              </a:rPr>
                            </m:ctrlPr>
                          </m:sSupPr>
                          <m:e>
                            <m:r>
                              <a:rPr lang="en-US" sz="2720" b="0" i="1" smtClean="0">
                                <a:latin typeface="Cambria Math" panose="02040503050406030204" pitchFamily="18" charset="0"/>
                              </a:rPr>
                              <m:t>𝑇</m:t>
                            </m:r>
                          </m:e>
                          <m:sup>
                            <m:r>
                              <a:rPr lang="en-US" sz="2720" b="0" i="1" smtClean="0">
                                <a:latin typeface="Cambria Math" panose="02040503050406030204" pitchFamily="18" charset="0"/>
                              </a:rPr>
                              <m:t>3</m:t>
                            </m:r>
                          </m:sup>
                        </m:sSup>
                      </m:num>
                      <m:den>
                        <m:r>
                          <a:rPr lang="en-US" sz="2720" b="0" i="1" smtClean="0">
                            <a:latin typeface="Cambria Math" panose="02040503050406030204" pitchFamily="18" charset="0"/>
                          </a:rPr>
                          <m:t>3</m:t>
                        </m:r>
                      </m:den>
                    </m:f>
                  </m:oMath>
                </a14:m>
                <a:r>
                  <a:rPr lang="en-US" sz="2720" dirty="0"/>
                  <a:t> ops</a:t>
                </a:r>
              </a:p>
              <a:p>
                <a:pPr lvl="1"/>
                <a:r>
                  <a:rPr lang="en-US" sz="2720" dirty="0" err="1"/>
                  <a:t>Bcast</a:t>
                </a:r>
                <a:r>
                  <a:rPr lang="en-US" sz="2720" dirty="0"/>
                  <a:t> output of H to W1, W2: </a:t>
                </a:r>
              </a:p>
              <a:p>
                <a:pPr marL="548640" lvl="1" indent="0">
                  <a:buNone/>
                </a:pPr>
                <a:r>
                  <a:rPr lang="en-US" sz="2720" b="0" dirty="0"/>
                  <a:t>	</a:t>
                </a:r>
                <a14:m>
                  <m:oMath xmlns:m="http://schemas.openxmlformats.org/officeDocument/2006/math">
                    <m:sSup>
                      <m:sSupPr>
                        <m:ctrlPr>
                          <a:rPr lang="en-US" sz="2720" b="0" i="1" smtClean="0">
                            <a:latin typeface="Cambria Math" panose="02040503050406030204" pitchFamily="18" charset="0"/>
                          </a:rPr>
                        </m:ctrlPr>
                      </m:sSupPr>
                      <m:e>
                        <m:r>
                          <a:rPr lang="en-US" sz="2720" b="0" i="1" smtClean="0">
                            <a:latin typeface="Cambria Math" panose="02040503050406030204" pitchFamily="18" charset="0"/>
                          </a:rPr>
                          <m:t>2</m:t>
                        </m:r>
                        <m:r>
                          <a:rPr lang="en-US" sz="2720" b="0" i="1" smtClean="0">
                            <a:latin typeface="Cambria Math" panose="02040503050406030204" pitchFamily="18" charset="0"/>
                          </a:rPr>
                          <m:t>𝑇</m:t>
                        </m:r>
                      </m:e>
                      <m:sup>
                        <m:r>
                          <a:rPr lang="en-US" sz="2720" b="0" i="1" smtClean="0">
                            <a:latin typeface="Cambria Math" panose="02040503050406030204" pitchFamily="18" charset="0"/>
                          </a:rPr>
                          <m:t>2</m:t>
                        </m:r>
                      </m:sup>
                    </m:sSup>
                  </m:oMath>
                </a14:m>
                <a:r>
                  <a:rPr lang="en-US" sz="2720" dirty="0"/>
                  <a:t> vol, </a:t>
                </a:r>
                <a14:m>
                  <m:oMath xmlns:m="http://schemas.openxmlformats.org/officeDocument/2006/math">
                    <m:r>
                      <a:rPr lang="en-US" sz="2720" b="0" i="1" smtClean="0">
                        <a:latin typeface="Cambria Math" panose="02040503050406030204" pitchFamily="18" charset="0"/>
                      </a:rPr>
                      <m:t>2</m:t>
                    </m:r>
                  </m:oMath>
                </a14:m>
                <a:r>
                  <a:rPr lang="en-US" sz="2720" dirty="0"/>
                  <a:t> msg</a:t>
                </a:r>
              </a:p>
              <a:p>
                <a:pPr lvl="1"/>
                <a:r>
                  <a:rPr lang="en-US" sz="2720" dirty="0"/>
                  <a:t>Compute W1, W2: </a:t>
                </a:r>
                <a14:m>
                  <m:oMath xmlns:m="http://schemas.openxmlformats.org/officeDocument/2006/math">
                    <m:f>
                      <m:fPr>
                        <m:ctrlPr>
                          <a:rPr lang="en-US" sz="2720" b="0" i="1" smtClean="0">
                            <a:latin typeface="Cambria Math" panose="02040503050406030204" pitchFamily="18" charset="0"/>
                          </a:rPr>
                        </m:ctrlPr>
                      </m:fPr>
                      <m:num>
                        <m:r>
                          <a:rPr lang="en-US" sz="2720" b="0" i="1" smtClean="0">
                            <a:latin typeface="Cambria Math" panose="02040503050406030204" pitchFamily="18" charset="0"/>
                          </a:rPr>
                          <m:t>2</m:t>
                        </m:r>
                        <m:d>
                          <m:dPr>
                            <m:ctrlPr>
                              <a:rPr lang="en-US" sz="2720" b="0" i="1" smtClean="0">
                                <a:latin typeface="Cambria Math" panose="02040503050406030204" pitchFamily="18" charset="0"/>
                              </a:rPr>
                            </m:ctrlPr>
                          </m:dPr>
                          <m:e>
                            <m:f>
                              <m:fPr>
                                <m:ctrlPr>
                                  <a:rPr lang="en-US" sz="2720" b="0" i="1" smtClean="0">
                                    <a:latin typeface="Cambria Math" panose="02040503050406030204" pitchFamily="18" charset="0"/>
                                  </a:rPr>
                                </m:ctrlPr>
                              </m:fPr>
                              <m:num>
                                <m:r>
                                  <a:rPr lang="en-US" sz="2720" b="0" i="1" smtClean="0">
                                    <a:latin typeface="Cambria Math" panose="02040503050406030204" pitchFamily="18" charset="0"/>
                                  </a:rPr>
                                  <m:t>𝑁</m:t>
                                </m:r>
                              </m:num>
                              <m:den>
                                <m:r>
                                  <a:rPr lang="en-US" sz="2720" b="0" i="1" smtClean="0">
                                    <a:latin typeface="Cambria Math" panose="02040503050406030204" pitchFamily="18" charset="0"/>
                                  </a:rPr>
                                  <m:t>𝑇</m:t>
                                </m:r>
                              </m:den>
                            </m:f>
                            <m:r>
                              <a:rPr lang="en-US" sz="2720" b="0" i="1" smtClean="0">
                                <a:latin typeface="Cambria Math" panose="02040503050406030204" pitchFamily="18" charset="0"/>
                              </a:rPr>
                              <m:t>−</m:t>
                            </m:r>
                            <m:r>
                              <a:rPr lang="en-US" sz="2720" b="0" i="1" smtClean="0">
                                <a:latin typeface="Cambria Math" panose="02040503050406030204" pitchFamily="18" charset="0"/>
                              </a:rPr>
                              <m:t>𝐿</m:t>
                            </m:r>
                            <m:r>
                              <a:rPr lang="en-US" sz="2720" b="0" i="1" smtClean="0">
                                <a:latin typeface="Cambria Math" panose="02040503050406030204" pitchFamily="18" charset="0"/>
                              </a:rPr>
                              <m:t>−1</m:t>
                            </m:r>
                          </m:e>
                        </m:d>
                      </m:num>
                      <m:den>
                        <m:sSub>
                          <m:sSubPr>
                            <m:ctrlPr>
                              <a:rPr lang="en-US" sz="2720" b="0" i="1" smtClean="0">
                                <a:latin typeface="Cambria Math" panose="02040503050406030204" pitchFamily="18" charset="0"/>
                              </a:rPr>
                            </m:ctrlPr>
                          </m:sSubPr>
                          <m:e>
                            <m:r>
                              <a:rPr lang="en-US" sz="2720" b="0" i="1" smtClean="0">
                                <a:latin typeface="Cambria Math" panose="02040503050406030204" pitchFamily="18" charset="0"/>
                              </a:rPr>
                              <m:t>𝑃</m:t>
                            </m:r>
                          </m:e>
                          <m:sub>
                            <m:r>
                              <a:rPr lang="en-US" sz="2720" b="0" i="1" smtClean="0">
                                <a:latin typeface="Cambria Math" panose="02040503050406030204" pitchFamily="18" charset="0"/>
                              </a:rPr>
                              <m:t>𝑥</m:t>
                            </m:r>
                          </m:sub>
                        </m:sSub>
                      </m:den>
                    </m:f>
                    <m:sSup>
                      <m:sSupPr>
                        <m:ctrlPr>
                          <a:rPr lang="en-US" sz="2720" b="0" i="1" smtClean="0">
                            <a:latin typeface="Cambria Math" panose="02040503050406030204" pitchFamily="18" charset="0"/>
                          </a:rPr>
                        </m:ctrlPr>
                      </m:sSupPr>
                      <m:e>
                        <m:r>
                          <a:rPr lang="en-US" sz="2720" b="0" i="1" smtClean="0">
                            <a:latin typeface="Cambria Math" panose="02040503050406030204" pitchFamily="18" charset="0"/>
                          </a:rPr>
                          <m:t>𝑇</m:t>
                        </m:r>
                      </m:e>
                      <m:sup>
                        <m:r>
                          <a:rPr lang="en-US" sz="2720" b="0" i="1" smtClean="0">
                            <a:latin typeface="Cambria Math" panose="02040503050406030204" pitchFamily="18" charset="0"/>
                          </a:rPr>
                          <m:t>3</m:t>
                        </m:r>
                      </m:sup>
                    </m:sSup>
                  </m:oMath>
                </a14:m>
                <a:r>
                  <a:rPr lang="en-US" sz="2720" dirty="0"/>
                  <a:t> ops</a:t>
                </a:r>
              </a:p>
              <a:p>
                <a:pPr lvl="1"/>
                <a:r>
                  <a:rPr lang="en-US" sz="2720" dirty="0" err="1"/>
                  <a:t>Bcast</a:t>
                </a:r>
                <a:r>
                  <a:rPr lang="en-US" sz="2720" dirty="0"/>
                  <a:t> output of W1, W2:</a:t>
                </a:r>
              </a:p>
              <a:p>
                <a:pPr marL="548640" lvl="1" indent="0">
                  <a:buNone/>
                </a:pPr>
                <a:r>
                  <a:rPr lang="en-US" sz="2720" dirty="0"/>
                  <a:t>	</a:t>
                </a:r>
                <a14:m>
                  <m:oMath xmlns:m="http://schemas.openxmlformats.org/officeDocument/2006/math">
                    <m:f>
                      <m:fPr>
                        <m:ctrlPr>
                          <a:rPr lang="en-US" sz="2720" i="1">
                            <a:latin typeface="Cambria Math" panose="02040503050406030204" pitchFamily="18" charset="0"/>
                          </a:rPr>
                        </m:ctrlPr>
                      </m:fPr>
                      <m:num>
                        <m:r>
                          <a:rPr lang="en-US" sz="2720" i="1">
                            <a:latin typeface="Cambria Math" panose="02040503050406030204" pitchFamily="18" charset="0"/>
                          </a:rPr>
                          <m:t>2</m:t>
                        </m:r>
                        <m:d>
                          <m:dPr>
                            <m:ctrlPr>
                              <a:rPr lang="en-US" sz="2720" i="1">
                                <a:latin typeface="Cambria Math" panose="02040503050406030204" pitchFamily="18" charset="0"/>
                              </a:rPr>
                            </m:ctrlPr>
                          </m:dPr>
                          <m:e>
                            <m:f>
                              <m:fPr>
                                <m:ctrlPr>
                                  <a:rPr lang="en-US" sz="2720" i="1">
                                    <a:latin typeface="Cambria Math" panose="02040503050406030204" pitchFamily="18" charset="0"/>
                                  </a:rPr>
                                </m:ctrlPr>
                              </m:fPr>
                              <m:num>
                                <m:r>
                                  <a:rPr lang="en-US" sz="2720" i="1">
                                    <a:latin typeface="Cambria Math" panose="02040503050406030204" pitchFamily="18" charset="0"/>
                                  </a:rPr>
                                  <m:t>𝑁</m:t>
                                </m:r>
                              </m:num>
                              <m:den>
                                <m:r>
                                  <a:rPr lang="en-US" sz="2720" i="1">
                                    <a:latin typeface="Cambria Math" panose="02040503050406030204" pitchFamily="18" charset="0"/>
                                  </a:rPr>
                                  <m:t>𝑇</m:t>
                                </m:r>
                              </m:den>
                            </m:f>
                            <m:r>
                              <a:rPr lang="en-US" sz="2720" i="1">
                                <a:latin typeface="Cambria Math" panose="02040503050406030204" pitchFamily="18" charset="0"/>
                              </a:rPr>
                              <m:t>−</m:t>
                            </m:r>
                            <m:r>
                              <a:rPr lang="en-US" sz="2720" i="1">
                                <a:latin typeface="Cambria Math" panose="02040503050406030204" pitchFamily="18" charset="0"/>
                              </a:rPr>
                              <m:t>𝐿</m:t>
                            </m:r>
                            <m:r>
                              <a:rPr lang="en-US" sz="2720" i="1">
                                <a:latin typeface="Cambria Math" panose="02040503050406030204" pitchFamily="18" charset="0"/>
                              </a:rPr>
                              <m:t>−1</m:t>
                            </m:r>
                          </m:e>
                        </m:d>
                      </m:num>
                      <m:den>
                        <m:sSub>
                          <m:sSubPr>
                            <m:ctrlPr>
                              <a:rPr lang="en-US" sz="2720" i="1">
                                <a:latin typeface="Cambria Math" panose="02040503050406030204" pitchFamily="18" charset="0"/>
                              </a:rPr>
                            </m:ctrlPr>
                          </m:sSubPr>
                          <m:e>
                            <m:r>
                              <a:rPr lang="en-US" sz="2720" i="1">
                                <a:latin typeface="Cambria Math" panose="02040503050406030204" pitchFamily="18" charset="0"/>
                              </a:rPr>
                              <m:t>𝑃</m:t>
                            </m:r>
                          </m:e>
                          <m:sub>
                            <m:r>
                              <a:rPr lang="en-US" sz="2720" i="1">
                                <a:latin typeface="Cambria Math" panose="02040503050406030204" pitchFamily="18" charset="0"/>
                              </a:rPr>
                              <m:t>𝑥</m:t>
                            </m:r>
                          </m:sub>
                        </m:sSub>
                      </m:den>
                    </m:f>
                    <m:sSup>
                      <m:sSupPr>
                        <m:ctrlPr>
                          <a:rPr lang="en-US" sz="2720" b="0" i="1" smtClean="0">
                            <a:latin typeface="Cambria Math" panose="02040503050406030204" pitchFamily="18" charset="0"/>
                          </a:rPr>
                        </m:ctrlPr>
                      </m:sSupPr>
                      <m:e>
                        <m:r>
                          <a:rPr lang="en-US" sz="2720" b="0" i="1" smtClean="0">
                            <a:latin typeface="Cambria Math" panose="02040503050406030204" pitchFamily="18" charset="0"/>
                          </a:rPr>
                          <m:t>𝑇</m:t>
                        </m:r>
                      </m:e>
                      <m:sup>
                        <m:r>
                          <a:rPr lang="en-US" sz="2720" b="0" i="1" smtClean="0">
                            <a:latin typeface="Cambria Math" panose="02040503050406030204" pitchFamily="18" charset="0"/>
                          </a:rPr>
                          <m:t>2</m:t>
                        </m:r>
                      </m:sup>
                    </m:sSup>
                  </m:oMath>
                </a14:m>
                <a:r>
                  <a:rPr lang="en-US" sz="2720" dirty="0"/>
                  <a:t> vol, </a:t>
                </a:r>
                <a14:m>
                  <m:oMath xmlns:m="http://schemas.openxmlformats.org/officeDocument/2006/math">
                    <m:r>
                      <a:rPr lang="en-US" sz="2720" i="1">
                        <a:latin typeface="Cambria Math" panose="02040503050406030204" pitchFamily="18" charset="0"/>
                      </a:rPr>
                      <m:t>2</m:t>
                    </m:r>
                  </m:oMath>
                </a14:m>
                <a:r>
                  <a:rPr lang="en-US" sz="2720" dirty="0"/>
                  <a:t> msg</a:t>
                </a:r>
              </a:p>
              <a:p>
                <a:pPr lvl="1"/>
                <a:r>
                  <a:rPr lang="en-US" sz="2720" dirty="0"/>
                  <a:t>Compute B: </a:t>
                </a:r>
                <a14:m>
                  <m:oMath xmlns:m="http://schemas.openxmlformats.org/officeDocument/2006/math">
                    <m:f>
                      <m:fPr>
                        <m:ctrlPr>
                          <a:rPr lang="en-US" sz="2720" b="0" i="1" smtClean="0">
                            <a:latin typeface="Cambria Math" panose="02040503050406030204" pitchFamily="18" charset="0"/>
                          </a:rPr>
                        </m:ctrlPr>
                      </m:fPr>
                      <m:num>
                        <m:sSup>
                          <m:sSupPr>
                            <m:ctrlPr>
                              <a:rPr lang="en-US" sz="2720" b="0" i="1" smtClean="0">
                                <a:latin typeface="Cambria Math" panose="02040503050406030204" pitchFamily="18" charset="0"/>
                              </a:rPr>
                            </m:ctrlPr>
                          </m:sSupPr>
                          <m:e>
                            <m:d>
                              <m:dPr>
                                <m:ctrlPr>
                                  <a:rPr lang="en-US" sz="2720" i="1">
                                    <a:latin typeface="Cambria Math" panose="02040503050406030204" pitchFamily="18" charset="0"/>
                                  </a:rPr>
                                </m:ctrlPr>
                              </m:dPr>
                              <m:e>
                                <m:f>
                                  <m:fPr>
                                    <m:ctrlPr>
                                      <a:rPr lang="en-US" sz="2720" i="1">
                                        <a:latin typeface="Cambria Math" panose="02040503050406030204" pitchFamily="18" charset="0"/>
                                      </a:rPr>
                                    </m:ctrlPr>
                                  </m:fPr>
                                  <m:num>
                                    <m:r>
                                      <a:rPr lang="en-US" sz="2720" i="1">
                                        <a:latin typeface="Cambria Math" panose="02040503050406030204" pitchFamily="18" charset="0"/>
                                      </a:rPr>
                                      <m:t>𝑁</m:t>
                                    </m:r>
                                  </m:num>
                                  <m:den>
                                    <m:r>
                                      <a:rPr lang="en-US" sz="2720" i="1">
                                        <a:latin typeface="Cambria Math" panose="02040503050406030204" pitchFamily="18" charset="0"/>
                                      </a:rPr>
                                      <m:t>𝑇</m:t>
                                    </m:r>
                                  </m:den>
                                </m:f>
                                <m:r>
                                  <a:rPr lang="en-US" sz="2720" i="1">
                                    <a:latin typeface="Cambria Math" panose="02040503050406030204" pitchFamily="18" charset="0"/>
                                  </a:rPr>
                                  <m:t>−</m:t>
                                </m:r>
                                <m:r>
                                  <a:rPr lang="en-US" sz="2720" i="1">
                                    <a:latin typeface="Cambria Math" panose="02040503050406030204" pitchFamily="18" charset="0"/>
                                  </a:rPr>
                                  <m:t>𝐿</m:t>
                                </m:r>
                                <m:r>
                                  <a:rPr lang="en-US" sz="2720" i="1">
                                    <a:latin typeface="Cambria Math" panose="02040503050406030204" pitchFamily="18" charset="0"/>
                                  </a:rPr>
                                  <m:t>−1</m:t>
                                </m:r>
                              </m:e>
                            </m:d>
                          </m:e>
                          <m:sup>
                            <m:r>
                              <a:rPr lang="en-US" sz="2720" b="0" i="1" smtClean="0">
                                <a:latin typeface="Cambria Math" panose="02040503050406030204" pitchFamily="18" charset="0"/>
                              </a:rPr>
                              <m:t>2</m:t>
                            </m:r>
                          </m:sup>
                        </m:sSup>
                      </m:num>
                      <m:den>
                        <m:sSubSup>
                          <m:sSubSupPr>
                            <m:ctrlPr>
                              <a:rPr lang="en-US" sz="2720" b="0" i="1" smtClean="0">
                                <a:latin typeface="Cambria Math" panose="02040503050406030204" pitchFamily="18" charset="0"/>
                              </a:rPr>
                            </m:ctrlPr>
                          </m:sSubSupPr>
                          <m:e>
                            <m:r>
                              <a:rPr lang="en-US" sz="2720" b="0" i="1" smtClean="0">
                                <a:latin typeface="Cambria Math" panose="02040503050406030204" pitchFamily="18" charset="0"/>
                              </a:rPr>
                              <m:t>𝑃</m:t>
                            </m:r>
                          </m:e>
                          <m:sub>
                            <m:r>
                              <a:rPr lang="en-US" sz="2720" b="0" i="1" smtClean="0">
                                <a:latin typeface="Cambria Math" panose="02040503050406030204" pitchFamily="18" charset="0"/>
                              </a:rPr>
                              <m:t>𝑥</m:t>
                            </m:r>
                          </m:sub>
                          <m:sup>
                            <m:r>
                              <a:rPr lang="en-US" sz="2720" b="0" i="1" smtClean="0">
                                <a:latin typeface="Cambria Math" panose="02040503050406030204" pitchFamily="18" charset="0"/>
                              </a:rPr>
                              <m:t>2</m:t>
                            </m:r>
                          </m:sup>
                        </m:sSubSup>
                      </m:den>
                    </m:f>
                    <m:sSup>
                      <m:sSupPr>
                        <m:ctrlPr>
                          <a:rPr lang="en-US" sz="2720" b="0" i="1" smtClean="0">
                            <a:latin typeface="Cambria Math" panose="02040503050406030204" pitchFamily="18" charset="0"/>
                          </a:rPr>
                        </m:ctrlPr>
                      </m:sSupPr>
                      <m:e>
                        <m:r>
                          <a:rPr lang="en-US" sz="2720" b="0" i="1" smtClean="0">
                            <a:latin typeface="Cambria Math" panose="02040503050406030204" pitchFamily="18" charset="0"/>
                          </a:rPr>
                          <m:t>𝑇</m:t>
                        </m:r>
                      </m:e>
                      <m:sup>
                        <m:r>
                          <a:rPr lang="en-US" sz="2720" b="0" i="1" smtClean="0">
                            <a:latin typeface="Cambria Math" panose="02040503050406030204" pitchFamily="18" charset="0"/>
                          </a:rPr>
                          <m:t>3</m:t>
                        </m:r>
                      </m:sup>
                    </m:sSup>
                  </m:oMath>
                </a14:m>
                <a:r>
                  <a:rPr lang="en-US" sz="2720" dirty="0"/>
                  <a:t> ops</a:t>
                </a:r>
              </a:p>
              <a:p>
                <a:r>
                  <a:rPr lang="en-US" sz="3200" dirty="0"/>
                  <a:t>Total cost: sum L from 0 to </a:t>
                </a:r>
                <a14:m>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𝑁</m:t>
                        </m:r>
                      </m:num>
                      <m:den>
                        <m:r>
                          <a:rPr lang="en-US" sz="3200" b="0" i="1" smtClean="0">
                            <a:latin typeface="Cambria Math" panose="02040503050406030204" pitchFamily="18" charset="0"/>
                          </a:rPr>
                          <m:t>𝑇</m:t>
                        </m:r>
                      </m:den>
                    </m:f>
                    <m:r>
                      <a:rPr lang="en-US" sz="3200" b="0" i="1" smtClean="0">
                        <a:latin typeface="Cambria Math" panose="02040503050406030204" pitchFamily="18" charset="0"/>
                      </a:rPr>
                      <m:t>−1</m:t>
                    </m:r>
                  </m:oMath>
                </a14:m>
                <a:endParaRPr lang="en-US" sz="3200" dirty="0"/>
              </a:p>
            </p:txBody>
          </p:sp>
        </mc:Choice>
        <mc:Fallback xmlns="">
          <p:sp>
            <p:nvSpPr>
              <p:cNvPr id="3" name="Content Placeholder 2">
                <a:extLst>
                  <a:ext uri="{FF2B5EF4-FFF2-40B4-BE49-F238E27FC236}">
                    <a16:creationId xmlns:a16="http://schemas.microsoft.com/office/drawing/2014/main" id="{189DFEFD-68F6-6645-9FD1-8E22EA2CEAFD}"/>
                  </a:ext>
                </a:extLst>
              </p:cNvPr>
              <p:cNvSpPr>
                <a:spLocks noGrp="1" noRot="1" noChangeAspect="1" noMove="1" noResize="1" noEditPoints="1" noAdjustHandles="1" noChangeArrowheads="1" noChangeShapeType="1" noTextEdit="1"/>
              </p:cNvSpPr>
              <p:nvPr>
                <p:ph sz="half" idx="1"/>
              </p:nvPr>
            </p:nvSpPr>
            <p:spPr>
              <a:xfrm>
                <a:off x="225040" y="779779"/>
                <a:ext cx="6743168" cy="7342444"/>
              </a:xfrm>
              <a:blipFill>
                <a:blip r:embed="rId2"/>
                <a:stretch>
                  <a:fillRect l="-2068" t="-1036" r="-18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85B9DB4A-A721-984D-BF10-E42780C80923}"/>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D31A93A-79BA-9B4E-ADD2-208D5E07B40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6CA1CF0-8E6D-1E45-BC88-8235D9924BB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7C4FF15-F861-BE41-8B13-64B21F0F3379}"/>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282BB2AA-7497-2D4C-B3F8-841301665857}"/>
              </a:ext>
            </a:extLst>
          </p:cNvPr>
          <p:cNvSpPr/>
          <p:nvPr/>
        </p:nvSpPr>
        <p:spPr>
          <a:xfrm>
            <a:off x="7010400" y="1554749"/>
            <a:ext cx="1024128" cy="10728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a:t>
            </a:r>
          </a:p>
        </p:txBody>
      </p:sp>
      <p:sp>
        <p:nvSpPr>
          <p:cNvPr id="26" name="Rectangle 25">
            <a:extLst>
              <a:ext uri="{FF2B5EF4-FFF2-40B4-BE49-F238E27FC236}">
                <a16:creationId xmlns:a16="http://schemas.microsoft.com/office/drawing/2014/main" id="{99400618-B67D-0345-82BC-B353524F0A53}"/>
              </a:ext>
            </a:extLst>
          </p:cNvPr>
          <p:cNvSpPr/>
          <p:nvPr/>
        </p:nvSpPr>
        <p:spPr>
          <a:xfrm>
            <a:off x="8235696" y="1554749"/>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W1</a:t>
            </a:r>
          </a:p>
        </p:txBody>
      </p:sp>
      <p:sp>
        <p:nvSpPr>
          <p:cNvPr id="27" name="Rectangle 26">
            <a:extLst>
              <a:ext uri="{FF2B5EF4-FFF2-40B4-BE49-F238E27FC236}">
                <a16:creationId xmlns:a16="http://schemas.microsoft.com/office/drawing/2014/main" id="{B41304E5-7B50-5340-94C2-A198069F2192}"/>
              </a:ext>
            </a:extLst>
          </p:cNvPr>
          <p:cNvSpPr/>
          <p:nvPr/>
        </p:nvSpPr>
        <p:spPr>
          <a:xfrm>
            <a:off x="9460992" y="1554749"/>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60FF2362-9DF5-9C4C-ADEF-6DFBD75F6D8E}"/>
              </a:ext>
            </a:extLst>
          </p:cNvPr>
          <p:cNvSpPr/>
          <p:nvPr/>
        </p:nvSpPr>
        <p:spPr>
          <a:xfrm>
            <a:off x="7010400" y="2809911"/>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7830615E-69AF-9D4A-A86D-CA06C938538D}"/>
              </a:ext>
            </a:extLst>
          </p:cNvPr>
          <p:cNvSpPr/>
          <p:nvPr/>
        </p:nvSpPr>
        <p:spPr>
          <a:xfrm>
            <a:off x="8235696" y="280991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962FA5B-100A-8B4B-9BB2-E3F1905E8700}"/>
              </a:ext>
            </a:extLst>
          </p:cNvPr>
          <p:cNvSpPr/>
          <p:nvPr/>
        </p:nvSpPr>
        <p:spPr>
          <a:xfrm>
            <a:off x="9460992" y="280991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A0B46E-EC27-374C-BAB6-31553860714B}"/>
              </a:ext>
            </a:extLst>
          </p:cNvPr>
          <p:cNvSpPr/>
          <p:nvPr/>
        </p:nvSpPr>
        <p:spPr>
          <a:xfrm>
            <a:off x="7010400" y="4065073"/>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W2</a:t>
            </a:r>
          </a:p>
        </p:txBody>
      </p:sp>
      <p:sp>
        <p:nvSpPr>
          <p:cNvPr id="32" name="Rectangle 31">
            <a:extLst>
              <a:ext uri="{FF2B5EF4-FFF2-40B4-BE49-F238E27FC236}">
                <a16:creationId xmlns:a16="http://schemas.microsoft.com/office/drawing/2014/main" id="{ECF9C24C-9B07-9445-84AE-8E7384827FAB}"/>
              </a:ext>
            </a:extLst>
          </p:cNvPr>
          <p:cNvSpPr/>
          <p:nvPr/>
        </p:nvSpPr>
        <p:spPr>
          <a:xfrm>
            <a:off x="8235696" y="4065073"/>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9D6741-D126-A645-8A4A-8CD671655A62}"/>
              </a:ext>
            </a:extLst>
          </p:cNvPr>
          <p:cNvSpPr/>
          <p:nvPr/>
        </p:nvSpPr>
        <p:spPr>
          <a:xfrm>
            <a:off x="9460992" y="4065073"/>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AAC96468-CDCA-7A48-87F5-7E472D87356E}"/>
              </a:ext>
            </a:extLst>
          </p:cNvPr>
          <p:cNvSpPr txBox="1"/>
          <p:nvPr/>
        </p:nvSpPr>
        <p:spPr>
          <a:xfrm>
            <a:off x="6968208" y="43449"/>
            <a:ext cx="3871573" cy="461665"/>
          </a:xfrm>
          <a:prstGeom prst="rect">
            <a:avLst/>
          </a:prstGeom>
          <a:noFill/>
        </p:spPr>
        <p:txBody>
          <a:bodyPr wrap="none" rtlCol="0">
            <a:spAutoFit/>
          </a:bodyPr>
          <a:lstStyle/>
          <a:p>
            <a:r>
              <a:rPr lang="en-US" sz="2400" dirty="0"/>
              <a:t>L-</a:t>
            </a:r>
            <a:r>
              <a:rPr lang="en-US" sz="2400" dirty="0" err="1"/>
              <a:t>th</a:t>
            </a:r>
            <a:r>
              <a:rPr lang="en-US" sz="2400" dirty="0"/>
              <a:t> tiling plane along k (</a:t>
            </a:r>
            <a:r>
              <a:rPr lang="en-US" sz="2400" dirty="0" err="1"/>
              <a:t>tk</a:t>
            </a:r>
            <a:r>
              <a:rPr lang="en-US" sz="2400" dirty="0"/>
              <a:t>=L)</a:t>
            </a:r>
          </a:p>
        </p:txBody>
      </p:sp>
      <p:sp>
        <p:nvSpPr>
          <p:cNvPr id="75" name="TextBox 74">
            <a:extLst>
              <a:ext uri="{FF2B5EF4-FFF2-40B4-BE49-F238E27FC236}">
                <a16:creationId xmlns:a16="http://schemas.microsoft.com/office/drawing/2014/main" id="{0B7BE698-D54A-6349-B98E-CCE0F1779974}"/>
              </a:ext>
            </a:extLst>
          </p:cNvPr>
          <p:cNvSpPr txBox="1"/>
          <p:nvPr/>
        </p:nvSpPr>
        <p:spPr>
          <a:xfrm>
            <a:off x="8138088" y="7026198"/>
            <a:ext cx="2834712" cy="830997"/>
          </a:xfrm>
          <a:prstGeom prst="rect">
            <a:avLst/>
          </a:prstGeom>
          <a:noFill/>
        </p:spPr>
        <p:txBody>
          <a:bodyPr wrap="square" rtlCol="0">
            <a:spAutoFit/>
          </a:bodyPr>
          <a:lstStyle/>
          <a:p>
            <a:r>
              <a:rPr lang="en-US" sz="2400" dirty="0"/>
              <a:t>2D processor grid </a:t>
            </a:r>
          </a:p>
          <a:p>
            <a:r>
              <a:rPr lang="en-US" sz="2400" dirty="0"/>
              <a:t>(4 processors) </a:t>
            </a:r>
          </a:p>
        </p:txBody>
      </p:sp>
      <p:sp>
        <p:nvSpPr>
          <p:cNvPr id="11" name="TextBox 10">
            <a:extLst>
              <a:ext uri="{FF2B5EF4-FFF2-40B4-BE49-F238E27FC236}">
                <a16:creationId xmlns:a16="http://schemas.microsoft.com/office/drawing/2014/main" id="{CDD9681F-FD7F-DC4C-93F2-43D2FB8A00DB}"/>
              </a:ext>
            </a:extLst>
          </p:cNvPr>
          <p:cNvSpPr txBox="1"/>
          <p:nvPr/>
        </p:nvSpPr>
        <p:spPr>
          <a:xfrm>
            <a:off x="10082441" y="4267469"/>
            <a:ext cx="385042" cy="535531"/>
          </a:xfrm>
          <a:prstGeom prst="rect">
            <a:avLst/>
          </a:prstGeom>
          <a:noFill/>
        </p:spPr>
        <p:txBody>
          <a:bodyPr wrap="none" rtlCol="0">
            <a:spAutoFit/>
          </a:bodyPr>
          <a:lstStyle/>
          <a:p>
            <a:r>
              <a:rPr lang="en-US" dirty="0"/>
              <a:t>B</a:t>
            </a:r>
          </a:p>
        </p:txBody>
      </p:sp>
      <p:sp>
        <p:nvSpPr>
          <p:cNvPr id="41" name="Title 1">
            <a:extLst>
              <a:ext uri="{FF2B5EF4-FFF2-40B4-BE49-F238E27FC236}">
                <a16:creationId xmlns:a16="http://schemas.microsoft.com/office/drawing/2014/main" id="{793D44ED-6103-C248-A0D7-AC26EC65F93C}"/>
              </a:ext>
            </a:extLst>
          </p:cNvPr>
          <p:cNvSpPr txBox="1">
            <a:spLocks/>
          </p:cNvSpPr>
          <p:nvPr/>
        </p:nvSpPr>
        <p:spPr>
          <a:xfrm>
            <a:off x="486956" y="109948"/>
            <a:ext cx="9595485" cy="659444"/>
          </a:xfrm>
          <a:prstGeom prst="rect">
            <a:avLst/>
          </a:prstGeom>
        </p:spPr>
        <p:txBody>
          <a:bodyPr/>
          <a:lst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a:lstStyle>
          <a:p>
            <a:r>
              <a:rPr lang="en-US"/>
              <a:t>Simplified lu example</a:t>
            </a:r>
            <a:endParaRPr lang="en-US" dirty="0"/>
          </a:p>
        </p:txBody>
      </p:sp>
      <p:sp>
        <p:nvSpPr>
          <p:cNvPr id="19" name="Rectangle 18">
            <a:extLst>
              <a:ext uri="{FF2B5EF4-FFF2-40B4-BE49-F238E27FC236}">
                <a16:creationId xmlns:a16="http://schemas.microsoft.com/office/drawing/2014/main" id="{F2D30788-052D-EF4D-8B57-278BC9436F6F}"/>
              </a:ext>
            </a:extLst>
          </p:cNvPr>
          <p:cNvSpPr/>
          <p:nvPr/>
        </p:nvSpPr>
        <p:spPr>
          <a:xfrm>
            <a:off x="8616091" y="5635266"/>
            <a:ext cx="763899" cy="567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0,0</a:t>
            </a:r>
          </a:p>
        </p:txBody>
      </p:sp>
      <p:sp>
        <p:nvSpPr>
          <p:cNvPr id="62" name="Rectangle 61">
            <a:extLst>
              <a:ext uri="{FF2B5EF4-FFF2-40B4-BE49-F238E27FC236}">
                <a16:creationId xmlns:a16="http://schemas.microsoft.com/office/drawing/2014/main" id="{D3E65ADF-1F15-EC4B-B1DD-BF395F735A6D}"/>
              </a:ext>
            </a:extLst>
          </p:cNvPr>
          <p:cNvSpPr/>
          <p:nvPr/>
        </p:nvSpPr>
        <p:spPr>
          <a:xfrm>
            <a:off x="9542917" y="5635266"/>
            <a:ext cx="763899" cy="567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0,1</a:t>
            </a:r>
          </a:p>
        </p:txBody>
      </p:sp>
      <p:sp>
        <p:nvSpPr>
          <p:cNvPr id="64" name="Rectangle 63">
            <a:extLst>
              <a:ext uri="{FF2B5EF4-FFF2-40B4-BE49-F238E27FC236}">
                <a16:creationId xmlns:a16="http://schemas.microsoft.com/office/drawing/2014/main" id="{B0369727-A2F9-864E-9909-1EC10338CB7F}"/>
              </a:ext>
            </a:extLst>
          </p:cNvPr>
          <p:cNvSpPr/>
          <p:nvPr/>
        </p:nvSpPr>
        <p:spPr>
          <a:xfrm>
            <a:off x="8616091" y="6320556"/>
            <a:ext cx="763899" cy="567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1,0</a:t>
            </a:r>
          </a:p>
        </p:txBody>
      </p:sp>
      <p:sp>
        <p:nvSpPr>
          <p:cNvPr id="65" name="Rectangle 64">
            <a:extLst>
              <a:ext uri="{FF2B5EF4-FFF2-40B4-BE49-F238E27FC236}">
                <a16:creationId xmlns:a16="http://schemas.microsoft.com/office/drawing/2014/main" id="{C4708217-A1AC-F14E-8512-9A646E464CC3}"/>
              </a:ext>
            </a:extLst>
          </p:cNvPr>
          <p:cNvSpPr/>
          <p:nvPr/>
        </p:nvSpPr>
        <p:spPr>
          <a:xfrm>
            <a:off x="9542917" y="6320556"/>
            <a:ext cx="763899" cy="5679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1,1</a:t>
            </a:r>
          </a:p>
        </p:txBody>
      </p:sp>
      <p:sp>
        <p:nvSpPr>
          <p:cNvPr id="2" name="TextBox 1">
            <a:extLst>
              <a:ext uri="{FF2B5EF4-FFF2-40B4-BE49-F238E27FC236}">
                <a16:creationId xmlns:a16="http://schemas.microsoft.com/office/drawing/2014/main" id="{9E2F0CA3-82F0-5C4A-8703-3C4B2C37D7FB}"/>
              </a:ext>
            </a:extLst>
          </p:cNvPr>
          <p:cNvSpPr txBox="1"/>
          <p:nvPr/>
        </p:nvSpPr>
        <p:spPr>
          <a:xfrm>
            <a:off x="7351256" y="1133223"/>
            <a:ext cx="364202" cy="535531"/>
          </a:xfrm>
          <a:prstGeom prst="rect">
            <a:avLst/>
          </a:prstGeom>
          <a:noFill/>
        </p:spPr>
        <p:txBody>
          <a:bodyPr wrap="none" rtlCol="0">
            <a:spAutoFit/>
          </a:bodyPr>
          <a:lstStyle/>
          <a:p>
            <a:r>
              <a:rPr lang="en-US" dirty="0"/>
              <a:t>T</a:t>
            </a:r>
          </a:p>
        </p:txBody>
      </p:sp>
      <p:sp>
        <p:nvSpPr>
          <p:cNvPr id="34" name="TextBox 33">
            <a:extLst>
              <a:ext uri="{FF2B5EF4-FFF2-40B4-BE49-F238E27FC236}">
                <a16:creationId xmlns:a16="http://schemas.microsoft.com/office/drawing/2014/main" id="{C497F9D9-EA7F-7740-B95A-2FC54D9DB6EF}"/>
              </a:ext>
            </a:extLst>
          </p:cNvPr>
          <p:cNvSpPr txBox="1"/>
          <p:nvPr/>
        </p:nvSpPr>
        <p:spPr>
          <a:xfrm>
            <a:off x="6646198" y="1852141"/>
            <a:ext cx="364202" cy="535531"/>
          </a:xfrm>
          <a:prstGeom prst="rect">
            <a:avLst/>
          </a:prstGeom>
          <a:noFill/>
        </p:spPr>
        <p:txBody>
          <a:bodyPr wrap="none" rtlCol="0">
            <a:spAutoFit/>
          </a:bodyPr>
          <a:lstStyle/>
          <a:p>
            <a:r>
              <a:rPr lang="en-US" dirty="0"/>
              <a:t>T</a:t>
            </a:r>
          </a:p>
        </p:txBody>
      </p:sp>
      <p:sp>
        <p:nvSpPr>
          <p:cNvPr id="35" name="TextBox 34">
            <a:extLst>
              <a:ext uri="{FF2B5EF4-FFF2-40B4-BE49-F238E27FC236}">
                <a16:creationId xmlns:a16="http://schemas.microsoft.com/office/drawing/2014/main" id="{17815B83-9B1A-844B-B57F-56A14C9FD4B5}"/>
              </a:ext>
            </a:extLst>
          </p:cNvPr>
          <p:cNvSpPr txBox="1"/>
          <p:nvPr/>
        </p:nvSpPr>
        <p:spPr>
          <a:xfrm>
            <a:off x="8399127" y="630027"/>
            <a:ext cx="1875835" cy="535531"/>
          </a:xfrm>
          <a:prstGeom prst="rect">
            <a:avLst/>
          </a:prstGeom>
          <a:noFill/>
        </p:spPr>
        <p:txBody>
          <a:bodyPr wrap="none" rtlCol="0">
            <a:spAutoFit/>
          </a:bodyPr>
          <a:lstStyle/>
          <a:p>
            <a:r>
              <a:rPr lang="en-US" dirty="0"/>
              <a:t>(N/T-L-1)*T</a:t>
            </a:r>
          </a:p>
        </p:txBody>
      </p:sp>
    </p:spTree>
    <p:extLst>
      <p:ext uri="{BB962C8B-B14F-4D97-AF65-F5344CB8AC3E}">
        <p14:creationId xmlns:p14="http://schemas.microsoft.com/office/powerpoint/2010/main" val="171073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F218-0448-8343-9308-6A0FE7F9301A}"/>
              </a:ext>
            </a:extLst>
          </p:cNvPr>
          <p:cNvSpPr>
            <a:spLocks noGrp="1"/>
          </p:cNvSpPr>
          <p:nvPr>
            <p:ph type="title"/>
          </p:nvPr>
        </p:nvSpPr>
        <p:spPr>
          <a:xfrm>
            <a:off x="482473" y="351531"/>
            <a:ext cx="9595485" cy="659444"/>
          </a:xfrm>
        </p:spPr>
        <p:txBody>
          <a:bodyPr/>
          <a:lstStyle/>
          <a:p>
            <a:r>
              <a:rPr lang="en-US" dirty="0"/>
              <a:t>Performance model of 2-level tiling</a:t>
            </a:r>
          </a:p>
        </p:txBody>
      </p:sp>
      <p:sp>
        <p:nvSpPr>
          <p:cNvPr id="4" name="Text Placeholder 3">
            <a:extLst>
              <a:ext uri="{FF2B5EF4-FFF2-40B4-BE49-F238E27FC236}">
                <a16:creationId xmlns:a16="http://schemas.microsoft.com/office/drawing/2014/main" id="{96867D80-2F8A-3941-970D-608489BEC34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A145F8-6C4C-E743-9D98-7D27D1131A0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C75641F-ABBA-594D-A305-CB16F129A48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4EA26D8-4021-4D43-BE51-F27D96EACA77}"/>
              </a:ext>
            </a:extLst>
          </p:cNvPr>
          <p:cNvSpPr>
            <a:spLocks noGrp="1"/>
          </p:cNvSpPr>
          <p:nvPr>
            <p:ph type="body" sz="quarter" idx="16"/>
          </p:nvPr>
        </p:nvSpPr>
        <p:spPr/>
        <p:txBody>
          <a:bodyPr/>
          <a:lstStyle/>
          <a:p>
            <a:endParaRPr lang="en-US"/>
          </a:p>
        </p:txBody>
      </p:sp>
      <p:sp>
        <p:nvSpPr>
          <p:cNvPr id="8" name="Rectangle 7">
            <a:extLst>
              <a:ext uri="{FF2B5EF4-FFF2-40B4-BE49-F238E27FC236}">
                <a16:creationId xmlns:a16="http://schemas.microsoft.com/office/drawing/2014/main" id="{EC3E52EE-63E5-EA4F-8E88-BBEDB2BB941A}"/>
              </a:ext>
            </a:extLst>
          </p:cNvPr>
          <p:cNvSpPr/>
          <p:nvPr/>
        </p:nvSpPr>
        <p:spPr>
          <a:xfrm>
            <a:off x="5979983" y="4731695"/>
            <a:ext cx="1024128" cy="10728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2D4FC11-CB31-6A48-8A57-33D03C14B0AF}"/>
              </a:ext>
            </a:extLst>
          </p:cNvPr>
          <p:cNvSpPr/>
          <p:nvPr/>
        </p:nvSpPr>
        <p:spPr>
          <a:xfrm>
            <a:off x="7205279" y="4731695"/>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218C524-9C30-4642-A688-B42B48D1DC08}"/>
              </a:ext>
            </a:extLst>
          </p:cNvPr>
          <p:cNvSpPr/>
          <p:nvPr/>
        </p:nvSpPr>
        <p:spPr>
          <a:xfrm>
            <a:off x="5979983" y="5986857"/>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03D7551-772D-6741-871D-E9387380E69E}"/>
              </a:ext>
            </a:extLst>
          </p:cNvPr>
          <p:cNvSpPr/>
          <p:nvPr/>
        </p:nvSpPr>
        <p:spPr>
          <a:xfrm>
            <a:off x="7205279" y="5986857"/>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6FBE9F6-930F-E246-B5BF-FAA4C9760235}"/>
              </a:ext>
            </a:extLst>
          </p:cNvPr>
          <p:cNvSpPr txBox="1"/>
          <p:nvPr/>
        </p:nvSpPr>
        <p:spPr>
          <a:xfrm>
            <a:off x="7549669" y="6959548"/>
            <a:ext cx="335348" cy="461665"/>
          </a:xfrm>
          <a:prstGeom prst="rect">
            <a:avLst/>
          </a:prstGeom>
          <a:noFill/>
        </p:spPr>
        <p:txBody>
          <a:bodyPr wrap="none" rtlCol="0">
            <a:spAutoFit/>
          </a:bodyPr>
          <a:lstStyle/>
          <a:p>
            <a:r>
              <a:rPr lang="en-US" sz="2400" dirty="0"/>
              <a:t>T</a:t>
            </a:r>
          </a:p>
        </p:txBody>
      </p:sp>
      <p:sp>
        <p:nvSpPr>
          <p:cNvPr id="13" name="TextBox 12">
            <a:extLst>
              <a:ext uri="{FF2B5EF4-FFF2-40B4-BE49-F238E27FC236}">
                <a16:creationId xmlns:a16="http://schemas.microsoft.com/office/drawing/2014/main" id="{31B5D90E-BEC8-FA4C-BEAC-1B006823F3B5}"/>
              </a:ext>
            </a:extLst>
          </p:cNvPr>
          <p:cNvSpPr txBox="1"/>
          <p:nvPr/>
        </p:nvSpPr>
        <p:spPr>
          <a:xfrm>
            <a:off x="8295684" y="5000377"/>
            <a:ext cx="335348" cy="461665"/>
          </a:xfrm>
          <a:prstGeom prst="rect">
            <a:avLst/>
          </a:prstGeom>
          <a:noFill/>
        </p:spPr>
        <p:txBody>
          <a:bodyPr wrap="none" rtlCol="0">
            <a:spAutoFit/>
          </a:bodyPr>
          <a:lstStyle/>
          <a:p>
            <a:r>
              <a:rPr lang="en-US" sz="2400" dirty="0"/>
              <a:t>T</a:t>
            </a:r>
          </a:p>
        </p:txBody>
      </p:sp>
      <p:cxnSp>
        <p:nvCxnSpPr>
          <p:cNvPr id="15" name="Straight Connector 14">
            <a:extLst>
              <a:ext uri="{FF2B5EF4-FFF2-40B4-BE49-F238E27FC236}">
                <a16:creationId xmlns:a16="http://schemas.microsoft.com/office/drawing/2014/main" id="{932B4F70-886B-974A-8CD3-58AF406D3CB6}"/>
              </a:ext>
            </a:extLst>
          </p:cNvPr>
          <p:cNvCxnSpPr>
            <a:stCxn id="8" idx="1"/>
            <a:endCxn id="8" idx="3"/>
          </p:cNvCxnSpPr>
          <p:nvPr/>
        </p:nvCxnSpPr>
        <p:spPr>
          <a:xfrm>
            <a:off x="5979983" y="5268143"/>
            <a:ext cx="102412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54437CCF-67C5-BF4F-9D08-A7650E33FC74}"/>
              </a:ext>
            </a:extLst>
          </p:cNvPr>
          <p:cNvCxnSpPr>
            <a:cxnSpLocks/>
            <a:stCxn id="8" idx="0"/>
            <a:endCxn id="8" idx="2"/>
          </p:cNvCxnSpPr>
          <p:nvPr/>
        </p:nvCxnSpPr>
        <p:spPr>
          <a:xfrm>
            <a:off x="6492047" y="4731695"/>
            <a:ext cx="0" cy="1072896"/>
          </a:xfrm>
          <a:prstGeom prst="line">
            <a:avLst/>
          </a:prstGeom>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E0B25169-2EF4-C847-9637-C39E1ECD6FB7}"/>
              </a:ext>
            </a:extLst>
          </p:cNvPr>
          <p:cNvSpPr txBox="1"/>
          <p:nvPr/>
        </p:nvSpPr>
        <p:spPr>
          <a:xfrm>
            <a:off x="5871813" y="4745838"/>
            <a:ext cx="351378" cy="461665"/>
          </a:xfrm>
          <a:prstGeom prst="rect">
            <a:avLst/>
          </a:prstGeom>
          <a:noFill/>
        </p:spPr>
        <p:txBody>
          <a:bodyPr wrap="none" rtlCol="0">
            <a:spAutoFit/>
          </a:bodyPr>
          <a:lstStyle/>
          <a:p>
            <a:r>
              <a:rPr lang="en-US" sz="2400" dirty="0"/>
              <a:t>R</a:t>
            </a:r>
          </a:p>
        </p:txBody>
      </p:sp>
      <p:sp>
        <p:nvSpPr>
          <p:cNvPr id="20" name="TextBox 19">
            <a:extLst>
              <a:ext uri="{FF2B5EF4-FFF2-40B4-BE49-F238E27FC236}">
                <a16:creationId xmlns:a16="http://schemas.microsoft.com/office/drawing/2014/main" id="{1DC4EDBC-CA3E-7742-94E4-7E360BBDEBA8}"/>
              </a:ext>
            </a:extLst>
          </p:cNvPr>
          <p:cNvSpPr txBox="1"/>
          <p:nvPr/>
        </p:nvSpPr>
        <p:spPr>
          <a:xfrm>
            <a:off x="6107531" y="5187152"/>
            <a:ext cx="351378" cy="461665"/>
          </a:xfrm>
          <a:prstGeom prst="rect">
            <a:avLst/>
          </a:prstGeom>
          <a:noFill/>
        </p:spPr>
        <p:txBody>
          <a:bodyPr wrap="none" rtlCol="0">
            <a:spAutoFit/>
          </a:bodyPr>
          <a:lstStyle/>
          <a:p>
            <a:r>
              <a:rPr lang="en-US" sz="2400" dirty="0"/>
              <a:t>R</a:t>
            </a:r>
          </a:p>
        </p:txBody>
      </p:sp>
      <p:cxnSp>
        <p:nvCxnSpPr>
          <p:cNvPr id="21" name="Straight Connector 20">
            <a:extLst>
              <a:ext uri="{FF2B5EF4-FFF2-40B4-BE49-F238E27FC236}">
                <a16:creationId xmlns:a16="http://schemas.microsoft.com/office/drawing/2014/main" id="{06862434-5757-194E-914A-DD9EC0622D47}"/>
              </a:ext>
            </a:extLst>
          </p:cNvPr>
          <p:cNvCxnSpPr/>
          <p:nvPr/>
        </p:nvCxnSpPr>
        <p:spPr>
          <a:xfrm>
            <a:off x="5971284" y="6523305"/>
            <a:ext cx="102412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717BB110-DB73-4F4B-ADF3-F378402E6CC9}"/>
              </a:ext>
            </a:extLst>
          </p:cNvPr>
          <p:cNvCxnSpPr>
            <a:cxnSpLocks/>
          </p:cNvCxnSpPr>
          <p:nvPr/>
        </p:nvCxnSpPr>
        <p:spPr>
          <a:xfrm>
            <a:off x="6483348" y="5986857"/>
            <a:ext cx="0" cy="1072896"/>
          </a:xfrm>
          <a:prstGeom prst="line">
            <a:avLst/>
          </a:prstGeom>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74AFA530-5319-6B4F-BAF8-66DB07F5238E}"/>
              </a:ext>
            </a:extLst>
          </p:cNvPr>
          <p:cNvCxnSpPr/>
          <p:nvPr/>
        </p:nvCxnSpPr>
        <p:spPr>
          <a:xfrm>
            <a:off x="7205279" y="5256220"/>
            <a:ext cx="102412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A088A471-C828-CF4F-8504-2B4EC1455416}"/>
              </a:ext>
            </a:extLst>
          </p:cNvPr>
          <p:cNvCxnSpPr>
            <a:cxnSpLocks/>
          </p:cNvCxnSpPr>
          <p:nvPr/>
        </p:nvCxnSpPr>
        <p:spPr>
          <a:xfrm>
            <a:off x="7717343" y="4719772"/>
            <a:ext cx="0" cy="1072896"/>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B6532CD1-B241-C340-BFC9-8A7CF0EE7A8F}"/>
              </a:ext>
            </a:extLst>
          </p:cNvPr>
          <p:cNvCxnSpPr/>
          <p:nvPr/>
        </p:nvCxnSpPr>
        <p:spPr>
          <a:xfrm>
            <a:off x="7205279" y="6523305"/>
            <a:ext cx="102412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D4489365-E228-C848-85F9-4FE2E187059F}"/>
              </a:ext>
            </a:extLst>
          </p:cNvPr>
          <p:cNvCxnSpPr>
            <a:cxnSpLocks/>
          </p:cNvCxnSpPr>
          <p:nvPr/>
        </p:nvCxnSpPr>
        <p:spPr>
          <a:xfrm>
            <a:off x="7717343" y="5986857"/>
            <a:ext cx="0" cy="1072896"/>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a:extLst>
              <a:ext uri="{FF2B5EF4-FFF2-40B4-BE49-F238E27FC236}">
                <a16:creationId xmlns:a16="http://schemas.microsoft.com/office/drawing/2014/main" id="{C5B239F0-BE7A-BA4F-BD4C-28121F72F219}"/>
              </a:ext>
            </a:extLst>
          </p:cNvPr>
          <p:cNvSpPr txBox="1"/>
          <p:nvPr/>
        </p:nvSpPr>
        <p:spPr>
          <a:xfrm>
            <a:off x="5871813" y="7321007"/>
            <a:ext cx="2781531" cy="535531"/>
          </a:xfrm>
          <a:prstGeom prst="rect">
            <a:avLst/>
          </a:prstGeom>
          <a:noFill/>
        </p:spPr>
        <p:txBody>
          <a:bodyPr wrap="none" rtlCol="0">
            <a:spAutoFit/>
          </a:bodyPr>
          <a:lstStyle/>
          <a:p>
            <a:r>
              <a:rPr lang="en-US" dirty="0"/>
              <a:t>l-</a:t>
            </a:r>
            <a:r>
              <a:rPr lang="en-US" dirty="0" err="1"/>
              <a:t>th</a:t>
            </a:r>
            <a:r>
              <a:rPr lang="en-US" dirty="0"/>
              <a:t> k tiling plane </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3DAC1E2-6A50-E049-AF6D-D0C07D66CB9A}"/>
                  </a:ext>
                </a:extLst>
              </p:cNvPr>
              <p:cNvSpPr txBox="1"/>
              <p:nvPr/>
            </p:nvSpPr>
            <p:spPr>
              <a:xfrm>
                <a:off x="3368929" y="998853"/>
                <a:ext cx="7148338" cy="32921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7</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𝑁</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m:t>
                          </m:r>
                          <m:r>
                            <a:rPr lang="en-US" sz="2400" b="0" i="1" smtClean="0">
                              <a:latin typeface="Cambria Math" panose="02040503050406030204" pitchFamily="18" charset="0"/>
                            </a:rPr>
                            <m:t>𝑁</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𝑅</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𝑥</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𝑁</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6</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𝑅</m:t>
                          </m:r>
                        </m:num>
                        <m:den>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𝑥</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3</m:t>
                              </m:r>
                            </m:sup>
                          </m:sSup>
                        </m:num>
                        <m:den>
                          <m:r>
                            <a:rPr lang="en-US" sz="2400" b="0" i="1" smtClean="0">
                              <a:latin typeface="Cambria Math" panose="02040503050406030204" pitchFamily="18" charset="0"/>
                            </a:rPr>
                            <m:t>3</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𝑃</m:t>
                              </m:r>
                            </m:e>
                            <m:sub>
                              <m:r>
                                <a:rPr lang="en-US" sz="2400" b="0" i="1" smtClean="0">
                                  <a:latin typeface="Cambria Math" panose="02040503050406030204" pitchFamily="18" charset="0"/>
                                </a:rPr>
                                <m:t>𝑥</m:t>
                              </m:r>
                            </m:sub>
                            <m:sup>
                              <m:r>
                                <a:rPr lang="en-US" sz="2400" b="0" i="1" smtClean="0">
                                  <a:latin typeface="Cambria Math" panose="02040503050406030204" pitchFamily="18" charset="0"/>
                                </a:rPr>
                                <m:t>2</m:t>
                              </m:r>
                            </m:sup>
                          </m:sSub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den>
                      </m:f>
                    </m:oMath>
                  </m:oMathPara>
                </a14:m>
                <a:endParaRPr lang="en-US" sz="28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=3</m:t>
                      </m:r>
                      <m:r>
                        <a:rPr lang="en-US" sz="2400" b="0" i="1" smtClean="0">
                          <a:latin typeface="Cambria Math" panose="02040503050406030204" pitchFamily="18" charset="0"/>
                        </a:rPr>
                        <m:t>𝑁𝑅</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4</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e>
                          </m:d>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𝑥</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2</m:t>
                              </m:r>
                            </m:sup>
                          </m:sSup>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𝑥</m:t>
                              </m:r>
                            </m:sub>
                          </m:sSub>
                        </m:den>
                      </m:f>
                      <m:r>
                        <a:rPr lang="en-US" sz="2400" b="0" i="1" smtClean="0">
                          <a:latin typeface="Cambria Math" panose="02040503050406030204" pitchFamily="18" charset="0"/>
                        </a:rPr>
                        <m:t>+</m:t>
                      </m:r>
                      <m:r>
                        <a:rPr lang="en-US" sz="2400" b="0" i="1" smtClean="0">
                          <a:latin typeface="Cambria Math" panose="02040503050406030204" pitchFamily="18" charset="0"/>
                        </a:rPr>
                        <m:t>𝑁𝑅</m:t>
                      </m:r>
                      <m:r>
                        <a:rPr lang="en-US" sz="2400" b="0" i="1" smtClean="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m:t>
                          </m:r>
                          <m:r>
                            <a:rPr lang="en-US" sz="2400" b="0" i="1" smtClean="0">
                              <a:latin typeface="Cambria Math" panose="02040503050406030204" pitchFamily="18" charset="0"/>
                            </a:rPr>
                            <m:t>𝑁</m:t>
                          </m:r>
                        </m:num>
                        <m:den>
                          <m:r>
                            <a:rPr lang="en-US" sz="2400" b="0" i="1" smtClean="0">
                              <a:latin typeface="Cambria Math" panose="02040503050406030204" pitchFamily="18" charset="0"/>
                            </a:rPr>
                            <m:t>𝑅</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r>
                            <a:rPr lang="en-US" sz="2400" b="0" i="1" smtClean="0">
                              <a:latin typeface="Cambria Math" panose="02040503050406030204" pitchFamily="18" charset="0"/>
                            </a:rPr>
                            <m:t>𝑁</m:t>
                          </m:r>
                        </m:num>
                        <m:den>
                          <m:r>
                            <a:rPr lang="en-US" sz="2400" b="0" i="1" smtClean="0">
                              <a:latin typeface="Cambria Math" panose="02040503050406030204" pitchFamily="18" charset="0"/>
                            </a:rPr>
                            <m:t>𝑅</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𝑥</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𝑧</m:t>
                                  </m:r>
                                </m:sub>
                              </m:sSub>
                            </m:e>
                          </m:d>
                          <m:r>
                            <a:rPr lang="en-US" sz="2400" b="0" i="1" smtClean="0">
                              <a:latin typeface="Cambria Math" panose="02040503050406030204" pitchFamily="18" charset="0"/>
                            </a:rPr>
                            <m:t>𝑁</m:t>
                          </m:r>
                        </m:num>
                        <m:den>
                          <m:r>
                            <a:rPr lang="en-US" sz="2400" b="0" i="1" smtClean="0">
                              <a:latin typeface="Cambria Math" panose="02040503050406030204" pitchFamily="18" charset="0"/>
                            </a:rPr>
                            <m:t>𝑅</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𝑥</m:t>
                              </m:r>
                            </m:sub>
                          </m:sSub>
                        </m:den>
                      </m:f>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=0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=1,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=1 </m:t>
                      </m:r>
                      <m:r>
                        <a:rPr lang="en-US" sz="2400" b="0" i="1" smtClean="0">
                          <a:latin typeface="Cambria Math" panose="02040503050406030204" pitchFamily="18" charset="0"/>
                        </a:rPr>
                        <m:t>𝑤h𝑒𝑛</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&gt;1</m:t>
                      </m:r>
                    </m:oMath>
                  </m:oMathPara>
                </a14:m>
                <a:endParaRPr lang="en-US" sz="2400" dirty="0"/>
              </a:p>
              <a:p>
                <a:r>
                  <a:rPr lang="en-US" sz="2800" dirty="0"/>
                  <a:t>(Details in thesis)</a:t>
                </a:r>
              </a:p>
            </p:txBody>
          </p:sp>
        </mc:Choice>
        <mc:Fallback xmlns="">
          <p:sp>
            <p:nvSpPr>
              <p:cNvPr id="28" name="TextBox 27">
                <a:extLst>
                  <a:ext uri="{FF2B5EF4-FFF2-40B4-BE49-F238E27FC236}">
                    <a16:creationId xmlns:a16="http://schemas.microsoft.com/office/drawing/2014/main" id="{F3DAC1E2-6A50-E049-AF6D-D0C07D66CB9A}"/>
                  </a:ext>
                </a:extLst>
              </p:cNvPr>
              <p:cNvSpPr txBox="1">
                <a:spLocks noRot="1" noChangeAspect="1" noMove="1" noResize="1" noEditPoints="1" noAdjustHandles="1" noChangeArrowheads="1" noChangeShapeType="1" noTextEdit="1"/>
              </p:cNvSpPr>
              <p:nvPr/>
            </p:nvSpPr>
            <p:spPr>
              <a:xfrm>
                <a:off x="3368929" y="998853"/>
                <a:ext cx="7148338" cy="3292120"/>
              </a:xfrm>
              <a:prstGeom prst="rect">
                <a:avLst/>
              </a:prstGeom>
              <a:blipFill>
                <a:blip r:embed="rId3"/>
                <a:stretch>
                  <a:fillRect l="-1773" b="-4231"/>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1C1F553A-5F72-CE41-8E28-28B60BF00231}"/>
              </a:ext>
            </a:extLst>
          </p:cNvPr>
          <p:cNvPicPr>
            <a:picLocks noChangeAspect="1"/>
          </p:cNvPicPr>
          <p:nvPr/>
        </p:nvPicPr>
        <p:blipFill>
          <a:blip r:embed="rId4"/>
          <a:stretch>
            <a:fillRect/>
          </a:stretch>
        </p:blipFill>
        <p:spPr>
          <a:xfrm>
            <a:off x="43164" y="967426"/>
            <a:ext cx="3183720" cy="6620255"/>
          </a:xfrm>
          <a:prstGeom prst="rect">
            <a:avLst/>
          </a:prstGeom>
        </p:spPr>
      </p:pic>
      <p:pic>
        <p:nvPicPr>
          <p:cNvPr id="29" name="Picture 28">
            <a:extLst>
              <a:ext uri="{FF2B5EF4-FFF2-40B4-BE49-F238E27FC236}">
                <a16:creationId xmlns:a16="http://schemas.microsoft.com/office/drawing/2014/main" id="{7B0F06E7-B41D-7E47-B883-7A6D058B24B8}"/>
              </a:ext>
            </a:extLst>
          </p:cNvPr>
          <p:cNvPicPr>
            <a:picLocks noChangeAspect="1"/>
          </p:cNvPicPr>
          <p:nvPr/>
        </p:nvPicPr>
        <p:blipFill>
          <a:blip r:embed="rId5"/>
          <a:stretch>
            <a:fillRect/>
          </a:stretch>
        </p:blipFill>
        <p:spPr>
          <a:xfrm>
            <a:off x="3355151" y="8683342"/>
            <a:ext cx="3850128" cy="3084562"/>
          </a:xfrm>
          <a:prstGeom prst="rect">
            <a:avLst/>
          </a:prstGeom>
        </p:spPr>
      </p:pic>
    </p:spTree>
    <p:extLst>
      <p:ext uri="{BB962C8B-B14F-4D97-AF65-F5344CB8AC3E}">
        <p14:creationId xmlns:p14="http://schemas.microsoft.com/office/powerpoint/2010/main" val="95950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438D-DDA9-264B-B4D5-7E6C8EB2DB0A}"/>
              </a:ext>
            </a:extLst>
          </p:cNvPr>
          <p:cNvSpPr>
            <a:spLocks noGrp="1"/>
          </p:cNvSpPr>
          <p:nvPr>
            <p:ph type="title"/>
          </p:nvPr>
        </p:nvSpPr>
        <p:spPr>
          <a:xfrm>
            <a:off x="390655" y="219085"/>
            <a:ext cx="9595485" cy="659444"/>
          </a:xfrm>
        </p:spPr>
        <p:txBody>
          <a:bodyPr/>
          <a:lstStyle/>
          <a:p>
            <a:r>
              <a:rPr lang="en-US" dirty="0"/>
              <a:t>Simplified APSP example</a:t>
            </a:r>
          </a:p>
        </p:txBody>
      </p:sp>
      <p:sp>
        <p:nvSpPr>
          <p:cNvPr id="3" name="Content Placeholder 2">
            <a:extLst>
              <a:ext uri="{FF2B5EF4-FFF2-40B4-BE49-F238E27FC236}">
                <a16:creationId xmlns:a16="http://schemas.microsoft.com/office/drawing/2014/main" id="{189DFEFD-68F6-6645-9FD1-8E22EA2CEAFD}"/>
              </a:ext>
            </a:extLst>
          </p:cNvPr>
          <p:cNvSpPr>
            <a:spLocks noGrp="1"/>
          </p:cNvSpPr>
          <p:nvPr>
            <p:ph sz="half" idx="1"/>
          </p:nvPr>
        </p:nvSpPr>
        <p:spPr>
          <a:xfrm>
            <a:off x="462192" y="3013770"/>
            <a:ext cx="6420537" cy="4847961"/>
          </a:xfrm>
        </p:spPr>
        <p:txBody>
          <a:bodyPr/>
          <a:lstStyle/>
          <a:p>
            <a:r>
              <a:rPr lang="en-US" dirty="0"/>
              <a:t>3D cube iteration space</a:t>
            </a:r>
          </a:p>
          <a:p>
            <a:pPr lvl="1"/>
            <a:r>
              <a:rPr lang="en-US" dirty="0"/>
              <a:t>3D cone (pyramid) in LU</a:t>
            </a:r>
          </a:p>
          <a:p>
            <a:r>
              <a:rPr lang="en-US" dirty="0"/>
              <a:t>Tiles groups in crucifix</a:t>
            </a:r>
          </a:p>
          <a:p>
            <a:pPr lvl="1"/>
            <a:r>
              <a:rPr lang="en-US" dirty="0"/>
              <a:t>Groups L-shape in LU</a:t>
            </a:r>
          </a:p>
          <a:p>
            <a:r>
              <a:rPr lang="en-US" dirty="0"/>
              <a:t>Similar model applies</a:t>
            </a:r>
          </a:p>
          <a:p>
            <a:pPr lvl="1"/>
            <a:r>
              <a:rPr lang="en-US" dirty="0"/>
              <a:t>Use loop schedule and processor mapping to derive the cost expression</a:t>
            </a:r>
          </a:p>
          <a:p>
            <a:endParaRPr lang="en-US" dirty="0"/>
          </a:p>
        </p:txBody>
      </p:sp>
      <p:sp>
        <p:nvSpPr>
          <p:cNvPr id="4" name="Text Placeholder 3">
            <a:extLst>
              <a:ext uri="{FF2B5EF4-FFF2-40B4-BE49-F238E27FC236}">
                <a16:creationId xmlns:a16="http://schemas.microsoft.com/office/drawing/2014/main" id="{85B9DB4A-A721-984D-BF10-E42780C80923}"/>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D31A93A-79BA-9B4E-ADD2-208D5E07B40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6CA1CF0-8E6D-1E45-BC88-8235D9924BB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7C4FF15-F861-BE41-8B13-64B21F0F3379}"/>
              </a:ext>
            </a:extLst>
          </p:cNvPr>
          <p:cNvSpPr>
            <a:spLocks noGrp="1"/>
          </p:cNvSpPr>
          <p:nvPr>
            <p:ph type="body" sz="quarter" idx="16"/>
          </p:nvPr>
        </p:nvSpPr>
        <p:spPr/>
        <p:txBody>
          <a:bodyPr/>
          <a:lstStyle/>
          <a:p>
            <a:endParaRPr lang="en-US"/>
          </a:p>
        </p:txBody>
      </p:sp>
      <p:sp>
        <p:nvSpPr>
          <p:cNvPr id="53" name="TextBox 52">
            <a:extLst>
              <a:ext uri="{FF2B5EF4-FFF2-40B4-BE49-F238E27FC236}">
                <a16:creationId xmlns:a16="http://schemas.microsoft.com/office/drawing/2014/main" id="{AAC96468-CDCA-7A48-87F5-7E472D87356E}"/>
              </a:ext>
            </a:extLst>
          </p:cNvPr>
          <p:cNvSpPr txBox="1"/>
          <p:nvPr/>
        </p:nvSpPr>
        <p:spPr>
          <a:xfrm>
            <a:off x="7739762" y="4046600"/>
            <a:ext cx="2065630" cy="461665"/>
          </a:xfrm>
          <a:prstGeom prst="rect">
            <a:avLst/>
          </a:prstGeom>
          <a:noFill/>
        </p:spPr>
        <p:txBody>
          <a:bodyPr wrap="none" rtlCol="0">
            <a:spAutoFit/>
          </a:bodyPr>
          <a:lstStyle/>
          <a:p>
            <a:r>
              <a:rPr lang="en-US" sz="2400" dirty="0"/>
              <a:t>Second k plane</a:t>
            </a:r>
          </a:p>
        </p:txBody>
      </p:sp>
      <p:pic>
        <p:nvPicPr>
          <p:cNvPr id="34" name="Picture 33">
            <a:extLst>
              <a:ext uri="{FF2B5EF4-FFF2-40B4-BE49-F238E27FC236}">
                <a16:creationId xmlns:a16="http://schemas.microsoft.com/office/drawing/2014/main" id="{7A1607E6-A432-2C40-9223-E617AB08D50A}"/>
              </a:ext>
            </a:extLst>
          </p:cNvPr>
          <p:cNvPicPr>
            <a:picLocks noChangeAspect="1"/>
          </p:cNvPicPr>
          <p:nvPr/>
        </p:nvPicPr>
        <p:blipFill>
          <a:blip r:embed="rId2"/>
          <a:stretch>
            <a:fillRect/>
          </a:stretch>
        </p:blipFill>
        <p:spPr>
          <a:xfrm>
            <a:off x="367383" y="1019353"/>
            <a:ext cx="5951069" cy="1207190"/>
          </a:xfrm>
          <a:prstGeom prst="rect">
            <a:avLst/>
          </a:prstGeom>
        </p:spPr>
      </p:pic>
      <p:sp>
        <p:nvSpPr>
          <p:cNvPr id="9" name="TextBox 8">
            <a:extLst>
              <a:ext uri="{FF2B5EF4-FFF2-40B4-BE49-F238E27FC236}">
                <a16:creationId xmlns:a16="http://schemas.microsoft.com/office/drawing/2014/main" id="{3BF21B07-908A-A245-8CFD-65020D916FF0}"/>
              </a:ext>
            </a:extLst>
          </p:cNvPr>
          <p:cNvSpPr txBox="1"/>
          <p:nvPr/>
        </p:nvSpPr>
        <p:spPr>
          <a:xfrm>
            <a:off x="1560839" y="2329021"/>
            <a:ext cx="3405228" cy="535531"/>
          </a:xfrm>
          <a:prstGeom prst="rect">
            <a:avLst/>
          </a:prstGeom>
          <a:noFill/>
        </p:spPr>
        <p:txBody>
          <a:bodyPr wrap="none" rtlCol="0">
            <a:spAutoFit/>
          </a:bodyPr>
          <a:lstStyle/>
          <a:p>
            <a:r>
              <a:rPr lang="en-US" dirty="0" err="1"/>
              <a:t>Oringial</a:t>
            </a:r>
            <a:r>
              <a:rPr lang="en-US" dirty="0"/>
              <a:t> code of APSP</a:t>
            </a:r>
          </a:p>
        </p:txBody>
      </p:sp>
      <p:grpSp>
        <p:nvGrpSpPr>
          <p:cNvPr id="41" name="Group 40">
            <a:extLst>
              <a:ext uri="{FF2B5EF4-FFF2-40B4-BE49-F238E27FC236}">
                <a16:creationId xmlns:a16="http://schemas.microsoft.com/office/drawing/2014/main" id="{0C282480-BCFD-704D-9E7F-5ECA92C5E0E7}"/>
              </a:ext>
            </a:extLst>
          </p:cNvPr>
          <p:cNvGrpSpPr/>
          <p:nvPr/>
        </p:nvGrpSpPr>
        <p:grpSpPr>
          <a:xfrm>
            <a:off x="7831683" y="4584031"/>
            <a:ext cx="2516047" cy="2655593"/>
            <a:chOff x="7191603" y="3891511"/>
            <a:chExt cx="3474720" cy="3595139"/>
          </a:xfrm>
        </p:grpSpPr>
        <p:sp>
          <p:nvSpPr>
            <p:cNvPr id="8" name="Rectangle 7">
              <a:extLst>
                <a:ext uri="{FF2B5EF4-FFF2-40B4-BE49-F238E27FC236}">
                  <a16:creationId xmlns:a16="http://schemas.microsoft.com/office/drawing/2014/main" id="{282BB2AA-7497-2D4C-B3F8-841301665857}"/>
                </a:ext>
              </a:extLst>
            </p:cNvPr>
            <p:cNvSpPr/>
            <p:nvPr/>
          </p:nvSpPr>
          <p:spPr>
            <a:xfrm>
              <a:off x="8387335" y="5158592"/>
              <a:ext cx="1024128" cy="10728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a:t>
              </a:r>
            </a:p>
          </p:txBody>
        </p:sp>
        <p:sp>
          <p:nvSpPr>
            <p:cNvPr id="26" name="Rectangle 25">
              <a:extLst>
                <a:ext uri="{FF2B5EF4-FFF2-40B4-BE49-F238E27FC236}">
                  <a16:creationId xmlns:a16="http://schemas.microsoft.com/office/drawing/2014/main" id="{99400618-B67D-0345-82BC-B353524F0A53}"/>
                </a:ext>
              </a:extLst>
            </p:cNvPr>
            <p:cNvSpPr/>
            <p:nvPr/>
          </p:nvSpPr>
          <p:spPr>
            <a:xfrm>
              <a:off x="7191603" y="5158592"/>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W1</a:t>
              </a:r>
            </a:p>
          </p:txBody>
        </p:sp>
        <p:sp>
          <p:nvSpPr>
            <p:cNvPr id="27" name="Rectangle 26">
              <a:extLst>
                <a:ext uri="{FF2B5EF4-FFF2-40B4-BE49-F238E27FC236}">
                  <a16:creationId xmlns:a16="http://schemas.microsoft.com/office/drawing/2014/main" id="{B41304E5-7B50-5340-94C2-A198069F2192}"/>
                </a:ext>
              </a:extLst>
            </p:cNvPr>
            <p:cNvSpPr/>
            <p:nvPr/>
          </p:nvSpPr>
          <p:spPr>
            <a:xfrm>
              <a:off x="9642195" y="5142939"/>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60FF2362-9DF5-9C4C-ADEF-6DFBD75F6D8E}"/>
                </a:ext>
              </a:extLst>
            </p:cNvPr>
            <p:cNvSpPr/>
            <p:nvPr/>
          </p:nvSpPr>
          <p:spPr>
            <a:xfrm>
              <a:off x="8387335" y="3903430"/>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7830615E-69AF-9D4A-A86D-CA06C938538D}"/>
                </a:ext>
              </a:extLst>
            </p:cNvPr>
            <p:cNvSpPr/>
            <p:nvPr/>
          </p:nvSpPr>
          <p:spPr>
            <a:xfrm>
              <a:off x="7191603" y="3916678"/>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962FA5B-100A-8B4B-9BB2-E3F1905E8700}"/>
                </a:ext>
              </a:extLst>
            </p:cNvPr>
            <p:cNvSpPr/>
            <p:nvPr/>
          </p:nvSpPr>
          <p:spPr>
            <a:xfrm>
              <a:off x="9642195" y="389151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A0B46E-EC27-374C-BAB6-31553860714B}"/>
                </a:ext>
              </a:extLst>
            </p:cNvPr>
            <p:cNvSpPr/>
            <p:nvPr/>
          </p:nvSpPr>
          <p:spPr>
            <a:xfrm>
              <a:off x="8409116" y="6413754"/>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W2</a:t>
              </a:r>
            </a:p>
          </p:txBody>
        </p:sp>
        <p:sp>
          <p:nvSpPr>
            <p:cNvPr id="32" name="Rectangle 31">
              <a:extLst>
                <a:ext uri="{FF2B5EF4-FFF2-40B4-BE49-F238E27FC236}">
                  <a16:creationId xmlns:a16="http://schemas.microsoft.com/office/drawing/2014/main" id="{ECF9C24C-9B07-9445-84AE-8E7384827FAB}"/>
                </a:ext>
              </a:extLst>
            </p:cNvPr>
            <p:cNvSpPr/>
            <p:nvPr/>
          </p:nvSpPr>
          <p:spPr>
            <a:xfrm>
              <a:off x="7191603" y="636598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9D6741-D126-A645-8A4A-8CD671655A62}"/>
                </a:ext>
              </a:extLst>
            </p:cNvPr>
            <p:cNvSpPr/>
            <p:nvPr/>
          </p:nvSpPr>
          <p:spPr>
            <a:xfrm>
              <a:off x="9642195" y="6413754"/>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DD9681F-FD7F-DC4C-93F2-43D2FB8A00DB}"/>
                </a:ext>
              </a:extLst>
            </p:cNvPr>
            <p:cNvSpPr txBox="1"/>
            <p:nvPr/>
          </p:nvSpPr>
          <p:spPr>
            <a:xfrm>
              <a:off x="10263644" y="6616150"/>
              <a:ext cx="385042" cy="535531"/>
            </a:xfrm>
            <a:prstGeom prst="rect">
              <a:avLst/>
            </a:prstGeom>
            <a:noFill/>
          </p:spPr>
          <p:txBody>
            <a:bodyPr wrap="none" rtlCol="0">
              <a:spAutoFit/>
            </a:bodyPr>
            <a:lstStyle/>
            <a:p>
              <a:r>
                <a:rPr lang="en-US" dirty="0"/>
                <a:t>B</a:t>
              </a:r>
            </a:p>
          </p:txBody>
        </p:sp>
        <p:cxnSp>
          <p:nvCxnSpPr>
            <p:cNvPr id="12" name="Straight Arrow Connector 11">
              <a:extLst>
                <a:ext uri="{FF2B5EF4-FFF2-40B4-BE49-F238E27FC236}">
                  <a16:creationId xmlns:a16="http://schemas.microsoft.com/office/drawing/2014/main" id="{50FA49CD-9F9B-E94C-9849-CB2CEE914666}"/>
                </a:ext>
              </a:extLst>
            </p:cNvPr>
            <p:cNvCxnSpPr/>
            <p:nvPr/>
          </p:nvCxnSpPr>
          <p:spPr>
            <a:xfrm flipV="1">
              <a:off x="8989799" y="4453126"/>
              <a:ext cx="0" cy="8922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0BEB949-7724-F943-BE31-CE7AA4DFA335}"/>
                </a:ext>
              </a:extLst>
            </p:cNvPr>
            <p:cNvCxnSpPr/>
            <p:nvPr/>
          </p:nvCxnSpPr>
          <p:spPr>
            <a:xfrm>
              <a:off x="9130253" y="6110611"/>
              <a:ext cx="0" cy="6583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29A1F0A-54DB-8B4C-8E26-47FE464DE80F}"/>
                </a:ext>
              </a:extLst>
            </p:cNvPr>
            <p:cNvCxnSpPr/>
            <p:nvPr/>
          </p:nvCxnSpPr>
          <p:spPr>
            <a:xfrm flipH="1">
              <a:off x="8101952" y="5345335"/>
              <a:ext cx="4537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1F06F9D-60E2-FF42-A24D-FF77033CBEFA}"/>
                </a:ext>
              </a:extLst>
            </p:cNvPr>
            <p:cNvCxnSpPr/>
            <p:nvPr/>
          </p:nvCxnSpPr>
          <p:spPr>
            <a:xfrm>
              <a:off x="9226219" y="5679387"/>
              <a:ext cx="9280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A5865F5-F491-E441-9A26-C7EB7613C0EF}"/>
                </a:ext>
              </a:extLst>
            </p:cNvPr>
            <p:cNvCxnSpPr>
              <a:cxnSpLocks/>
            </p:cNvCxnSpPr>
            <p:nvPr/>
          </p:nvCxnSpPr>
          <p:spPr>
            <a:xfrm flipH="1" flipV="1">
              <a:off x="7973265" y="4426595"/>
              <a:ext cx="582394" cy="1328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6" name="Straight Arrow Connector 45">
              <a:extLst>
                <a:ext uri="{FF2B5EF4-FFF2-40B4-BE49-F238E27FC236}">
                  <a16:creationId xmlns:a16="http://schemas.microsoft.com/office/drawing/2014/main" id="{5D5565ED-5D21-084A-BDE0-5340986627B0}"/>
                </a:ext>
              </a:extLst>
            </p:cNvPr>
            <p:cNvCxnSpPr>
              <a:cxnSpLocks/>
            </p:cNvCxnSpPr>
            <p:nvPr/>
          </p:nvCxnSpPr>
          <p:spPr>
            <a:xfrm flipH="1" flipV="1">
              <a:off x="7882927" y="6769998"/>
              <a:ext cx="582394" cy="1328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4" name="Straight Arrow Connector 53">
              <a:extLst>
                <a:ext uri="{FF2B5EF4-FFF2-40B4-BE49-F238E27FC236}">
                  <a16:creationId xmlns:a16="http://schemas.microsoft.com/office/drawing/2014/main" id="{9035CA2E-E3D3-1446-9E5D-69C1C3C690A9}"/>
                </a:ext>
              </a:extLst>
            </p:cNvPr>
            <p:cNvCxnSpPr>
              <a:cxnSpLocks/>
            </p:cNvCxnSpPr>
            <p:nvPr/>
          </p:nvCxnSpPr>
          <p:spPr>
            <a:xfrm flipV="1">
              <a:off x="9331587" y="6871061"/>
              <a:ext cx="737662" cy="2310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5" name="Straight Arrow Connector 54">
              <a:extLst>
                <a:ext uri="{FF2B5EF4-FFF2-40B4-BE49-F238E27FC236}">
                  <a16:creationId xmlns:a16="http://schemas.microsoft.com/office/drawing/2014/main" id="{B3F2C705-AE77-FF40-9DFD-1A45BD3C7029}"/>
                </a:ext>
              </a:extLst>
            </p:cNvPr>
            <p:cNvCxnSpPr>
              <a:cxnSpLocks/>
            </p:cNvCxnSpPr>
            <p:nvPr/>
          </p:nvCxnSpPr>
          <p:spPr>
            <a:xfrm flipV="1">
              <a:off x="9321408" y="4428324"/>
              <a:ext cx="737662" cy="2310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6" name="Straight Arrow Connector 55">
              <a:extLst>
                <a:ext uri="{FF2B5EF4-FFF2-40B4-BE49-F238E27FC236}">
                  <a16:creationId xmlns:a16="http://schemas.microsoft.com/office/drawing/2014/main" id="{070E05F3-783D-AE46-947C-F5D49E6C232F}"/>
                </a:ext>
              </a:extLst>
            </p:cNvPr>
            <p:cNvCxnSpPr>
              <a:cxnSpLocks/>
            </p:cNvCxnSpPr>
            <p:nvPr/>
          </p:nvCxnSpPr>
          <p:spPr>
            <a:xfrm flipV="1">
              <a:off x="7430721" y="4696271"/>
              <a:ext cx="0" cy="64906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7" name="Straight Arrow Connector 56">
              <a:extLst>
                <a:ext uri="{FF2B5EF4-FFF2-40B4-BE49-F238E27FC236}">
                  <a16:creationId xmlns:a16="http://schemas.microsoft.com/office/drawing/2014/main" id="{B7B32182-CAA1-774C-824E-3DF83E73DFA8}"/>
                </a:ext>
              </a:extLst>
            </p:cNvPr>
            <p:cNvCxnSpPr>
              <a:cxnSpLocks/>
            </p:cNvCxnSpPr>
            <p:nvPr/>
          </p:nvCxnSpPr>
          <p:spPr>
            <a:xfrm>
              <a:off x="7421351" y="5959374"/>
              <a:ext cx="0" cy="7181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8" name="Straight Arrow Connector 57">
              <a:extLst>
                <a:ext uri="{FF2B5EF4-FFF2-40B4-BE49-F238E27FC236}">
                  <a16:creationId xmlns:a16="http://schemas.microsoft.com/office/drawing/2014/main" id="{569AC69A-5EB7-B84A-BFF3-EF1A98BABEA5}"/>
                </a:ext>
              </a:extLst>
            </p:cNvPr>
            <p:cNvCxnSpPr>
              <a:cxnSpLocks/>
            </p:cNvCxnSpPr>
            <p:nvPr/>
          </p:nvCxnSpPr>
          <p:spPr>
            <a:xfrm flipV="1">
              <a:off x="10290850" y="4710055"/>
              <a:ext cx="0" cy="64906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9" name="Straight Arrow Connector 58">
              <a:extLst>
                <a:ext uri="{FF2B5EF4-FFF2-40B4-BE49-F238E27FC236}">
                  <a16:creationId xmlns:a16="http://schemas.microsoft.com/office/drawing/2014/main" id="{C2BE5F9E-E805-CF4A-909A-E1CE2A84CC33}"/>
                </a:ext>
              </a:extLst>
            </p:cNvPr>
            <p:cNvCxnSpPr>
              <a:cxnSpLocks/>
            </p:cNvCxnSpPr>
            <p:nvPr/>
          </p:nvCxnSpPr>
          <p:spPr>
            <a:xfrm>
              <a:off x="10281480" y="5973158"/>
              <a:ext cx="0" cy="7181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grpSp>
        <p:nvGrpSpPr>
          <p:cNvPr id="39" name="Group 38">
            <a:extLst>
              <a:ext uri="{FF2B5EF4-FFF2-40B4-BE49-F238E27FC236}">
                <a16:creationId xmlns:a16="http://schemas.microsoft.com/office/drawing/2014/main" id="{5F7C21C4-AA55-7245-96EC-7003095FA06A}"/>
              </a:ext>
            </a:extLst>
          </p:cNvPr>
          <p:cNvGrpSpPr/>
          <p:nvPr/>
        </p:nvGrpSpPr>
        <p:grpSpPr>
          <a:xfrm>
            <a:off x="7622567" y="116565"/>
            <a:ext cx="3033972" cy="3528084"/>
            <a:chOff x="7491627" y="2272521"/>
            <a:chExt cx="4027643" cy="4657376"/>
          </a:xfrm>
        </p:grpSpPr>
        <p:sp>
          <p:nvSpPr>
            <p:cNvPr id="60" name="Rectangle 59">
              <a:extLst>
                <a:ext uri="{FF2B5EF4-FFF2-40B4-BE49-F238E27FC236}">
                  <a16:creationId xmlns:a16="http://schemas.microsoft.com/office/drawing/2014/main" id="{B883D35E-A8C3-3C43-BA7D-6BF427CE5999}"/>
                </a:ext>
              </a:extLst>
            </p:cNvPr>
            <p:cNvSpPr/>
            <p:nvPr/>
          </p:nvSpPr>
          <p:spPr>
            <a:xfrm>
              <a:off x="7617649" y="3346677"/>
              <a:ext cx="1024128" cy="10728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H</a:t>
              </a:r>
            </a:p>
          </p:txBody>
        </p:sp>
        <p:sp>
          <p:nvSpPr>
            <p:cNvPr id="61" name="Rectangle 60">
              <a:extLst>
                <a:ext uri="{FF2B5EF4-FFF2-40B4-BE49-F238E27FC236}">
                  <a16:creationId xmlns:a16="http://schemas.microsoft.com/office/drawing/2014/main" id="{65259866-73D7-524C-BBC1-99F66975BDF0}"/>
                </a:ext>
              </a:extLst>
            </p:cNvPr>
            <p:cNvSpPr/>
            <p:nvPr/>
          </p:nvSpPr>
          <p:spPr>
            <a:xfrm>
              <a:off x="8842945" y="3346677"/>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W1</a:t>
              </a:r>
            </a:p>
          </p:txBody>
        </p:sp>
        <p:sp>
          <p:nvSpPr>
            <p:cNvPr id="62" name="Rectangle 61">
              <a:extLst>
                <a:ext uri="{FF2B5EF4-FFF2-40B4-BE49-F238E27FC236}">
                  <a16:creationId xmlns:a16="http://schemas.microsoft.com/office/drawing/2014/main" id="{3E9742FF-66D0-8549-A6E8-220E9B2CDE54}"/>
                </a:ext>
              </a:extLst>
            </p:cNvPr>
            <p:cNvSpPr/>
            <p:nvPr/>
          </p:nvSpPr>
          <p:spPr>
            <a:xfrm>
              <a:off x="10068241" y="3346677"/>
              <a:ext cx="1024128" cy="10728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3" name="Rectangle 62">
              <a:extLst>
                <a:ext uri="{FF2B5EF4-FFF2-40B4-BE49-F238E27FC236}">
                  <a16:creationId xmlns:a16="http://schemas.microsoft.com/office/drawing/2014/main" id="{55C76762-B213-9D4D-AF4D-0CE7418DBE26}"/>
                </a:ext>
              </a:extLst>
            </p:cNvPr>
            <p:cNvSpPr/>
            <p:nvPr/>
          </p:nvSpPr>
          <p:spPr>
            <a:xfrm>
              <a:off x="7617649" y="4601839"/>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4" name="Rectangle 63">
              <a:extLst>
                <a:ext uri="{FF2B5EF4-FFF2-40B4-BE49-F238E27FC236}">
                  <a16:creationId xmlns:a16="http://schemas.microsoft.com/office/drawing/2014/main" id="{EAF4E139-CC90-974D-8482-DC8509706413}"/>
                </a:ext>
              </a:extLst>
            </p:cNvPr>
            <p:cNvSpPr/>
            <p:nvPr/>
          </p:nvSpPr>
          <p:spPr>
            <a:xfrm>
              <a:off x="8842945" y="4601839"/>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B8A7B6F-33B1-3B4E-B519-BA10EEF4C8B3}"/>
                </a:ext>
              </a:extLst>
            </p:cNvPr>
            <p:cNvSpPr/>
            <p:nvPr/>
          </p:nvSpPr>
          <p:spPr>
            <a:xfrm>
              <a:off x="10068241" y="4601839"/>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8FB771-6D41-5B4A-B6A8-39141B5A20B7}"/>
                </a:ext>
              </a:extLst>
            </p:cNvPr>
            <p:cNvSpPr/>
            <p:nvPr/>
          </p:nvSpPr>
          <p:spPr>
            <a:xfrm>
              <a:off x="7617649" y="5857001"/>
              <a:ext cx="1024128" cy="1072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W2</a:t>
              </a:r>
            </a:p>
          </p:txBody>
        </p:sp>
        <p:sp>
          <p:nvSpPr>
            <p:cNvPr id="67" name="Rectangle 66">
              <a:extLst>
                <a:ext uri="{FF2B5EF4-FFF2-40B4-BE49-F238E27FC236}">
                  <a16:creationId xmlns:a16="http://schemas.microsoft.com/office/drawing/2014/main" id="{B5529891-76DC-7444-A241-FDBBB902A84B}"/>
                </a:ext>
              </a:extLst>
            </p:cNvPr>
            <p:cNvSpPr/>
            <p:nvPr/>
          </p:nvSpPr>
          <p:spPr>
            <a:xfrm>
              <a:off x="8842945" y="585700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375CA4D-67FA-7646-8D38-1E2678FF0727}"/>
                </a:ext>
              </a:extLst>
            </p:cNvPr>
            <p:cNvSpPr/>
            <p:nvPr/>
          </p:nvSpPr>
          <p:spPr>
            <a:xfrm>
              <a:off x="10068241" y="5857001"/>
              <a:ext cx="1024128" cy="107289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9" name="Straight Arrow Connector 68">
              <a:extLst>
                <a:ext uri="{FF2B5EF4-FFF2-40B4-BE49-F238E27FC236}">
                  <a16:creationId xmlns:a16="http://schemas.microsoft.com/office/drawing/2014/main" id="{77A1C0C5-2F37-374F-A37D-452273A13DB1}"/>
                </a:ext>
              </a:extLst>
            </p:cNvPr>
            <p:cNvCxnSpPr/>
            <p:nvPr/>
          </p:nvCxnSpPr>
          <p:spPr>
            <a:xfrm>
              <a:off x="8213610" y="3627093"/>
              <a:ext cx="241401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0" name="Straight Arrow Connector 69">
              <a:extLst>
                <a:ext uri="{FF2B5EF4-FFF2-40B4-BE49-F238E27FC236}">
                  <a16:creationId xmlns:a16="http://schemas.microsoft.com/office/drawing/2014/main" id="{D53E98DB-2412-AF4E-BFAB-607DA8176645}"/>
                </a:ext>
              </a:extLst>
            </p:cNvPr>
            <p:cNvCxnSpPr>
              <a:cxnSpLocks/>
            </p:cNvCxnSpPr>
            <p:nvPr/>
          </p:nvCxnSpPr>
          <p:spPr>
            <a:xfrm>
              <a:off x="8366010" y="3779493"/>
              <a:ext cx="1164336"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1" name="Straight Arrow Connector 70">
              <a:extLst>
                <a:ext uri="{FF2B5EF4-FFF2-40B4-BE49-F238E27FC236}">
                  <a16:creationId xmlns:a16="http://schemas.microsoft.com/office/drawing/2014/main" id="{9DF5589B-E5C8-BC4F-9357-B1232CC99A49}"/>
                </a:ext>
              </a:extLst>
            </p:cNvPr>
            <p:cNvCxnSpPr>
              <a:cxnSpLocks/>
            </p:cNvCxnSpPr>
            <p:nvPr/>
          </p:nvCxnSpPr>
          <p:spPr>
            <a:xfrm>
              <a:off x="8059609" y="4066005"/>
              <a:ext cx="0" cy="136550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2" name="Straight Arrow Connector 71">
              <a:extLst>
                <a:ext uri="{FF2B5EF4-FFF2-40B4-BE49-F238E27FC236}">
                  <a16:creationId xmlns:a16="http://schemas.microsoft.com/office/drawing/2014/main" id="{1F0814B2-DB44-0B49-A616-AA361F8F77EA}"/>
                </a:ext>
              </a:extLst>
            </p:cNvPr>
            <p:cNvCxnSpPr>
              <a:cxnSpLocks/>
            </p:cNvCxnSpPr>
            <p:nvPr/>
          </p:nvCxnSpPr>
          <p:spPr>
            <a:xfrm>
              <a:off x="7902714" y="3779493"/>
              <a:ext cx="0" cy="270052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3" name="Straight Arrow Connector 72">
              <a:extLst>
                <a:ext uri="{FF2B5EF4-FFF2-40B4-BE49-F238E27FC236}">
                  <a16:creationId xmlns:a16="http://schemas.microsoft.com/office/drawing/2014/main" id="{0625A03A-D011-0F46-A428-4606D0C5548A}"/>
                </a:ext>
              </a:extLst>
            </p:cNvPr>
            <p:cNvCxnSpPr>
              <a:cxnSpLocks/>
            </p:cNvCxnSpPr>
            <p:nvPr/>
          </p:nvCxnSpPr>
          <p:spPr>
            <a:xfrm>
              <a:off x="8378202" y="6284949"/>
              <a:ext cx="224942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4" name="Straight Arrow Connector 73">
              <a:extLst>
                <a:ext uri="{FF2B5EF4-FFF2-40B4-BE49-F238E27FC236}">
                  <a16:creationId xmlns:a16="http://schemas.microsoft.com/office/drawing/2014/main" id="{872B36A7-7FA8-6D49-8FF9-DC28EF195664}"/>
                </a:ext>
              </a:extLst>
            </p:cNvPr>
            <p:cNvCxnSpPr>
              <a:cxnSpLocks/>
            </p:cNvCxnSpPr>
            <p:nvPr/>
          </p:nvCxnSpPr>
          <p:spPr>
            <a:xfrm>
              <a:off x="8366010" y="6059397"/>
              <a:ext cx="104241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5" name="Straight Arrow Connector 74">
              <a:extLst>
                <a:ext uri="{FF2B5EF4-FFF2-40B4-BE49-F238E27FC236}">
                  <a16:creationId xmlns:a16="http://schemas.microsoft.com/office/drawing/2014/main" id="{54541DA9-E046-A743-A528-422DECC95BC0}"/>
                </a:ext>
              </a:extLst>
            </p:cNvPr>
            <p:cNvCxnSpPr>
              <a:cxnSpLocks/>
            </p:cNvCxnSpPr>
            <p:nvPr/>
          </p:nvCxnSpPr>
          <p:spPr>
            <a:xfrm>
              <a:off x="8366010" y="5120613"/>
              <a:ext cx="2249424"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6" name="Straight Arrow Connector 75">
              <a:extLst>
                <a:ext uri="{FF2B5EF4-FFF2-40B4-BE49-F238E27FC236}">
                  <a16:creationId xmlns:a16="http://schemas.microsoft.com/office/drawing/2014/main" id="{7732F3EC-554D-A44A-800A-FB7A7D927AD0}"/>
                </a:ext>
              </a:extLst>
            </p:cNvPr>
            <p:cNvCxnSpPr>
              <a:cxnSpLocks/>
            </p:cNvCxnSpPr>
            <p:nvPr/>
          </p:nvCxnSpPr>
          <p:spPr>
            <a:xfrm>
              <a:off x="8353818" y="4895061"/>
              <a:ext cx="1042416"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7" name="Straight Arrow Connector 76">
              <a:extLst>
                <a:ext uri="{FF2B5EF4-FFF2-40B4-BE49-F238E27FC236}">
                  <a16:creationId xmlns:a16="http://schemas.microsoft.com/office/drawing/2014/main" id="{60EC7E33-22DF-2B4A-95AB-35973175AAA6}"/>
                </a:ext>
              </a:extLst>
            </p:cNvPr>
            <p:cNvCxnSpPr>
              <a:cxnSpLocks/>
            </p:cNvCxnSpPr>
            <p:nvPr/>
          </p:nvCxnSpPr>
          <p:spPr>
            <a:xfrm>
              <a:off x="9175177" y="4309231"/>
              <a:ext cx="0" cy="13655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8" name="Straight Arrow Connector 77">
              <a:extLst>
                <a:ext uri="{FF2B5EF4-FFF2-40B4-BE49-F238E27FC236}">
                  <a16:creationId xmlns:a16="http://schemas.microsoft.com/office/drawing/2014/main" id="{70CD7F60-FB95-B946-9797-E0F269CB3A7F}"/>
                </a:ext>
              </a:extLst>
            </p:cNvPr>
            <p:cNvCxnSpPr>
              <a:cxnSpLocks/>
            </p:cNvCxnSpPr>
            <p:nvPr/>
          </p:nvCxnSpPr>
          <p:spPr>
            <a:xfrm>
              <a:off x="9018282" y="4022719"/>
              <a:ext cx="0" cy="27005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9" name="Straight Arrow Connector 78">
              <a:extLst>
                <a:ext uri="{FF2B5EF4-FFF2-40B4-BE49-F238E27FC236}">
                  <a16:creationId xmlns:a16="http://schemas.microsoft.com/office/drawing/2014/main" id="{134783B4-E74A-D84D-BE9D-457A94D7C5EA}"/>
                </a:ext>
              </a:extLst>
            </p:cNvPr>
            <p:cNvCxnSpPr>
              <a:cxnSpLocks/>
            </p:cNvCxnSpPr>
            <p:nvPr/>
          </p:nvCxnSpPr>
          <p:spPr>
            <a:xfrm>
              <a:off x="10479721" y="4261077"/>
              <a:ext cx="0" cy="13655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0" name="Straight Arrow Connector 79">
              <a:extLst>
                <a:ext uri="{FF2B5EF4-FFF2-40B4-BE49-F238E27FC236}">
                  <a16:creationId xmlns:a16="http://schemas.microsoft.com/office/drawing/2014/main" id="{DD69D7BF-7621-F24B-803B-ED6F981732A5}"/>
                </a:ext>
              </a:extLst>
            </p:cNvPr>
            <p:cNvCxnSpPr>
              <a:cxnSpLocks/>
            </p:cNvCxnSpPr>
            <p:nvPr/>
          </p:nvCxnSpPr>
          <p:spPr>
            <a:xfrm>
              <a:off x="10322826" y="3974565"/>
              <a:ext cx="0" cy="27005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81" name="TextBox 80">
              <a:extLst>
                <a:ext uri="{FF2B5EF4-FFF2-40B4-BE49-F238E27FC236}">
                  <a16:creationId xmlns:a16="http://schemas.microsoft.com/office/drawing/2014/main" id="{7E072E46-759F-A44F-AE6C-D48321D72B74}"/>
                </a:ext>
              </a:extLst>
            </p:cNvPr>
            <p:cNvSpPr txBox="1"/>
            <p:nvPr/>
          </p:nvSpPr>
          <p:spPr>
            <a:xfrm>
              <a:off x="7491627" y="2272521"/>
              <a:ext cx="4027643" cy="1096988"/>
            </a:xfrm>
            <a:prstGeom prst="rect">
              <a:avLst/>
            </a:prstGeom>
            <a:noFill/>
          </p:spPr>
          <p:txBody>
            <a:bodyPr wrap="none" rtlCol="0">
              <a:spAutoFit/>
            </a:bodyPr>
            <a:lstStyle/>
            <a:p>
              <a:r>
                <a:rPr lang="en-US" sz="2400" dirty="0"/>
                <a:t>Inter-tile dependence </a:t>
              </a:r>
            </a:p>
            <a:p>
              <a:r>
                <a:rPr lang="en-US" sz="2400" dirty="0"/>
                <a:t>First k plane</a:t>
              </a:r>
            </a:p>
          </p:txBody>
        </p:sp>
        <p:sp>
          <p:nvSpPr>
            <p:cNvPr id="82" name="TextBox 81">
              <a:extLst>
                <a:ext uri="{FF2B5EF4-FFF2-40B4-BE49-F238E27FC236}">
                  <a16:creationId xmlns:a16="http://schemas.microsoft.com/office/drawing/2014/main" id="{93B2E567-2B37-554F-B6E7-827FB3AC979F}"/>
                </a:ext>
              </a:extLst>
            </p:cNvPr>
            <p:cNvSpPr txBox="1"/>
            <p:nvPr/>
          </p:nvSpPr>
          <p:spPr>
            <a:xfrm>
              <a:off x="10689690" y="6059397"/>
              <a:ext cx="385042" cy="535531"/>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179034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FEA7-6B39-3543-ADE1-EBFFF0D9AE42}"/>
              </a:ext>
            </a:extLst>
          </p:cNvPr>
          <p:cNvSpPr>
            <a:spLocks noGrp="1"/>
          </p:cNvSpPr>
          <p:nvPr>
            <p:ph type="title"/>
          </p:nvPr>
        </p:nvSpPr>
        <p:spPr>
          <a:xfrm>
            <a:off x="536067" y="444422"/>
            <a:ext cx="9595485" cy="659444"/>
          </a:xfrm>
        </p:spPr>
        <p:txBody>
          <a:bodyPr/>
          <a:lstStyle/>
          <a:p>
            <a:r>
              <a:rPr lang="en-US" dirty="0"/>
              <a:t>APSP experiment (</a:t>
            </a:r>
            <a:r>
              <a:rPr lang="en-US" dirty="0" err="1"/>
              <a:t>comparision</a:t>
            </a:r>
            <a:r>
              <a:rPr lang="en-US" dirty="0"/>
              <a:t>)</a:t>
            </a:r>
          </a:p>
        </p:txBody>
      </p:sp>
      <p:sp>
        <p:nvSpPr>
          <p:cNvPr id="4" name="Text Placeholder 3">
            <a:extLst>
              <a:ext uri="{FF2B5EF4-FFF2-40B4-BE49-F238E27FC236}">
                <a16:creationId xmlns:a16="http://schemas.microsoft.com/office/drawing/2014/main" id="{58FC57F3-E61D-3748-AB50-8C9E00F88E1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7792A1C-2A73-2E43-B04A-8D2B92EF8F1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858A534-E4BF-9E4D-8A67-411962AE8D28}"/>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BC8714CA-0C71-2F4C-A809-EE1C143047F1}"/>
              </a:ext>
            </a:extLst>
          </p:cNvPr>
          <p:cNvSpPr>
            <a:spLocks noGrp="1"/>
          </p:cNvSpPr>
          <p:nvPr>
            <p:ph type="body" sz="quarter" idx="16"/>
          </p:nvPr>
        </p:nvSpPr>
        <p:spPr/>
        <p:txBody>
          <a:bodyPr/>
          <a:lstStyle/>
          <a:p>
            <a:endParaRPr lang="en-US"/>
          </a:p>
        </p:txBody>
      </p:sp>
      <p:graphicFrame>
        <p:nvGraphicFramePr>
          <p:cNvPr id="11" name="Table 10">
            <a:extLst>
              <a:ext uri="{FF2B5EF4-FFF2-40B4-BE49-F238E27FC236}">
                <a16:creationId xmlns:a16="http://schemas.microsoft.com/office/drawing/2014/main" id="{C773C945-2718-DB40-A9EF-41CF622FE90F}"/>
              </a:ext>
            </a:extLst>
          </p:cNvPr>
          <p:cNvGraphicFramePr>
            <a:graphicFrameLocks noGrp="1"/>
          </p:cNvGraphicFramePr>
          <p:nvPr>
            <p:extLst>
              <p:ext uri="{D42A27DB-BD31-4B8C-83A1-F6EECF244321}">
                <p14:modId xmlns:p14="http://schemas.microsoft.com/office/powerpoint/2010/main" val="1548558548"/>
              </p:ext>
            </p:extLst>
          </p:nvPr>
        </p:nvGraphicFramePr>
        <p:xfrm>
          <a:off x="381279" y="1103866"/>
          <a:ext cx="3075989" cy="3200400"/>
        </p:xfrm>
        <a:graphic>
          <a:graphicData uri="http://schemas.openxmlformats.org/drawingml/2006/table">
            <a:tbl>
              <a:tblPr firstRow="1" firstCol="1" bandRow="1">
                <a:tableStyleId>{5C22544A-7EE6-4342-B048-85BDC9FD1C3A}</a:tableStyleId>
              </a:tblPr>
              <a:tblGrid>
                <a:gridCol w="665016">
                  <a:extLst>
                    <a:ext uri="{9D8B030D-6E8A-4147-A177-3AD203B41FA5}">
                      <a16:colId xmlns:a16="http://schemas.microsoft.com/office/drawing/2014/main" val="2652634743"/>
                    </a:ext>
                  </a:extLst>
                </a:gridCol>
                <a:gridCol w="573739">
                  <a:extLst>
                    <a:ext uri="{9D8B030D-6E8A-4147-A177-3AD203B41FA5}">
                      <a16:colId xmlns:a16="http://schemas.microsoft.com/office/drawing/2014/main" val="3107168556"/>
                    </a:ext>
                  </a:extLst>
                </a:gridCol>
                <a:gridCol w="689399">
                  <a:extLst>
                    <a:ext uri="{9D8B030D-6E8A-4147-A177-3AD203B41FA5}">
                      <a16:colId xmlns:a16="http://schemas.microsoft.com/office/drawing/2014/main" val="2672963385"/>
                    </a:ext>
                  </a:extLst>
                </a:gridCol>
                <a:gridCol w="345341">
                  <a:extLst>
                    <a:ext uri="{9D8B030D-6E8A-4147-A177-3AD203B41FA5}">
                      <a16:colId xmlns:a16="http://schemas.microsoft.com/office/drawing/2014/main" val="1462087659"/>
                    </a:ext>
                  </a:extLst>
                </a:gridCol>
                <a:gridCol w="330952">
                  <a:extLst>
                    <a:ext uri="{9D8B030D-6E8A-4147-A177-3AD203B41FA5}">
                      <a16:colId xmlns:a16="http://schemas.microsoft.com/office/drawing/2014/main" val="3925914727"/>
                    </a:ext>
                  </a:extLst>
                </a:gridCol>
                <a:gridCol w="471542">
                  <a:extLst>
                    <a:ext uri="{9D8B030D-6E8A-4147-A177-3AD203B41FA5}">
                      <a16:colId xmlns:a16="http://schemas.microsoft.com/office/drawing/2014/main" val="3231371832"/>
                    </a:ext>
                  </a:extLst>
                </a:gridCol>
              </a:tblGrid>
              <a:tr h="144758">
                <a:tc>
                  <a:txBody>
                    <a:bodyPr/>
                    <a:lstStyle/>
                    <a:p>
                      <a:pPr marL="0" marR="0">
                        <a:spcBef>
                          <a:spcPts val="0"/>
                        </a:spcBef>
                        <a:spcAft>
                          <a:spcPts val="0"/>
                        </a:spcAft>
                      </a:pPr>
                      <a:r>
                        <a:rPr lang="en-US" sz="1400">
                          <a:effectLst/>
                        </a:rPr>
                        <a:t>test id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a:effectLst/>
                        </a:rPr>
                        <a:t>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a:effectLst/>
                        </a:rPr>
                        <a:t>Block</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a:effectLst/>
                        </a:rPr>
                        <a:t>px</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a:effectLst/>
                        </a:rPr>
                        <a:t>pz</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400">
                          <a:effectLst/>
                        </a:rPr>
                        <a:t>P</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81802113"/>
                  </a:ext>
                </a:extLst>
              </a:tr>
              <a:tr h="144758">
                <a:tc>
                  <a:txBody>
                    <a:bodyPr/>
                    <a:lstStyle/>
                    <a:p>
                      <a:pPr marL="0" marR="0" algn="r">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74164294"/>
                  </a:ext>
                </a:extLst>
              </a:tr>
              <a:tr h="144758">
                <a:tc>
                  <a:txBody>
                    <a:bodyPr/>
                    <a:lstStyle/>
                    <a:p>
                      <a:pPr marL="0" marR="0" algn="r">
                        <a:spcBef>
                          <a:spcPts val="0"/>
                        </a:spcBef>
                        <a:spcAft>
                          <a:spcPts val="0"/>
                        </a:spcAft>
                      </a:pPr>
                      <a:r>
                        <a:rPr lang="en-US" sz="1400">
                          <a:effectLst/>
                        </a:rPr>
                        <a:t>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983779730"/>
                  </a:ext>
                </a:extLst>
              </a:tr>
              <a:tr h="144758">
                <a:tc>
                  <a:txBody>
                    <a:bodyPr/>
                    <a:lstStyle/>
                    <a:p>
                      <a:pPr marL="0" marR="0" algn="r">
                        <a:spcBef>
                          <a:spcPts val="0"/>
                        </a:spcBef>
                        <a:spcAft>
                          <a:spcPts val="0"/>
                        </a:spcAft>
                      </a:pPr>
                      <a:r>
                        <a:rPr lang="en-US" sz="1400">
                          <a:effectLst/>
                        </a:rPr>
                        <a:t>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820720064"/>
                  </a:ext>
                </a:extLst>
              </a:tr>
              <a:tr h="144758">
                <a:tc>
                  <a:txBody>
                    <a:bodyPr/>
                    <a:lstStyle/>
                    <a:p>
                      <a:pPr marL="0" marR="0" algn="r">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87712869"/>
                  </a:ext>
                </a:extLst>
              </a:tr>
              <a:tr h="144758">
                <a:tc>
                  <a:txBody>
                    <a:bodyPr/>
                    <a:lstStyle/>
                    <a:p>
                      <a:pPr marL="0" marR="0" algn="r">
                        <a:spcBef>
                          <a:spcPts val="0"/>
                        </a:spcBef>
                        <a:spcAft>
                          <a:spcPts val="0"/>
                        </a:spcAft>
                      </a:pPr>
                      <a:r>
                        <a:rPr lang="en-US" sz="1400">
                          <a:effectLst/>
                        </a:rPr>
                        <a:t>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8295474"/>
                  </a:ext>
                </a:extLst>
              </a:tr>
              <a:tr h="144758">
                <a:tc>
                  <a:txBody>
                    <a:bodyPr/>
                    <a:lstStyle/>
                    <a:p>
                      <a:pPr marL="0" marR="0" algn="r">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256302351"/>
                  </a:ext>
                </a:extLst>
              </a:tr>
              <a:tr h="144758">
                <a:tc>
                  <a:txBody>
                    <a:bodyPr/>
                    <a:lstStyle/>
                    <a:p>
                      <a:pPr marL="0" marR="0" algn="r">
                        <a:spcBef>
                          <a:spcPts val="0"/>
                        </a:spcBef>
                        <a:spcAft>
                          <a:spcPts val="0"/>
                        </a:spcAft>
                      </a:pPr>
                      <a:r>
                        <a:rPr lang="en-US" sz="1400">
                          <a:effectLst/>
                        </a:rPr>
                        <a:t>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532218159"/>
                  </a:ext>
                </a:extLst>
              </a:tr>
              <a:tr h="144758">
                <a:tc>
                  <a:txBody>
                    <a:bodyPr/>
                    <a:lstStyle/>
                    <a:p>
                      <a:pPr marL="0" marR="0" algn="r">
                        <a:spcBef>
                          <a:spcPts val="0"/>
                        </a:spcBef>
                        <a:spcAft>
                          <a:spcPts val="0"/>
                        </a:spcAft>
                      </a:pPr>
                      <a:r>
                        <a:rPr lang="en-US" sz="1400">
                          <a:effectLst/>
                        </a:rPr>
                        <a:t>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53907601"/>
                  </a:ext>
                </a:extLst>
              </a:tr>
              <a:tr h="144758">
                <a:tc>
                  <a:txBody>
                    <a:bodyPr/>
                    <a:lstStyle/>
                    <a:p>
                      <a:pPr marL="0" marR="0" algn="r">
                        <a:spcBef>
                          <a:spcPts val="0"/>
                        </a:spcBef>
                        <a:spcAft>
                          <a:spcPts val="0"/>
                        </a:spcAft>
                      </a:pPr>
                      <a:r>
                        <a:rPr lang="en-US" sz="1400">
                          <a:effectLst/>
                        </a:rPr>
                        <a:t>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dirty="0">
                          <a:effectLst/>
                        </a:rPr>
                        <a:t>32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71729172"/>
                  </a:ext>
                </a:extLst>
              </a:tr>
              <a:tr h="144758">
                <a:tc>
                  <a:txBody>
                    <a:bodyPr/>
                    <a:lstStyle/>
                    <a:p>
                      <a:pPr marL="0" marR="0" algn="r">
                        <a:spcBef>
                          <a:spcPts val="0"/>
                        </a:spcBef>
                        <a:spcAft>
                          <a:spcPts val="0"/>
                        </a:spcAft>
                      </a:pPr>
                      <a:r>
                        <a:rPr lang="en-US" sz="1400">
                          <a:effectLst/>
                        </a:rPr>
                        <a:t>10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048326135"/>
                  </a:ext>
                </a:extLst>
              </a:tr>
              <a:tr h="144758">
                <a:tc>
                  <a:txBody>
                    <a:bodyPr/>
                    <a:lstStyle/>
                    <a:p>
                      <a:pPr marL="0" marR="0" algn="r">
                        <a:spcBef>
                          <a:spcPts val="0"/>
                        </a:spcBef>
                        <a:spcAft>
                          <a:spcPts val="0"/>
                        </a:spcAft>
                      </a:pPr>
                      <a:r>
                        <a:rPr lang="en-US" sz="1400">
                          <a:effectLst/>
                        </a:rPr>
                        <a:t>11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99708352"/>
                  </a:ext>
                </a:extLst>
              </a:tr>
              <a:tr h="144758">
                <a:tc>
                  <a:txBody>
                    <a:bodyPr/>
                    <a:lstStyle/>
                    <a:p>
                      <a:pPr marL="0" marR="0" algn="r">
                        <a:spcBef>
                          <a:spcPts val="0"/>
                        </a:spcBef>
                        <a:spcAft>
                          <a:spcPts val="0"/>
                        </a:spcAft>
                      </a:pPr>
                      <a:r>
                        <a:rPr lang="en-US" sz="1400">
                          <a:effectLst/>
                        </a:rPr>
                        <a:t>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108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48084831"/>
                  </a:ext>
                </a:extLst>
              </a:tr>
              <a:tr h="144758">
                <a:tc>
                  <a:txBody>
                    <a:bodyPr/>
                    <a:lstStyle/>
                    <a:p>
                      <a:pPr marL="0" marR="0" algn="r">
                        <a:spcBef>
                          <a:spcPts val="0"/>
                        </a:spcBef>
                        <a:spcAft>
                          <a:spcPts val="0"/>
                        </a:spcAft>
                      </a:pPr>
                      <a:r>
                        <a:rPr lang="en-US" sz="1400">
                          <a:effectLst/>
                        </a:rPr>
                        <a:t>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090402048"/>
                  </a:ext>
                </a:extLst>
              </a:tr>
              <a:tr h="144758">
                <a:tc>
                  <a:txBody>
                    <a:bodyPr/>
                    <a:lstStyle/>
                    <a:p>
                      <a:pPr marL="0" marR="0" algn="r">
                        <a:spcBef>
                          <a:spcPts val="0"/>
                        </a:spcBef>
                        <a:spcAft>
                          <a:spcPts val="0"/>
                        </a:spcAft>
                      </a:pPr>
                      <a:r>
                        <a:rPr lang="en-US" sz="1400">
                          <a:effectLst/>
                        </a:rPr>
                        <a:t>14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7680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dirty="0">
                          <a:effectLst/>
                        </a:rPr>
                        <a:t>108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068240088"/>
                  </a:ext>
                </a:extLst>
              </a:tr>
            </a:tbl>
          </a:graphicData>
        </a:graphic>
      </p:graphicFrame>
      <p:sp>
        <p:nvSpPr>
          <p:cNvPr id="12" name="TextBox 11">
            <a:extLst>
              <a:ext uri="{FF2B5EF4-FFF2-40B4-BE49-F238E27FC236}">
                <a16:creationId xmlns:a16="http://schemas.microsoft.com/office/drawing/2014/main" id="{3A07A269-2C0E-0A48-9E55-2C2127F15BA3}"/>
              </a:ext>
            </a:extLst>
          </p:cNvPr>
          <p:cNvSpPr txBox="1"/>
          <p:nvPr/>
        </p:nvSpPr>
        <p:spPr>
          <a:xfrm>
            <a:off x="3584449" y="1313984"/>
            <a:ext cx="6839712" cy="2751522"/>
          </a:xfrm>
          <a:prstGeom prst="rect">
            <a:avLst/>
          </a:prstGeom>
          <a:noFill/>
        </p:spPr>
        <p:txBody>
          <a:bodyPr wrap="square" rtlCol="0">
            <a:spAutoFit/>
          </a:bodyPr>
          <a:lstStyle/>
          <a:p>
            <a:pPr marL="457200" indent="-457200">
              <a:buFont typeface="Arial" panose="020B0604020202020204" pitchFamily="34" charset="0"/>
              <a:buChar char="•"/>
            </a:pPr>
            <a:r>
              <a:rPr lang="en-US" dirty="0"/>
              <a:t>Test on 4 node, 112 core cluster</a:t>
            </a:r>
          </a:p>
          <a:p>
            <a:pPr marL="457200" indent="-457200">
              <a:buFont typeface="Arial" panose="020B0604020202020204" pitchFamily="34" charset="0"/>
              <a:buChar char="•"/>
            </a:pPr>
            <a:r>
              <a:rPr lang="en-US" dirty="0"/>
              <a:t>Compare with: </a:t>
            </a:r>
            <a:r>
              <a:rPr lang="en-US" i="1" dirty="0" err="1"/>
              <a:t>Solomonik</a:t>
            </a:r>
            <a:r>
              <a:rPr lang="en-US" i="1" dirty="0"/>
              <a:t> et al. "Minimizing communication in all-pairs shortest paths." IPDPS 2013</a:t>
            </a:r>
          </a:p>
          <a:p>
            <a:pPr marL="457200" indent="-457200">
              <a:buFont typeface="Arial" panose="020B0604020202020204" pitchFamily="34" charset="0"/>
              <a:buChar char="•"/>
            </a:pPr>
            <a:r>
              <a:rPr lang="en-US" dirty="0"/>
              <a:t>Implement 2 different 2-level tiling loop schedule (schedule A/B, details in thesis)</a:t>
            </a:r>
          </a:p>
        </p:txBody>
      </p:sp>
      <p:pic>
        <p:nvPicPr>
          <p:cNvPr id="15" name="Picture 14">
            <a:extLst>
              <a:ext uri="{FF2B5EF4-FFF2-40B4-BE49-F238E27FC236}">
                <a16:creationId xmlns:a16="http://schemas.microsoft.com/office/drawing/2014/main" id="{D66A494C-8F82-064F-AF4E-C0144B851F46}"/>
              </a:ext>
            </a:extLst>
          </p:cNvPr>
          <p:cNvPicPr>
            <a:picLocks noChangeAspect="1"/>
          </p:cNvPicPr>
          <p:nvPr/>
        </p:nvPicPr>
        <p:blipFill>
          <a:blip r:embed="rId2"/>
          <a:stretch>
            <a:fillRect/>
          </a:stretch>
        </p:blipFill>
        <p:spPr>
          <a:xfrm>
            <a:off x="269783" y="4843098"/>
            <a:ext cx="5946369" cy="2942080"/>
          </a:xfrm>
          <a:prstGeom prst="rect">
            <a:avLst/>
          </a:prstGeom>
        </p:spPr>
      </p:pic>
      <p:sp>
        <p:nvSpPr>
          <p:cNvPr id="16" name="TextBox 15">
            <a:extLst>
              <a:ext uri="{FF2B5EF4-FFF2-40B4-BE49-F238E27FC236}">
                <a16:creationId xmlns:a16="http://schemas.microsoft.com/office/drawing/2014/main" id="{D8CA9FF9-0462-9046-AAD0-1C827C5CBAF0}"/>
              </a:ext>
            </a:extLst>
          </p:cNvPr>
          <p:cNvSpPr txBox="1"/>
          <p:nvPr/>
        </p:nvSpPr>
        <p:spPr>
          <a:xfrm>
            <a:off x="6694133" y="5507242"/>
            <a:ext cx="3730028" cy="1569660"/>
          </a:xfrm>
          <a:prstGeom prst="rect">
            <a:avLst/>
          </a:prstGeom>
          <a:noFill/>
        </p:spPr>
        <p:txBody>
          <a:bodyPr wrap="square" rtlCol="0">
            <a:spAutoFit/>
          </a:bodyPr>
          <a:lstStyle/>
          <a:p>
            <a:r>
              <a:rPr lang="en-US" sz="2400" dirty="0">
                <a:solidFill>
                  <a:schemeClr val="tx1">
                    <a:lumMod val="65000"/>
                    <a:lumOff val="35000"/>
                  </a:schemeClr>
                </a:solidFill>
              </a:rPr>
              <a:t>*</a:t>
            </a:r>
            <a:r>
              <a:rPr lang="en-US" sz="2400" dirty="0" err="1">
                <a:solidFill>
                  <a:schemeClr val="tx1">
                    <a:lumMod val="65000"/>
                    <a:lumOff val="35000"/>
                  </a:schemeClr>
                </a:solidFill>
              </a:rPr>
              <a:t>Solomonik’s</a:t>
            </a:r>
            <a:r>
              <a:rPr lang="en-US" sz="2400" dirty="0">
                <a:solidFill>
                  <a:schemeClr val="tx1">
                    <a:lumMod val="65000"/>
                    <a:lumOff val="35000"/>
                  </a:schemeClr>
                </a:solidFill>
              </a:rPr>
              <a:t> algorithm is recursive-based, so it does not work when px is not power of 2</a:t>
            </a:r>
          </a:p>
        </p:txBody>
      </p:sp>
    </p:spTree>
    <p:extLst>
      <p:ext uri="{BB962C8B-B14F-4D97-AF65-F5344CB8AC3E}">
        <p14:creationId xmlns:p14="http://schemas.microsoft.com/office/powerpoint/2010/main" val="156746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F23B-6A86-0246-BD47-CB21D1A188D2}"/>
              </a:ext>
            </a:extLst>
          </p:cNvPr>
          <p:cNvSpPr>
            <a:spLocks noGrp="1"/>
          </p:cNvSpPr>
          <p:nvPr>
            <p:ph type="title"/>
          </p:nvPr>
        </p:nvSpPr>
        <p:spPr>
          <a:xfrm>
            <a:off x="554545" y="144024"/>
            <a:ext cx="9595485" cy="659444"/>
          </a:xfrm>
        </p:spPr>
        <p:txBody>
          <a:bodyPr/>
          <a:lstStyle/>
          <a:p>
            <a:r>
              <a:rPr lang="en-US" dirty="0"/>
              <a:t>APSP experiment (model validation)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1929A-D17B-AE4C-A274-CAA8188B9F19}"/>
                  </a:ext>
                </a:extLst>
              </p:cNvPr>
              <p:cNvSpPr>
                <a:spLocks noGrp="1"/>
              </p:cNvSpPr>
              <p:nvPr>
                <p:ph sz="half" idx="1"/>
              </p:nvPr>
            </p:nvSpPr>
            <p:spPr>
              <a:xfrm>
                <a:off x="560260" y="768911"/>
                <a:ext cx="9595485" cy="6372022"/>
              </a:xfrm>
            </p:spPr>
            <p:txBody>
              <a:bodyPr/>
              <a:lstStyle/>
              <a:p>
                <a:r>
                  <a:rPr lang="en-US" dirty="0"/>
                  <a:t>Recall the model is estimating the time:</a:t>
                </a:r>
              </a:p>
              <a:p>
                <a:pPr lvl="1"/>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𝑣</m:t>
                        </m:r>
                      </m:sub>
                    </m:sSub>
                    <m:r>
                      <a:rPr lang="en-US" i="1">
                        <a:latin typeface="Cambria Math" panose="02040503050406030204" pitchFamily="18" charset="0"/>
                      </a:rPr>
                      <m:t>+</m:t>
                    </m:r>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endParaRPr lang="en-US" dirty="0"/>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𝑂</m:t>
                    </m:r>
                  </m:oMath>
                </a14:m>
                <a:r>
                  <a:rPr lang="en-US" dirty="0"/>
                  <a:t> are model prediction 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𝑣</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𝑚</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are machine-related constants</a:t>
                </a:r>
              </a:p>
              <a:p>
                <a:r>
                  <a:rPr lang="en-US" dirty="0"/>
                  <a:t> Order different optimized code by measured time, prediction time is strongly correlated</a:t>
                </a:r>
              </a:p>
              <a:p>
                <a:endParaRPr lang="en-US" dirty="0"/>
              </a:p>
            </p:txBody>
          </p:sp>
        </mc:Choice>
        <mc:Fallback xmlns="">
          <p:sp>
            <p:nvSpPr>
              <p:cNvPr id="3" name="Content Placeholder 2">
                <a:extLst>
                  <a:ext uri="{FF2B5EF4-FFF2-40B4-BE49-F238E27FC236}">
                    <a16:creationId xmlns:a16="http://schemas.microsoft.com/office/drawing/2014/main" id="{F011929A-D17B-AE4C-A274-CAA8188B9F19}"/>
                  </a:ext>
                </a:extLst>
              </p:cNvPr>
              <p:cNvSpPr>
                <a:spLocks noGrp="1" noRot="1" noChangeAspect="1" noMove="1" noResize="1" noEditPoints="1" noAdjustHandles="1" noChangeArrowheads="1" noChangeShapeType="1" noTextEdit="1"/>
              </p:cNvSpPr>
              <p:nvPr>
                <p:ph sz="half" idx="1"/>
              </p:nvPr>
            </p:nvSpPr>
            <p:spPr>
              <a:xfrm>
                <a:off x="560260" y="768911"/>
                <a:ext cx="9595485" cy="6372022"/>
              </a:xfrm>
              <a:blipFill>
                <a:blip r:embed="rId2"/>
                <a:stretch>
                  <a:fillRect l="-1587" t="-1392"/>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715F0B8D-929E-524B-A424-3F78B41B0FB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0E9783F-AD14-224D-9F93-BC6B4CB551A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FCB925E3-09A5-824B-AE3F-F673F8EF3706}"/>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DADAD2D-F2BC-0646-B568-8339936BE9AC}"/>
              </a:ext>
            </a:extLst>
          </p:cNvPr>
          <p:cNvSpPr>
            <a:spLocks noGrp="1"/>
          </p:cNvSpPr>
          <p:nvPr>
            <p:ph type="body" sz="quarter" idx="16"/>
          </p:nvPr>
        </p:nvSpPr>
        <p:spPr/>
        <p:txBody>
          <a:bodyPr/>
          <a:lstStyle/>
          <a:p>
            <a:endParaRPr lang="en-US"/>
          </a:p>
        </p:txBody>
      </p:sp>
      <p:graphicFrame>
        <p:nvGraphicFramePr>
          <p:cNvPr id="10" name="Table 9">
            <a:extLst>
              <a:ext uri="{FF2B5EF4-FFF2-40B4-BE49-F238E27FC236}">
                <a16:creationId xmlns:a16="http://schemas.microsoft.com/office/drawing/2014/main" id="{6A916741-3501-CD40-9E37-8FD84B5A1B01}"/>
              </a:ext>
            </a:extLst>
          </p:cNvPr>
          <p:cNvGraphicFramePr>
            <a:graphicFrameLocks noGrp="1"/>
          </p:cNvGraphicFramePr>
          <p:nvPr>
            <p:extLst>
              <p:ext uri="{D42A27DB-BD31-4B8C-83A1-F6EECF244321}">
                <p14:modId xmlns:p14="http://schemas.microsoft.com/office/powerpoint/2010/main" val="3969250064"/>
              </p:ext>
            </p:extLst>
          </p:nvPr>
        </p:nvGraphicFramePr>
        <p:xfrm>
          <a:off x="363179" y="9630272"/>
          <a:ext cx="2743200" cy="1438656"/>
        </p:xfrm>
        <a:graphic>
          <a:graphicData uri="http://schemas.openxmlformats.org/drawingml/2006/table">
            <a:tbl>
              <a:tblPr firstRow="1" firstCol="1" bandRow="1">
                <a:tableStyleId>{5C22544A-7EE6-4342-B048-85BDC9FD1C3A}</a:tableStyleId>
              </a:tblPr>
              <a:tblGrid>
                <a:gridCol w="1660165">
                  <a:extLst>
                    <a:ext uri="{9D8B030D-6E8A-4147-A177-3AD203B41FA5}">
                      <a16:colId xmlns:a16="http://schemas.microsoft.com/office/drawing/2014/main" val="3145723660"/>
                    </a:ext>
                  </a:extLst>
                </a:gridCol>
                <a:gridCol w="1083035">
                  <a:extLst>
                    <a:ext uri="{9D8B030D-6E8A-4147-A177-3AD203B41FA5}">
                      <a16:colId xmlns:a16="http://schemas.microsoft.com/office/drawing/2014/main" val="3403887422"/>
                    </a:ext>
                  </a:extLst>
                </a:gridCol>
              </a:tblGrid>
              <a:tr h="237304">
                <a:tc gridSpan="2">
                  <a:txBody>
                    <a:bodyPr/>
                    <a:lstStyle/>
                    <a:p>
                      <a:pPr marL="0" marR="0" algn="ctr">
                        <a:spcBef>
                          <a:spcPts val="0"/>
                        </a:spcBef>
                        <a:spcAft>
                          <a:spcPts val="0"/>
                        </a:spcAft>
                      </a:pPr>
                      <a:r>
                        <a:rPr lang="en-US" sz="1400" dirty="0">
                          <a:effectLst/>
                        </a:rPr>
                        <a:t>Regression Statistics</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1574603072"/>
                  </a:ext>
                </a:extLst>
              </a:tr>
              <a:tr h="237304">
                <a:tc>
                  <a:txBody>
                    <a:bodyPr/>
                    <a:lstStyle/>
                    <a:p>
                      <a:pPr marL="0" marR="0">
                        <a:spcBef>
                          <a:spcPts val="0"/>
                        </a:spcBef>
                        <a:spcAft>
                          <a:spcPts val="0"/>
                        </a:spcAft>
                      </a:pPr>
                      <a:r>
                        <a:rPr lang="en-US" sz="1400" dirty="0">
                          <a:effectLst/>
                        </a:rPr>
                        <a:t>Multiple R</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0.95855574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96770853"/>
                  </a:ext>
                </a:extLst>
              </a:tr>
              <a:tr h="237304">
                <a:tc>
                  <a:txBody>
                    <a:bodyPr/>
                    <a:lstStyle/>
                    <a:p>
                      <a:pPr marL="0" marR="0">
                        <a:spcBef>
                          <a:spcPts val="0"/>
                        </a:spcBef>
                        <a:spcAft>
                          <a:spcPts val="0"/>
                        </a:spcAft>
                      </a:pPr>
                      <a:r>
                        <a:rPr lang="en-US" sz="1400" dirty="0">
                          <a:effectLst/>
                        </a:rPr>
                        <a:t>R Square</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0.9188291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4855579"/>
                  </a:ext>
                </a:extLst>
              </a:tr>
              <a:tr h="237304">
                <a:tc>
                  <a:txBody>
                    <a:bodyPr/>
                    <a:lstStyle/>
                    <a:p>
                      <a:pPr marL="0" marR="0">
                        <a:spcBef>
                          <a:spcPts val="0"/>
                        </a:spcBef>
                        <a:spcAft>
                          <a:spcPts val="0"/>
                        </a:spcAft>
                      </a:pPr>
                      <a:r>
                        <a:rPr lang="en-US" sz="1400">
                          <a:effectLst/>
                        </a:rPr>
                        <a:t>Adjusted R Square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0.90868273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85822604"/>
                  </a:ext>
                </a:extLst>
              </a:tr>
              <a:tr h="237304">
                <a:tc>
                  <a:txBody>
                    <a:bodyPr/>
                    <a:lstStyle/>
                    <a:p>
                      <a:pPr marL="0" marR="0">
                        <a:spcBef>
                          <a:spcPts val="0"/>
                        </a:spcBef>
                        <a:spcAft>
                          <a:spcPts val="0"/>
                        </a:spcAft>
                      </a:pPr>
                      <a:r>
                        <a:rPr lang="en-US" sz="1400">
                          <a:effectLst/>
                        </a:rPr>
                        <a:t>Standard Error</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0.77460377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15218308"/>
                  </a:ext>
                </a:extLst>
              </a:tr>
              <a:tr h="252136">
                <a:tc>
                  <a:txBody>
                    <a:bodyPr/>
                    <a:lstStyle/>
                    <a:p>
                      <a:pPr marL="0" marR="0">
                        <a:spcBef>
                          <a:spcPts val="0"/>
                        </a:spcBef>
                        <a:spcAft>
                          <a:spcPts val="0"/>
                        </a:spcAft>
                      </a:pPr>
                      <a:r>
                        <a:rPr lang="en-US" sz="1400">
                          <a:effectLst/>
                        </a:rPr>
                        <a:t>Observations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dirty="0">
                          <a:effectLst/>
                        </a:rPr>
                        <a:t>28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61984054"/>
                  </a:ext>
                </a:extLst>
              </a:tr>
            </a:tbl>
          </a:graphicData>
        </a:graphic>
      </p:graphicFrame>
      <p:sp>
        <p:nvSpPr>
          <p:cNvPr id="11" name="TextBox 10">
            <a:extLst>
              <a:ext uri="{FF2B5EF4-FFF2-40B4-BE49-F238E27FC236}">
                <a16:creationId xmlns:a16="http://schemas.microsoft.com/office/drawing/2014/main" id="{915D5108-4142-F047-AD2F-640F4B3366D0}"/>
              </a:ext>
            </a:extLst>
          </p:cNvPr>
          <p:cNvSpPr txBox="1"/>
          <p:nvPr/>
        </p:nvSpPr>
        <p:spPr>
          <a:xfrm>
            <a:off x="150322" y="8833544"/>
            <a:ext cx="4120514" cy="707886"/>
          </a:xfrm>
          <a:prstGeom prst="rect">
            <a:avLst/>
          </a:prstGeom>
          <a:noFill/>
        </p:spPr>
        <p:txBody>
          <a:bodyPr wrap="square" rtlCol="0">
            <a:spAutoFit/>
          </a:bodyPr>
          <a:lstStyle/>
          <a:p>
            <a:r>
              <a:rPr lang="en-US" sz="2000" dirty="0">
                <a:solidFill>
                  <a:schemeClr val="tx1">
                    <a:lumMod val="65000"/>
                    <a:lumOff val="35000"/>
                  </a:schemeClr>
                </a:solidFill>
              </a:rPr>
              <a:t>*Multiple R: The multiple correlation coefficient, range: -1 to 1</a:t>
            </a:r>
          </a:p>
        </p:txBody>
      </p:sp>
      <p:graphicFrame>
        <p:nvGraphicFramePr>
          <p:cNvPr id="14" name="Table 13">
            <a:extLst>
              <a:ext uri="{FF2B5EF4-FFF2-40B4-BE49-F238E27FC236}">
                <a16:creationId xmlns:a16="http://schemas.microsoft.com/office/drawing/2014/main" id="{67EC2631-8E01-9545-B2AC-650D4FBEE844}"/>
              </a:ext>
            </a:extLst>
          </p:cNvPr>
          <p:cNvGraphicFramePr>
            <a:graphicFrameLocks noGrp="1"/>
          </p:cNvGraphicFramePr>
          <p:nvPr>
            <p:extLst>
              <p:ext uri="{D42A27DB-BD31-4B8C-83A1-F6EECF244321}">
                <p14:modId xmlns:p14="http://schemas.microsoft.com/office/powerpoint/2010/main" val="1711383190"/>
              </p:ext>
            </p:extLst>
          </p:nvPr>
        </p:nvGraphicFramePr>
        <p:xfrm>
          <a:off x="4565713" y="9204960"/>
          <a:ext cx="5352670" cy="6479383"/>
        </p:xfrm>
        <a:graphic>
          <a:graphicData uri="http://schemas.openxmlformats.org/drawingml/2006/table">
            <a:tbl>
              <a:tblPr>
                <a:tableStyleId>{5C22544A-7EE6-4342-B048-85BDC9FD1C3A}</a:tableStyleId>
              </a:tblPr>
              <a:tblGrid>
                <a:gridCol w="1070534">
                  <a:extLst>
                    <a:ext uri="{9D8B030D-6E8A-4147-A177-3AD203B41FA5}">
                      <a16:colId xmlns:a16="http://schemas.microsoft.com/office/drawing/2014/main" val="3117625284"/>
                    </a:ext>
                  </a:extLst>
                </a:gridCol>
                <a:gridCol w="1070534">
                  <a:extLst>
                    <a:ext uri="{9D8B030D-6E8A-4147-A177-3AD203B41FA5}">
                      <a16:colId xmlns:a16="http://schemas.microsoft.com/office/drawing/2014/main" val="3637706838"/>
                    </a:ext>
                  </a:extLst>
                </a:gridCol>
                <a:gridCol w="1070534">
                  <a:extLst>
                    <a:ext uri="{9D8B030D-6E8A-4147-A177-3AD203B41FA5}">
                      <a16:colId xmlns:a16="http://schemas.microsoft.com/office/drawing/2014/main" val="384833779"/>
                    </a:ext>
                  </a:extLst>
                </a:gridCol>
                <a:gridCol w="1070534">
                  <a:extLst>
                    <a:ext uri="{9D8B030D-6E8A-4147-A177-3AD203B41FA5}">
                      <a16:colId xmlns:a16="http://schemas.microsoft.com/office/drawing/2014/main" val="626941243"/>
                    </a:ext>
                  </a:extLst>
                </a:gridCol>
                <a:gridCol w="1070534">
                  <a:extLst>
                    <a:ext uri="{9D8B030D-6E8A-4147-A177-3AD203B41FA5}">
                      <a16:colId xmlns:a16="http://schemas.microsoft.com/office/drawing/2014/main" val="2318108182"/>
                    </a:ext>
                  </a:extLst>
                </a:gridCol>
              </a:tblGrid>
              <a:tr h="223427">
                <a:tc>
                  <a:txBody>
                    <a:bodyPr/>
                    <a:lstStyle/>
                    <a:p>
                      <a:pPr algn="ctr" fontAlgn="b"/>
                      <a:r>
                        <a:rPr lang="en-US" sz="1400" u="none" strike="noStrike">
                          <a:effectLst/>
                        </a:rPr>
                        <a:t>Observation</a:t>
                      </a:r>
                      <a:endParaRPr lang="en-US" sz="1400" b="0" i="1" u="none" strike="noStrike">
                        <a:solidFill>
                          <a:srgbClr val="000000"/>
                        </a:solidFill>
                        <a:effectLst/>
                        <a:latin typeface="Calibri" panose="020F0502020204030204" pitchFamily="34" charset="0"/>
                      </a:endParaRPr>
                    </a:p>
                  </a:txBody>
                  <a:tcPr marL="8440" marR="8440" marT="8440" marB="0" anchor="b"/>
                </a:tc>
                <a:tc>
                  <a:txBody>
                    <a:bodyPr/>
                    <a:lstStyle/>
                    <a:p>
                      <a:pPr algn="ctr" fontAlgn="b"/>
                      <a:r>
                        <a:rPr lang="en-US" sz="1400" u="none" strike="noStrike">
                          <a:effectLst/>
                        </a:rPr>
                        <a:t>Predicted Y</a:t>
                      </a:r>
                      <a:endParaRPr lang="en-US" sz="1400" b="0" i="1" u="none" strike="noStrike">
                        <a:solidFill>
                          <a:srgbClr val="000000"/>
                        </a:solidFill>
                        <a:effectLst/>
                        <a:latin typeface="Calibri" panose="020F0502020204030204" pitchFamily="34" charset="0"/>
                      </a:endParaRPr>
                    </a:p>
                  </a:txBody>
                  <a:tcPr marL="8440" marR="8440" marT="8440" marB="0" anchor="b"/>
                </a:tc>
                <a:tc>
                  <a:txBody>
                    <a:bodyPr/>
                    <a:lstStyle/>
                    <a:p>
                      <a:pPr algn="ctr" fontAlgn="b"/>
                      <a:r>
                        <a:rPr lang="en-US" sz="1400" u="none" strike="noStrike">
                          <a:effectLst/>
                        </a:rPr>
                        <a:t>Residuals</a:t>
                      </a:r>
                      <a:endParaRPr lang="en-US" sz="1400" b="0" i="1" u="none" strike="noStrike">
                        <a:solidFill>
                          <a:srgbClr val="000000"/>
                        </a:solidFill>
                        <a:effectLst/>
                        <a:latin typeface="Calibri" panose="020F0502020204030204" pitchFamily="34" charset="0"/>
                      </a:endParaRPr>
                    </a:p>
                  </a:txBody>
                  <a:tcPr marL="8440" marR="8440" marT="8440" marB="0" anchor="b"/>
                </a:tc>
                <a:tc>
                  <a:txBody>
                    <a:bodyPr/>
                    <a:lstStyle/>
                    <a:p>
                      <a:pPr algn="ctr" fontAlgn="b"/>
                      <a:r>
                        <a:rPr lang="en-US" sz="1400" u="none" strike="noStrike">
                          <a:effectLst/>
                        </a:rPr>
                        <a:t>Percentage</a:t>
                      </a:r>
                      <a:endParaRPr lang="en-US" sz="1400" b="0" i="1" u="none" strike="noStrike">
                        <a:solidFill>
                          <a:srgbClr val="000000"/>
                        </a:solidFill>
                        <a:effectLst/>
                        <a:latin typeface="Calibri" panose="020F0502020204030204" pitchFamily="34" charset="0"/>
                      </a:endParaRPr>
                    </a:p>
                  </a:txBody>
                  <a:tcPr marL="8440" marR="8440" marT="8440" marB="0" anchor="b"/>
                </a:tc>
                <a:tc>
                  <a:txBody>
                    <a:bodyPr/>
                    <a:lstStyle/>
                    <a:p>
                      <a:pPr algn="ctr" fontAlgn="b"/>
                      <a:r>
                        <a:rPr lang="en-US" sz="1400" u="none" strike="noStrike">
                          <a:effectLst/>
                        </a:rPr>
                        <a:t>stddev</a:t>
                      </a:r>
                      <a:endParaRPr lang="en-US" sz="1400" b="0" i="1"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1382065054"/>
                  </a:ext>
                </a:extLst>
              </a:tr>
              <a:tr h="223427">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14.2478829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-0.5693029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-4.00%</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9.28%</a:t>
                      </a:r>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450955660"/>
                  </a:ext>
                </a:extLst>
              </a:tr>
              <a:tr h="223427">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9.46309584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0.28559216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3.02%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4053200466"/>
                  </a:ext>
                </a:extLst>
              </a:tr>
              <a:tr h="223427">
                <a:tc>
                  <a:txBody>
                    <a:bodyPr/>
                    <a:lstStyle/>
                    <a:p>
                      <a:pPr algn="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7.74026984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-0.9423128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-12.17%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674357073"/>
                  </a:ext>
                </a:extLst>
              </a:tr>
              <a:tr h="223427">
                <a:tc>
                  <a:txBody>
                    <a:bodyPr/>
                    <a:lstStyle/>
                    <a:p>
                      <a:pPr algn="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14.7857612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0.78161575</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5.29%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3687600759"/>
                  </a:ext>
                </a:extLst>
              </a:tr>
              <a:tr h="223427">
                <a:tc>
                  <a:txBody>
                    <a:bodyPr/>
                    <a:lstStyle/>
                    <a:p>
                      <a:pPr algn="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10.0741965</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0.56335048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5.59%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964118094"/>
                  </a:ext>
                </a:extLst>
              </a:tr>
              <a:tr h="223427">
                <a:tc>
                  <a:txBody>
                    <a:bodyPr/>
                    <a:lstStyle/>
                    <a:p>
                      <a:pPr algn="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8.38798168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-0.8022487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-9.56%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63802450"/>
                  </a:ext>
                </a:extLst>
              </a:tr>
              <a:tr h="223427">
                <a:tc>
                  <a:txBody>
                    <a:bodyPr/>
                    <a:lstStyle/>
                    <a:p>
                      <a:pPr algn="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9.34837852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0.89622048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9.59%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392500787"/>
                  </a:ext>
                </a:extLst>
              </a:tr>
              <a:tr h="223427">
                <a:tc>
                  <a:txBody>
                    <a:bodyPr/>
                    <a:lstStyle/>
                    <a:p>
                      <a:pPr algn="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6.78418612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0.64201888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9.46%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990330094"/>
                  </a:ext>
                </a:extLst>
              </a:tr>
              <a:tr h="223427">
                <a:tc>
                  <a:txBody>
                    <a:bodyPr/>
                    <a:lstStyle/>
                    <a:p>
                      <a:pPr algn="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10.1164905</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0.81645749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8.07%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3094320107"/>
                  </a:ext>
                </a:extLst>
              </a:tr>
              <a:tr h="223427">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7.54877589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0.13049611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1.73%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0674132"/>
                  </a:ext>
                </a:extLst>
              </a:tr>
              <a:tr h="223427">
                <a:tc>
                  <a:txBody>
                    <a:bodyPr/>
                    <a:lstStyle/>
                    <a:p>
                      <a:pPr algn="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6.73176667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0.16567833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2.46%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1551803685"/>
                  </a:ext>
                </a:extLst>
              </a:tr>
              <a:tr h="223427">
                <a:tc>
                  <a:txBody>
                    <a:bodyPr/>
                    <a:lstStyle/>
                    <a:p>
                      <a:pPr algn="r" fontAlgn="b"/>
                      <a:r>
                        <a:rPr lang="en-US" sz="1400" u="none" strike="noStrike">
                          <a:effectLst/>
                        </a:rPr>
                        <a:t>12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5.80246047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1.41109853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24.32%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3623705895"/>
                  </a:ext>
                </a:extLst>
              </a:tr>
              <a:tr h="223427">
                <a:tc>
                  <a:txBody>
                    <a:bodyPr/>
                    <a:lstStyle/>
                    <a:p>
                      <a:pPr algn="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7.56683541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0.19138359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2.53%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1884147447"/>
                  </a:ext>
                </a:extLst>
              </a:tr>
              <a:tr h="223427">
                <a:tc>
                  <a:txBody>
                    <a:bodyPr/>
                    <a:lstStyle/>
                    <a:p>
                      <a:pPr algn="r" fontAlgn="b"/>
                      <a:r>
                        <a:rPr lang="en-US" sz="1400" u="none" strike="noStrike">
                          <a:effectLst/>
                        </a:rPr>
                        <a:t>14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6.56470208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0.81164492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12.36%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1855606240"/>
                  </a:ext>
                </a:extLst>
              </a:tr>
              <a:tr h="223427">
                <a:tc>
                  <a:txBody>
                    <a:bodyPr/>
                    <a:lstStyle/>
                    <a:p>
                      <a:pPr algn="r" fontAlgn="b"/>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11.8245743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-1.2090393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-10.22%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780752952"/>
                  </a:ext>
                </a:extLst>
              </a:tr>
              <a:tr h="223427">
                <a:tc>
                  <a:txBody>
                    <a:bodyPr/>
                    <a:lstStyle/>
                    <a:p>
                      <a:pPr algn="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7.1451163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-0.1341003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-1.88%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725561529"/>
                  </a:ext>
                </a:extLst>
              </a:tr>
              <a:tr h="223427">
                <a:tc>
                  <a:txBody>
                    <a:bodyPr/>
                    <a:lstStyle/>
                    <a:p>
                      <a:pPr algn="r" fontAlgn="b"/>
                      <a:r>
                        <a:rPr lang="en-US" sz="1400" u="none" strike="noStrike">
                          <a:effectLst/>
                        </a:rPr>
                        <a:t>17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5.47495481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-0.5696898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-10.41%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422641883"/>
                  </a:ext>
                </a:extLst>
              </a:tr>
              <a:tr h="223427">
                <a:tc>
                  <a:txBody>
                    <a:bodyPr/>
                    <a:lstStyle/>
                    <a:p>
                      <a:pPr algn="r" fontAlgn="b"/>
                      <a:r>
                        <a:rPr lang="en-US" sz="1400" u="none" strike="noStrike">
                          <a:effectLst/>
                        </a:rPr>
                        <a:t>18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11.8784672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0.80770484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6.80%</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555897578"/>
                  </a:ext>
                </a:extLst>
              </a:tr>
              <a:tr h="223427">
                <a:tc>
                  <a:txBody>
                    <a:bodyPr/>
                    <a:lstStyle/>
                    <a:p>
                      <a:pPr algn="r" fontAlgn="b"/>
                      <a:r>
                        <a:rPr lang="en-US" sz="1400" u="none" strike="noStrike">
                          <a:effectLst/>
                        </a:rPr>
                        <a:t>19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7.24364697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0.84219103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11.63%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1590875766"/>
                  </a:ext>
                </a:extLst>
              </a:tr>
              <a:tr h="223427">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5.5958044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-0.1123684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-2.01%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200956911"/>
                  </a:ext>
                </a:extLst>
              </a:tr>
              <a:tr h="223427">
                <a:tc>
                  <a:txBody>
                    <a:bodyPr/>
                    <a:lstStyle/>
                    <a:p>
                      <a:pPr algn="r" fontAlgn="b"/>
                      <a:r>
                        <a:rPr lang="en-US" sz="1400" u="none" strike="noStrike">
                          <a:effectLst/>
                        </a:rPr>
                        <a:t>21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8.86737091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-1.1996989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-13.53%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4195894079"/>
                  </a:ext>
                </a:extLst>
              </a:tr>
              <a:tr h="223427">
                <a:tc>
                  <a:txBody>
                    <a:bodyPr/>
                    <a:lstStyle/>
                    <a:p>
                      <a:pPr algn="r" fontAlgn="b"/>
                      <a:r>
                        <a:rPr lang="en-US" sz="1400" u="none" strike="noStrike">
                          <a:effectLst/>
                        </a:rPr>
                        <a:t>22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6.24851105</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-0.293128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-4.69%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1374865205"/>
                  </a:ext>
                </a:extLst>
              </a:tr>
              <a:tr h="223427">
                <a:tc>
                  <a:txBody>
                    <a:bodyPr/>
                    <a:lstStyle/>
                    <a:p>
                      <a:pPr algn="r" fontAlgn="b"/>
                      <a:r>
                        <a:rPr lang="en-US" sz="1400" u="none" strike="noStrike">
                          <a:effectLst/>
                        </a:rPr>
                        <a:t>23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9.5661412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-0.4635512</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-4.85%</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241236599"/>
                  </a:ext>
                </a:extLst>
              </a:tr>
              <a:tr h="223427">
                <a:tc>
                  <a:txBody>
                    <a:bodyPr/>
                    <a:lstStyle/>
                    <a:p>
                      <a:pPr algn="r" fontAlgn="b"/>
                      <a:r>
                        <a:rPr lang="en-US" sz="1400" u="none" strike="noStrike">
                          <a:effectLst/>
                        </a:rPr>
                        <a:t>24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6.96960026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-0.3266693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-4.69%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5431221"/>
                  </a:ext>
                </a:extLst>
              </a:tr>
              <a:tr h="223427">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7.0821929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-0.0585699</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-0.83%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535528816"/>
                  </a:ext>
                </a:extLst>
              </a:tr>
              <a:tr h="223427">
                <a:tc>
                  <a:txBody>
                    <a:bodyPr/>
                    <a:lstStyle/>
                    <a:p>
                      <a:pPr algn="r" fontAlgn="b"/>
                      <a:r>
                        <a:rPr lang="en-US" sz="1400" u="none" strike="noStrike">
                          <a:effectLst/>
                        </a:rPr>
                        <a:t>26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5.77408864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0.24082736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4.17%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228459096"/>
                  </a:ext>
                </a:extLst>
              </a:tr>
              <a:tr h="223427">
                <a:tc>
                  <a:txBody>
                    <a:bodyPr/>
                    <a:lstStyle/>
                    <a:p>
                      <a:pPr algn="r" fontAlgn="b"/>
                      <a:r>
                        <a:rPr lang="en-US" sz="1400" u="none" strike="noStrike">
                          <a:effectLst/>
                        </a:rPr>
                        <a:t>27</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8.19972204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-1.050763</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-12.81%</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3294271821"/>
                  </a:ext>
                </a:extLst>
              </a:tr>
              <a:tr h="223427">
                <a:tc>
                  <a:txBody>
                    <a:bodyPr/>
                    <a:lstStyle/>
                    <a:p>
                      <a:pPr algn="r" fontAlgn="b"/>
                      <a:r>
                        <a:rPr lang="en-US" sz="1400" u="none" strike="noStrike">
                          <a:effectLst/>
                        </a:rPr>
                        <a:t>28</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6.70269736</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-0.8548374</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r" fontAlgn="b"/>
                      <a:r>
                        <a:rPr lang="en-US" sz="1400" u="none" strike="noStrike">
                          <a:effectLst/>
                        </a:rPr>
                        <a:t>-12.75%</a:t>
                      </a:r>
                      <a:endParaRPr lang="en-US" sz="1400" b="0" i="0" u="none" strike="noStrike">
                        <a:solidFill>
                          <a:srgbClr val="000000"/>
                        </a:solidFill>
                        <a:effectLst/>
                        <a:latin typeface="Calibri" panose="020F0502020204030204" pitchFamily="34" charset="0"/>
                      </a:endParaRPr>
                    </a:p>
                  </a:txBody>
                  <a:tcPr marL="8440" marR="8440" marT="8440"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8440" marR="8440" marT="8440" marB="0" anchor="b"/>
                </a:tc>
                <a:extLst>
                  <a:ext uri="{0D108BD9-81ED-4DB2-BD59-A6C34878D82A}">
                    <a16:rowId xmlns:a16="http://schemas.microsoft.com/office/drawing/2014/main" val="2176998091"/>
                  </a:ext>
                </a:extLst>
              </a:tr>
            </a:tbl>
          </a:graphicData>
        </a:graphic>
      </p:graphicFrame>
      <p:pic>
        <p:nvPicPr>
          <p:cNvPr id="9" name="Picture 8">
            <a:extLst>
              <a:ext uri="{FF2B5EF4-FFF2-40B4-BE49-F238E27FC236}">
                <a16:creationId xmlns:a16="http://schemas.microsoft.com/office/drawing/2014/main" id="{BF0B4080-4743-3E49-8584-051A7F35B4BC}"/>
              </a:ext>
            </a:extLst>
          </p:cNvPr>
          <p:cNvPicPr>
            <a:picLocks noChangeAspect="1"/>
          </p:cNvPicPr>
          <p:nvPr/>
        </p:nvPicPr>
        <p:blipFill>
          <a:blip r:embed="rId3"/>
          <a:stretch>
            <a:fillRect/>
          </a:stretch>
        </p:blipFill>
        <p:spPr>
          <a:xfrm>
            <a:off x="954956" y="4644028"/>
            <a:ext cx="9195074" cy="2988399"/>
          </a:xfrm>
          <a:prstGeom prst="rect">
            <a:avLst/>
          </a:prstGeom>
        </p:spPr>
      </p:pic>
    </p:spTree>
    <p:extLst>
      <p:ext uri="{BB962C8B-B14F-4D97-AF65-F5344CB8AC3E}">
        <p14:creationId xmlns:p14="http://schemas.microsoft.com/office/powerpoint/2010/main" val="20896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783-6626-5A4C-BA9A-76FCF1843C21}"/>
              </a:ext>
            </a:extLst>
          </p:cNvPr>
          <p:cNvSpPr>
            <a:spLocks noGrp="1"/>
          </p:cNvSpPr>
          <p:nvPr>
            <p:ph type="title"/>
          </p:nvPr>
        </p:nvSpPr>
        <p:spPr>
          <a:xfrm>
            <a:off x="349670" y="137567"/>
            <a:ext cx="9595486" cy="659444"/>
          </a:xfrm>
        </p:spPr>
        <p:txBody>
          <a:bodyPr/>
          <a:lstStyle/>
          <a:p>
            <a:r>
              <a:rPr lang="en-US" dirty="0"/>
              <a:t>optimizing tensor computation</a:t>
            </a:r>
          </a:p>
        </p:txBody>
      </p:sp>
      <p:sp>
        <p:nvSpPr>
          <p:cNvPr id="4" name="Rectangle 3">
            <a:extLst>
              <a:ext uri="{FF2B5EF4-FFF2-40B4-BE49-F238E27FC236}">
                <a16:creationId xmlns:a16="http://schemas.microsoft.com/office/drawing/2014/main" id="{24F2A51D-3BA0-234C-8C54-801CF05BFF09}"/>
              </a:ext>
            </a:extLst>
          </p:cNvPr>
          <p:cNvSpPr/>
          <p:nvPr/>
        </p:nvSpPr>
        <p:spPr>
          <a:xfrm>
            <a:off x="399861" y="2833212"/>
            <a:ext cx="1755916" cy="492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Memory</a:t>
            </a:r>
          </a:p>
        </p:txBody>
      </p:sp>
      <p:sp>
        <p:nvSpPr>
          <p:cNvPr id="5" name="Rectangle 4">
            <a:extLst>
              <a:ext uri="{FF2B5EF4-FFF2-40B4-BE49-F238E27FC236}">
                <a16:creationId xmlns:a16="http://schemas.microsoft.com/office/drawing/2014/main" id="{CA280DF6-B218-3146-A618-8AA9E5DE90BF}"/>
              </a:ext>
            </a:extLst>
          </p:cNvPr>
          <p:cNvSpPr/>
          <p:nvPr/>
        </p:nvSpPr>
        <p:spPr>
          <a:xfrm>
            <a:off x="483147" y="2041258"/>
            <a:ext cx="1429258" cy="4072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6" name="Oval 5">
            <a:extLst>
              <a:ext uri="{FF2B5EF4-FFF2-40B4-BE49-F238E27FC236}">
                <a16:creationId xmlns:a16="http://schemas.microsoft.com/office/drawing/2014/main" id="{FA2E8F08-BAAE-9D48-8B04-A1B2C5157A8D}"/>
              </a:ext>
            </a:extLst>
          </p:cNvPr>
          <p:cNvSpPr/>
          <p:nvPr/>
        </p:nvSpPr>
        <p:spPr>
          <a:xfrm>
            <a:off x="512999" y="1251828"/>
            <a:ext cx="1429258" cy="4072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ALU</a:t>
            </a:r>
          </a:p>
        </p:txBody>
      </p:sp>
      <p:sp>
        <p:nvSpPr>
          <p:cNvPr id="7" name="Up-Down Arrow 6">
            <a:extLst>
              <a:ext uri="{FF2B5EF4-FFF2-40B4-BE49-F238E27FC236}">
                <a16:creationId xmlns:a16="http://schemas.microsoft.com/office/drawing/2014/main" id="{7FE2FF9E-39B0-D748-99FD-8F62F7875E2C}"/>
              </a:ext>
            </a:extLst>
          </p:cNvPr>
          <p:cNvSpPr/>
          <p:nvPr/>
        </p:nvSpPr>
        <p:spPr>
          <a:xfrm>
            <a:off x="1071453" y="1678194"/>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9" name="Up-Down Arrow 8">
            <a:extLst>
              <a:ext uri="{FF2B5EF4-FFF2-40B4-BE49-F238E27FC236}">
                <a16:creationId xmlns:a16="http://schemas.microsoft.com/office/drawing/2014/main" id="{F187F322-5FB2-BE47-B5D0-E8DA5732727D}"/>
              </a:ext>
            </a:extLst>
          </p:cNvPr>
          <p:cNvSpPr/>
          <p:nvPr/>
        </p:nvSpPr>
        <p:spPr>
          <a:xfrm>
            <a:off x="1071453" y="2464645"/>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11" name="Rectangle 10">
            <a:extLst>
              <a:ext uri="{FF2B5EF4-FFF2-40B4-BE49-F238E27FC236}">
                <a16:creationId xmlns:a16="http://schemas.microsoft.com/office/drawing/2014/main" id="{5D8198CC-E513-A74E-8152-A41B56B061AD}"/>
              </a:ext>
            </a:extLst>
          </p:cNvPr>
          <p:cNvSpPr/>
          <p:nvPr/>
        </p:nvSpPr>
        <p:spPr>
          <a:xfrm>
            <a:off x="3199247" y="2848170"/>
            <a:ext cx="2923096" cy="47783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Shared-memory</a:t>
            </a:r>
          </a:p>
        </p:txBody>
      </p:sp>
      <p:sp>
        <p:nvSpPr>
          <p:cNvPr id="12" name="Rectangle 11">
            <a:extLst>
              <a:ext uri="{FF2B5EF4-FFF2-40B4-BE49-F238E27FC236}">
                <a16:creationId xmlns:a16="http://schemas.microsoft.com/office/drawing/2014/main" id="{5BBAAAD4-32DB-2146-AF84-9616E63E9EEA}"/>
              </a:ext>
            </a:extLst>
          </p:cNvPr>
          <p:cNvSpPr/>
          <p:nvPr/>
        </p:nvSpPr>
        <p:spPr>
          <a:xfrm>
            <a:off x="3199247"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13" name="Oval 12">
            <a:extLst>
              <a:ext uri="{FF2B5EF4-FFF2-40B4-BE49-F238E27FC236}">
                <a16:creationId xmlns:a16="http://schemas.microsoft.com/office/drawing/2014/main" id="{120EC447-9AE1-5E4D-9C7F-411EC9896A4D}"/>
              </a:ext>
            </a:extLst>
          </p:cNvPr>
          <p:cNvSpPr/>
          <p:nvPr/>
        </p:nvSpPr>
        <p:spPr>
          <a:xfrm>
            <a:off x="3118700"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14" name="Up-Down Arrow 13">
            <a:extLst>
              <a:ext uri="{FF2B5EF4-FFF2-40B4-BE49-F238E27FC236}">
                <a16:creationId xmlns:a16="http://schemas.microsoft.com/office/drawing/2014/main" id="{A07112B7-2A38-CD41-8DE2-519634F0A2D0}"/>
              </a:ext>
            </a:extLst>
          </p:cNvPr>
          <p:cNvSpPr/>
          <p:nvPr/>
        </p:nvSpPr>
        <p:spPr>
          <a:xfrm>
            <a:off x="3714795" y="1600677"/>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21" name="Rectangle 20">
            <a:extLst>
              <a:ext uri="{FF2B5EF4-FFF2-40B4-BE49-F238E27FC236}">
                <a16:creationId xmlns:a16="http://schemas.microsoft.com/office/drawing/2014/main" id="{B079D7A3-8653-AB44-B837-4C34AB03E97B}"/>
              </a:ext>
            </a:extLst>
          </p:cNvPr>
          <p:cNvSpPr/>
          <p:nvPr/>
        </p:nvSpPr>
        <p:spPr>
          <a:xfrm>
            <a:off x="4830181"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22" name="Oval 21">
            <a:extLst>
              <a:ext uri="{FF2B5EF4-FFF2-40B4-BE49-F238E27FC236}">
                <a16:creationId xmlns:a16="http://schemas.microsoft.com/office/drawing/2014/main" id="{75145C3D-015D-E648-84BF-3D3CFCDCB6B5}"/>
              </a:ext>
            </a:extLst>
          </p:cNvPr>
          <p:cNvSpPr/>
          <p:nvPr/>
        </p:nvSpPr>
        <p:spPr>
          <a:xfrm>
            <a:off x="4749634"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35" name="Rectangle 34">
            <a:extLst>
              <a:ext uri="{FF2B5EF4-FFF2-40B4-BE49-F238E27FC236}">
                <a16:creationId xmlns:a16="http://schemas.microsoft.com/office/drawing/2014/main" id="{3BFB4103-D8BD-B94D-A0C0-AA54017636A5}"/>
              </a:ext>
            </a:extLst>
          </p:cNvPr>
          <p:cNvSpPr/>
          <p:nvPr/>
        </p:nvSpPr>
        <p:spPr>
          <a:xfrm>
            <a:off x="9108099"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37" name="Oval 36">
            <a:extLst>
              <a:ext uri="{FF2B5EF4-FFF2-40B4-BE49-F238E27FC236}">
                <a16:creationId xmlns:a16="http://schemas.microsoft.com/office/drawing/2014/main" id="{3DC4F0EA-E60F-2B45-8C4F-512B4E497049}"/>
              </a:ext>
            </a:extLst>
          </p:cNvPr>
          <p:cNvSpPr/>
          <p:nvPr/>
        </p:nvSpPr>
        <p:spPr>
          <a:xfrm>
            <a:off x="9122455"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39" name="Up-Down Arrow 38">
            <a:extLst>
              <a:ext uri="{FF2B5EF4-FFF2-40B4-BE49-F238E27FC236}">
                <a16:creationId xmlns:a16="http://schemas.microsoft.com/office/drawing/2014/main" id="{89AE36CE-199E-274F-9838-C399742112C6}"/>
              </a:ext>
            </a:extLst>
          </p:cNvPr>
          <p:cNvSpPr/>
          <p:nvPr/>
        </p:nvSpPr>
        <p:spPr>
          <a:xfrm rot="5400000">
            <a:off x="8761069" y="1986373"/>
            <a:ext cx="150082" cy="492736"/>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1" name="Rectangle 40">
            <a:extLst>
              <a:ext uri="{FF2B5EF4-FFF2-40B4-BE49-F238E27FC236}">
                <a16:creationId xmlns:a16="http://schemas.microsoft.com/office/drawing/2014/main" id="{BE7AEE53-85B5-C445-922E-4C059EFDAC72}"/>
              </a:ext>
            </a:extLst>
          </p:cNvPr>
          <p:cNvSpPr/>
          <p:nvPr/>
        </p:nvSpPr>
        <p:spPr>
          <a:xfrm>
            <a:off x="6808206"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42" name="Oval 41">
            <a:extLst>
              <a:ext uri="{FF2B5EF4-FFF2-40B4-BE49-F238E27FC236}">
                <a16:creationId xmlns:a16="http://schemas.microsoft.com/office/drawing/2014/main" id="{8F417676-28BB-6845-9220-26CCD7ADBF15}"/>
              </a:ext>
            </a:extLst>
          </p:cNvPr>
          <p:cNvSpPr/>
          <p:nvPr/>
        </p:nvSpPr>
        <p:spPr>
          <a:xfrm>
            <a:off x="6822562"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43" name="Up-Down Arrow 42">
            <a:extLst>
              <a:ext uri="{FF2B5EF4-FFF2-40B4-BE49-F238E27FC236}">
                <a16:creationId xmlns:a16="http://schemas.microsoft.com/office/drawing/2014/main" id="{43A3A213-F059-F045-A1B6-D0E5B831FA7F}"/>
              </a:ext>
            </a:extLst>
          </p:cNvPr>
          <p:cNvSpPr/>
          <p:nvPr/>
        </p:nvSpPr>
        <p:spPr>
          <a:xfrm>
            <a:off x="7370640" y="1594316"/>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4" name="Rectangle 43">
            <a:extLst>
              <a:ext uri="{FF2B5EF4-FFF2-40B4-BE49-F238E27FC236}">
                <a16:creationId xmlns:a16="http://schemas.microsoft.com/office/drawing/2014/main" id="{42DCF2E5-8EE0-EB40-83E9-29B202DBEA57}"/>
              </a:ext>
            </a:extLst>
          </p:cNvPr>
          <p:cNvSpPr/>
          <p:nvPr/>
        </p:nvSpPr>
        <p:spPr>
          <a:xfrm>
            <a:off x="650916" y="6718388"/>
            <a:ext cx="9908035" cy="954107"/>
          </a:xfrm>
          <a:prstGeom prst="rect">
            <a:avLst/>
          </a:prstGeom>
        </p:spPr>
        <p:txBody>
          <a:bodyPr wrap="square">
            <a:spAutoFit/>
          </a:bodyPr>
          <a:lstStyle/>
          <a:p>
            <a:r>
              <a:rPr lang="en-US" sz="2800" b="1" dirty="0"/>
              <a:t>We extend the modeling method to optimize more types of tensor computation on different types of architectures</a:t>
            </a:r>
          </a:p>
        </p:txBody>
      </p:sp>
      <p:sp>
        <p:nvSpPr>
          <p:cNvPr id="47" name="TextBox 46">
            <a:extLst>
              <a:ext uri="{FF2B5EF4-FFF2-40B4-BE49-F238E27FC236}">
                <a16:creationId xmlns:a16="http://schemas.microsoft.com/office/drawing/2014/main" id="{37E6DF6D-EBD7-C84C-AD66-6EB0D3E456E9}"/>
              </a:ext>
            </a:extLst>
          </p:cNvPr>
          <p:cNvSpPr txBox="1"/>
          <p:nvPr/>
        </p:nvSpPr>
        <p:spPr>
          <a:xfrm>
            <a:off x="325789" y="696080"/>
            <a:ext cx="3659976" cy="535531"/>
          </a:xfrm>
          <a:prstGeom prst="rect">
            <a:avLst/>
          </a:prstGeom>
          <a:noFill/>
        </p:spPr>
        <p:txBody>
          <a:bodyPr wrap="none" rtlCol="0">
            <a:spAutoFit/>
          </a:bodyPr>
          <a:lstStyle/>
          <a:p>
            <a:r>
              <a:rPr lang="en-US" dirty="0"/>
              <a:t>Different architectures:</a:t>
            </a:r>
          </a:p>
        </p:txBody>
      </p:sp>
      <p:sp>
        <p:nvSpPr>
          <p:cNvPr id="48" name="TextBox 47">
            <a:extLst>
              <a:ext uri="{FF2B5EF4-FFF2-40B4-BE49-F238E27FC236}">
                <a16:creationId xmlns:a16="http://schemas.microsoft.com/office/drawing/2014/main" id="{FA7ABE50-FAF5-3D49-9501-FBF3DAF3BAD5}"/>
              </a:ext>
            </a:extLst>
          </p:cNvPr>
          <p:cNvSpPr txBox="1"/>
          <p:nvPr/>
        </p:nvSpPr>
        <p:spPr>
          <a:xfrm>
            <a:off x="218247" y="3724924"/>
            <a:ext cx="4811830" cy="535531"/>
          </a:xfrm>
          <a:prstGeom prst="rect">
            <a:avLst/>
          </a:prstGeom>
          <a:noFill/>
        </p:spPr>
        <p:txBody>
          <a:bodyPr wrap="none" rtlCol="0">
            <a:spAutoFit/>
          </a:bodyPr>
          <a:lstStyle/>
          <a:p>
            <a:r>
              <a:rPr lang="en-US" dirty="0"/>
              <a:t>Different tensor computations:</a:t>
            </a:r>
          </a:p>
        </p:txBody>
      </p:sp>
      <p:pic>
        <p:nvPicPr>
          <p:cNvPr id="2050" name="Picture 2" descr="Derivation of a Block Algorithm for LU Factorization">
            <a:extLst>
              <a:ext uri="{FF2B5EF4-FFF2-40B4-BE49-F238E27FC236}">
                <a16:creationId xmlns:a16="http://schemas.microsoft.com/office/drawing/2014/main" id="{8BFEF67E-3AC7-804E-B30C-C0DC39F7D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349" y="5455666"/>
            <a:ext cx="2514245" cy="1026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oyd Warshall Algorithm (Python) | Dynamic Programming | FavTutor">
            <a:extLst>
              <a:ext uri="{FF2B5EF4-FFF2-40B4-BE49-F238E27FC236}">
                <a16:creationId xmlns:a16="http://schemas.microsoft.com/office/drawing/2014/main" id="{C28E10E0-C914-FC49-9BA1-8117088C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622" y="4111949"/>
            <a:ext cx="2298518" cy="1293582"/>
          </a:xfrm>
          <a:prstGeom prst="rect">
            <a:avLst/>
          </a:prstGeom>
          <a:noFill/>
          <a:extLst>
            <a:ext uri="{909E8E84-426E-40DD-AFC4-6F175D3DCCD1}">
              <a14:hiddenFill xmlns:a14="http://schemas.microsoft.com/office/drawing/2010/main">
                <a:solidFill>
                  <a:srgbClr val="FFFFFF"/>
                </a:solidFill>
              </a14:hiddenFill>
            </a:ext>
          </a:extLst>
        </p:spPr>
      </p:pic>
      <p:sp>
        <p:nvSpPr>
          <p:cNvPr id="51" name="Up-Down Arrow 50">
            <a:extLst>
              <a:ext uri="{FF2B5EF4-FFF2-40B4-BE49-F238E27FC236}">
                <a16:creationId xmlns:a16="http://schemas.microsoft.com/office/drawing/2014/main" id="{1433D80E-E20F-C841-8C2B-03F88DBC23DB}"/>
              </a:ext>
            </a:extLst>
          </p:cNvPr>
          <p:cNvSpPr/>
          <p:nvPr/>
        </p:nvSpPr>
        <p:spPr>
          <a:xfrm>
            <a:off x="9767200" y="1577884"/>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52" name="Up-Down Arrow 51">
            <a:extLst>
              <a:ext uri="{FF2B5EF4-FFF2-40B4-BE49-F238E27FC236}">
                <a16:creationId xmlns:a16="http://schemas.microsoft.com/office/drawing/2014/main" id="{3F3461F4-B371-9546-94E4-CA19743C52CA}"/>
              </a:ext>
            </a:extLst>
          </p:cNvPr>
          <p:cNvSpPr/>
          <p:nvPr/>
        </p:nvSpPr>
        <p:spPr>
          <a:xfrm>
            <a:off x="5367866" y="161034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3" name="Up-Down Arrow 52">
            <a:extLst>
              <a:ext uri="{FF2B5EF4-FFF2-40B4-BE49-F238E27FC236}">
                <a16:creationId xmlns:a16="http://schemas.microsoft.com/office/drawing/2014/main" id="{23104B70-7EBA-F742-A472-D645FA9FAB0A}"/>
              </a:ext>
            </a:extLst>
          </p:cNvPr>
          <p:cNvSpPr/>
          <p:nvPr/>
        </p:nvSpPr>
        <p:spPr>
          <a:xfrm>
            <a:off x="5345729" y="2410891"/>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4" name="Up-Down Arrow 53">
            <a:extLst>
              <a:ext uri="{FF2B5EF4-FFF2-40B4-BE49-F238E27FC236}">
                <a16:creationId xmlns:a16="http://schemas.microsoft.com/office/drawing/2014/main" id="{D5593ADC-1AB3-9E44-B274-E07E270096B1}"/>
              </a:ext>
            </a:extLst>
          </p:cNvPr>
          <p:cNvSpPr/>
          <p:nvPr/>
        </p:nvSpPr>
        <p:spPr>
          <a:xfrm>
            <a:off x="3855038" y="242447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49" name="TextBox 48">
            <a:extLst>
              <a:ext uri="{FF2B5EF4-FFF2-40B4-BE49-F238E27FC236}">
                <a16:creationId xmlns:a16="http://schemas.microsoft.com/office/drawing/2014/main" id="{5D653E06-D29C-9B48-861E-F91FFA9C8923}"/>
              </a:ext>
            </a:extLst>
          </p:cNvPr>
          <p:cNvSpPr txBox="1"/>
          <p:nvPr/>
        </p:nvSpPr>
        <p:spPr>
          <a:xfrm>
            <a:off x="7903451" y="4243007"/>
            <a:ext cx="3095335" cy="461665"/>
          </a:xfrm>
          <a:prstGeom prst="rect">
            <a:avLst/>
          </a:prstGeom>
          <a:noFill/>
        </p:spPr>
        <p:txBody>
          <a:bodyPr wrap="none" rtlCol="0">
            <a:spAutoFit/>
          </a:bodyPr>
          <a:lstStyle/>
          <a:p>
            <a:r>
              <a:rPr lang="en-US" sz="2400" dirty="0"/>
              <a:t>All-pairs-shortest-paths</a:t>
            </a:r>
          </a:p>
        </p:txBody>
      </p:sp>
      <p:sp>
        <p:nvSpPr>
          <p:cNvPr id="56" name="TextBox 55">
            <a:extLst>
              <a:ext uri="{FF2B5EF4-FFF2-40B4-BE49-F238E27FC236}">
                <a16:creationId xmlns:a16="http://schemas.microsoft.com/office/drawing/2014/main" id="{4C35BFD7-B77A-7846-87BD-0148CCA75104}"/>
              </a:ext>
            </a:extLst>
          </p:cNvPr>
          <p:cNvSpPr txBox="1"/>
          <p:nvPr/>
        </p:nvSpPr>
        <p:spPr>
          <a:xfrm>
            <a:off x="8523765" y="5661458"/>
            <a:ext cx="2435731" cy="461665"/>
          </a:xfrm>
          <a:prstGeom prst="rect">
            <a:avLst/>
          </a:prstGeom>
          <a:noFill/>
        </p:spPr>
        <p:txBody>
          <a:bodyPr wrap="none" rtlCol="0">
            <a:spAutoFit/>
          </a:bodyPr>
          <a:lstStyle/>
          <a:p>
            <a:r>
              <a:rPr lang="en-US" sz="2400" dirty="0"/>
              <a:t>LU decomposition</a:t>
            </a:r>
          </a:p>
        </p:txBody>
      </p:sp>
      <p:pic>
        <p:nvPicPr>
          <p:cNvPr id="2054" name="Picture 6" descr="Python program to multiply two matrices">
            <a:extLst>
              <a:ext uri="{FF2B5EF4-FFF2-40B4-BE49-F238E27FC236}">
                <a16:creationId xmlns:a16="http://schemas.microsoft.com/office/drawing/2014/main" id="{CE2A8A00-30C8-E949-9619-13A07B1D2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93" y="4148483"/>
            <a:ext cx="3621024" cy="11530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
            <a:extLst>
              <a:ext uri="{FF2B5EF4-FFF2-40B4-BE49-F238E27FC236}">
                <a16:creationId xmlns:a16="http://schemas.microsoft.com/office/drawing/2014/main" id="{156A89E4-1B0E-CF4F-A04E-5A4806E3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13" y="5149112"/>
            <a:ext cx="2298518" cy="154555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EDB871F-C6F6-3847-A377-0F0DF1BFED4F}"/>
              </a:ext>
            </a:extLst>
          </p:cNvPr>
          <p:cNvSpPr txBox="1"/>
          <p:nvPr/>
        </p:nvSpPr>
        <p:spPr>
          <a:xfrm>
            <a:off x="3712414" y="4407159"/>
            <a:ext cx="1172437" cy="461665"/>
          </a:xfrm>
          <a:prstGeom prst="rect">
            <a:avLst/>
          </a:prstGeom>
          <a:noFill/>
        </p:spPr>
        <p:txBody>
          <a:bodyPr wrap="none" rtlCol="0">
            <a:spAutoFit/>
          </a:bodyPr>
          <a:lstStyle/>
          <a:p>
            <a:r>
              <a:rPr lang="en-US" sz="2400" dirty="0" err="1"/>
              <a:t>Matmul</a:t>
            </a:r>
            <a:endParaRPr lang="en-US" sz="2400" dirty="0"/>
          </a:p>
        </p:txBody>
      </p:sp>
      <p:sp>
        <p:nvSpPr>
          <p:cNvPr id="60" name="TextBox 59">
            <a:extLst>
              <a:ext uri="{FF2B5EF4-FFF2-40B4-BE49-F238E27FC236}">
                <a16:creationId xmlns:a16="http://schemas.microsoft.com/office/drawing/2014/main" id="{4604B003-6CA0-2248-ABBF-1EACD033E13A}"/>
              </a:ext>
            </a:extLst>
          </p:cNvPr>
          <p:cNvSpPr txBox="1"/>
          <p:nvPr/>
        </p:nvSpPr>
        <p:spPr>
          <a:xfrm>
            <a:off x="2712914" y="5661459"/>
            <a:ext cx="1694695" cy="461665"/>
          </a:xfrm>
          <a:prstGeom prst="rect">
            <a:avLst/>
          </a:prstGeom>
          <a:noFill/>
        </p:spPr>
        <p:txBody>
          <a:bodyPr wrap="none" rtlCol="0">
            <a:spAutoFit/>
          </a:bodyPr>
          <a:lstStyle/>
          <a:p>
            <a:r>
              <a:rPr lang="en-US" sz="2400" dirty="0"/>
              <a:t>Convolution</a:t>
            </a:r>
          </a:p>
        </p:txBody>
      </p:sp>
      <p:sp>
        <p:nvSpPr>
          <p:cNvPr id="55" name="Right Arrow 54">
            <a:extLst>
              <a:ext uri="{FF2B5EF4-FFF2-40B4-BE49-F238E27FC236}">
                <a16:creationId xmlns:a16="http://schemas.microsoft.com/office/drawing/2014/main" id="{84FD4592-796A-1D44-8D52-B6592D4378B3}"/>
              </a:ext>
            </a:extLst>
          </p:cNvPr>
          <p:cNvSpPr/>
          <p:nvPr/>
        </p:nvSpPr>
        <p:spPr>
          <a:xfrm>
            <a:off x="4832570" y="5249151"/>
            <a:ext cx="795176" cy="4662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7D93481-41D4-CE4C-A040-0FCB85E7D3A4}"/>
              </a:ext>
            </a:extLst>
          </p:cNvPr>
          <p:cNvSpPr txBox="1"/>
          <p:nvPr/>
        </p:nvSpPr>
        <p:spPr>
          <a:xfrm>
            <a:off x="324113" y="3349722"/>
            <a:ext cx="1811009" cy="400110"/>
          </a:xfrm>
          <a:prstGeom prst="rect">
            <a:avLst/>
          </a:prstGeom>
          <a:noFill/>
        </p:spPr>
        <p:txBody>
          <a:bodyPr wrap="none" rtlCol="0">
            <a:spAutoFit/>
          </a:bodyPr>
          <a:lstStyle/>
          <a:p>
            <a:r>
              <a:rPr lang="en-US" sz="2000" dirty="0"/>
              <a:t>Single core CPU</a:t>
            </a:r>
          </a:p>
        </p:txBody>
      </p:sp>
      <p:sp>
        <p:nvSpPr>
          <p:cNvPr id="64" name="TextBox 63">
            <a:extLst>
              <a:ext uri="{FF2B5EF4-FFF2-40B4-BE49-F238E27FC236}">
                <a16:creationId xmlns:a16="http://schemas.microsoft.com/office/drawing/2014/main" id="{F2F2BE87-50F2-8646-9D20-1253A7E57AD3}"/>
              </a:ext>
            </a:extLst>
          </p:cNvPr>
          <p:cNvSpPr txBox="1"/>
          <p:nvPr/>
        </p:nvSpPr>
        <p:spPr>
          <a:xfrm>
            <a:off x="3585010" y="3370099"/>
            <a:ext cx="1770934" cy="400110"/>
          </a:xfrm>
          <a:prstGeom prst="rect">
            <a:avLst/>
          </a:prstGeom>
          <a:noFill/>
        </p:spPr>
        <p:txBody>
          <a:bodyPr wrap="none" rtlCol="0">
            <a:spAutoFit/>
          </a:bodyPr>
          <a:lstStyle/>
          <a:p>
            <a:r>
              <a:rPr lang="en-US" sz="2000" dirty="0"/>
              <a:t>Multi-core CPU</a:t>
            </a:r>
          </a:p>
        </p:txBody>
      </p:sp>
      <p:sp>
        <p:nvSpPr>
          <p:cNvPr id="65" name="TextBox 64">
            <a:extLst>
              <a:ext uri="{FF2B5EF4-FFF2-40B4-BE49-F238E27FC236}">
                <a16:creationId xmlns:a16="http://schemas.microsoft.com/office/drawing/2014/main" id="{E2CCF81F-0237-2845-8DC5-7203062C5730}"/>
              </a:ext>
            </a:extLst>
          </p:cNvPr>
          <p:cNvSpPr txBox="1"/>
          <p:nvPr/>
        </p:nvSpPr>
        <p:spPr>
          <a:xfrm>
            <a:off x="7704275" y="2742284"/>
            <a:ext cx="2115451" cy="400110"/>
          </a:xfrm>
          <a:prstGeom prst="rect">
            <a:avLst/>
          </a:prstGeom>
          <a:noFill/>
        </p:spPr>
        <p:txBody>
          <a:bodyPr wrap="none" rtlCol="0">
            <a:spAutoFit/>
          </a:bodyPr>
          <a:lstStyle/>
          <a:p>
            <a:r>
              <a:rPr lang="en-US" sz="2000" dirty="0"/>
              <a:t>Multi-node cluster</a:t>
            </a:r>
          </a:p>
        </p:txBody>
      </p:sp>
    </p:spTree>
    <p:extLst>
      <p:ext uri="{BB962C8B-B14F-4D97-AF65-F5344CB8AC3E}">
        <p14:creationId xmlns:p14="http://schemas.microsoft.com/office/powerpoint/2010/main" val="108761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4853E-9B63-2847-8C29-03AFE3D1A860}"/>
              </a:ext>
            </a:extLst>
          </p:cNvPr>
          <p:cNvSpPr>
            <a:spLocks noGrp="1"/>
          </p:cNvSpPr>
          <p:nvPr>
            <p:ph type="title"/>
          </p:nvPr>
        </p:nvSpPr>
        <p:spPr>
          <a:xfrm>
            <a:off x="688657" y="94721"/>
            <a:ext cx="9595485" cy="659444"/>
          </a:xfrm>
        </p:spPr>
        <p:txBody>
          <a:bodyPr/>
          <a:lstStyle/>
          <a:p>
            <a:r>
              <a:rPr lang="en-US" dirty="0"/>
              <a:t>CNN EXAMPLE – 1 level of tiling</a:t>
            </a:r>
          </a:p>
        </p:txBody>
      </p:sp>
      <p:sp>
        <p:nvSpPr>
          <p:cNvPr id="3" name="Content Placeholder 2">
            <a:extLst>
              <a:ext uri="{FF2B5EF4-FFF2-40B4-BE49-F238E27FC236}">
                <a16:creationId xmlns:a16="http://schemas.microsoft.com/office/drawing/2014/main" id="{2B24C9A6-9277-9545-8595-38C84E23B17F}"/>
              </a:ext>
            </a:extLst>
          </p:cNvPr>
          <p:cNvSpPr>
            <a:spLocks noGrp="1"/>
          </p:cNvSpPr>
          <p:nvPr>
            <p:ph sz="half" idx="1"/>
          </p:nvPr>
        </p:nvSpPr>
        <p:spPr>
          <a:xfrm>
            <a:off x="731747" y="670043"/>
            <a:ext cx="9595485" cy="5350804"/>
          </a:xfrm>
        </p:spPr>
        <p:txBody>
          <a:bodyPr/>
          <a:lstStyle/>
          <a:p>
            <a:r>
              <a:rPr lang="en-US" dirty="0"/>
              <a:t>Tiling: divide single loop into two</a:t>
            </a:r>
          </a:p>
          <a:p>
            <a:endParaRPr lang="en-US" dirty="0"/>
          </a:p>
          <a:p>
            <a:r>
              <a:rPr lang="en-US" dirty="0"/>
              <a:t>1-level tiling: tile each loop once</a:t>
            </a:r>
          </a:p>
          <a:p>
            <a:endParaRPr lang="en-US" dirty="0"/>
          </a:p>
          <a:p>
            <a:endParaRPr lang="en-US" dirty="0"/>
          </a:p>
          <a:p>
            <a:endParaRPr lang="en-US" dirty="0"/>
          </a:p>
          <a:p>
            <a:endParaRPr lang="en-US" dirty="0"/>
          </a:p>
          <a:p>
            <a:endParaRPr lang="en-US" dirty="0"/>
          </a:p>
          <a:p>
            <a:endParaRPr lang="en-US" dirty="0"/>
          </a:p>
          <a:p>
            <a:r>
              <a:rPr lang="en-US" dirty="0"/>
              <a:t>What is design space of 1-level tiling?</a:t>
            </a:r>
          </a:p>
          <a:p>
            <a:pPr lvl="1"/>
            <a:r>
              <a:rPr lang="en-US" dirty="0"/>
              <a:t>7!(#tiling loop order) </a:t>
            </a:r>
            <a:r>
              <a:rPr lang="en-US" b="1" dirty="0"/>
              <a:t>x</a:t>
            </a:r>
            <a:r>
              <a:rPr lang="en-US" dirty="0"/>
              <a:t> #(T var options)</a:t>
            </a:r>
          </a:p>
        </p:txBody>
      </p:sp>
      <p:sp>
        <p:nvSpPr>
          <p:cNvPr id="4" name="Text Placeholder 3">
            <a:extLst>
              <a:ext uri="{FF2B5EF4-FFF2-40B4-BE49-F238E27FC236}">
                <a16:creationId xmlns:a16="http://schemas.microsoft.com/office/drawing/2014/main" id="{1CC26BA1-010D-AC44-B1C0-F779E54B637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B51E1DC-72D2-9C41-B29A-FE68C8D21F99}"/>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F4B3600-FDF6-694E-914E-F730F787C36E}"/>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26A5AB7-D1B4-104C-B362-4EAFB25D1A0F}"/>
              </a:ext>
            </a:extLst>
          </p:cNvPr>
          <p:cNvSpPr>
            <a:spLocks noGrp="1"/>
          </p:cNvSpPr>
          <p:nvPr>
            <p:ph type="body" sz="quarter" idx="16"/>
          </p:nvPr>
        </p:nvSpPr>
        <p:spPr/>
        <p:txBody>
          <a:bodyPr/>
          <a:lstStyle/>
          <a:p>
            <a:endParaRPr lang="en-US"/>
          </a:p>
        </p:txBody>
      </p:sp>
      <p:pic>
        <p:nvPicPr>
          <p:cNvPr id="8" name="Picture 7">
            <a:extLst>
              <a:ext uri="{FF2B5EF4-FFF2-40B4-BE49-F238E27FC236}">
                <a16:creationId xmlns:a16="http://schemas.microsoft.com/office/drawing/2014/main" id="{84410872-03AE-AD4F-827A-1D09A80AD64D}"/>
              </a:ext>
            </a:extLst>
          </p:cNvPr>
          <p:cNvPicPr>
            <a:picLocks noChangeAspect="1"/>
          </p:cNvPicPr>
          <p:nvPr/>
        </p:nvPicPr>
        <p:blipFill>
          <a:blip r:embed="rId3"/>
          <a:stretch>
            <a:fillRect/>
          </a:stretch>
        </p:blipFill>
        <p:spPr>
          <a:xfrm>
            <a:off x="877442" y="1300336"/>
            <a:ext cx="3759200" cy="469579"/>
          </a:xfrm>
          <a:prstGeom prst="rect">
            <a:avLst/>
          </a:prstGeom>
        </p:spPr>
      </p:pic>
      <p:pic>
        <p:nvPicPr>
          <p:cNvPr id="9" name="Picture 8">
            <a:extLst>
              <a:ext uri="{FF2B5EF4-FFF2-40B4-BE49-F238E27FC236}">
                <a16:creationId xmlns:a16="http://schemas.microsoft.com/office/drawing/2014/main" id="{BDA21130-FECE-CA42-8F17-094EA2F62C5E}"/>
              </a:ext>
            </a:extLst>
          </p:cNvPr>
          <p:cNvPicPr>
            <a:picLocks noChangeAspect="1"/>
          </p:cNvPicPr>
          <p:nvPr/>
        </p:nvPicPr>
        <p:blipFill>
          <a:blip r:embed="rId4"/>
          <a:stretch>
            <a:fillRect/>
          </a:stretch>
        </p:blipFill>
        <p:spPr>
          <a:xfrm>
            <a:off x="5773927" y="1201033"/>
            <a:ext cx="4699000" cy="745202"/>
          </a:xfrm>
          <a:prstGeom prst="rect">
            <a:avLst/>
          </a:prstGeom>
        </p:spPr>
      </p:pic>
      <p:sp>
        <p:nvSpPr>
          <p:cNvPr id="10" name="Right Arrow 9">
            <a:extLst>
              <a:ext uri="{FF2B5EF4-FFF2-40B4-BE49-F238E27FC236}">
                <a16:creationId xmlns:a16="http://schemas.microsoft.com/office/drawing/2014/main" id="{7F8033EA-69DA-4C44-8851-66795F1EC5C7}"/>
              </a:ext>
            </a:extLst>
          </p:cNvPr>
          <p:cNvSpPr/>
          <p:nvPr/>
        </p:nvSpPr>
        <p:spPr>
          <a:xfrm>
            <a:off x="4821721" y="1393006"/>
            <a:ext cx="794573" cy="28419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39682D4-3F29-3A44-BF2A-E56003ECFA37}"/>
              </a:ext>
            </a:extLst>
          </p:cNvPr>
          <p:cNvPicPr>
            <a:picLocks noChangeAspect="1"/>
          </p:cNvPicPr>
          <p:nvPr/>
        </p:nvPicPr>
        <p:blipFill>
          <a:blip r:embed="rId5"/>
          <a:stretch>
            <a:fillRect/>
          </a:stretch>
        </p:blipFill>
        <p:spPr>
          <a:xfrm>
            <a:off x="942944" y="2591297"/>
            <a:ext cx="6235700" cy="1623478"/>
          </a:xfrm>
          <a:prstGeom prst="rect">
            <a:avLst/>
          </a:prstGeom>
        </p:spPr>
      </p:pic>
      <p:pic>
        <p:nvPicPr>
          <p:cNvPr id="12" name="Picture 11">
            <a:extLst>
              <a:ext uri="{FF2B5EF4-FFF2-40B4-BE49-F238E27FC236}">
                <a16:creationId xmlns:a16="http://schemas.microsoft.com/office/drawing/2014/main" id="{90302CE7-3FB2-2648-A9E9-16799DAB36E7}"/>
              </a:ext>
            </a:extLst>
          </p:cNvPr>
          <p:cNvPicPr>
            <a:picLocks noChangeAspect="1"/>
          </p:cNvPicPr>
          <p:nvPr/>
        </p:nvPicPr>
        <p:blipFill>
          <a:blip r:embed="rId6"/>
          <a:stretch>
            <a:fillRect/>
          </a:stretch>
        </p:blipFill>
        <p:spPr>
          <a:xfrm>
            <a:off x="4591822" y="4384914"/>
            <a:ext cx="5778500" cy="1784237"/>
          </a:xfrm>
          <a:prstGeom prst="rect">
            <a:avLst/>
          </a:prstGeom>
        </p:spPr>
      </p:pic>
      <p:sp>
        <p:nvSpPr>
          <p:cNvPr id="13" name="TextBox 12">
            <a:extLst>
              <a:ext uri="{FF2B5EF4-FFF2-40B4-BE49-F238E27FC236}">
                <a16:creationId xmlns:a16="http://schemas.microsoft.com/office/drawing/2014/main" id="{53135DF0-2BE2-9D4E-A465-805D67D4ED1F}"/>
              </a:ext>
            </a:extLst>
          </p:cNvPr>
          <p:cNvSpPr txBox="1"/>
          <p:nvPr/>
        </p:nvSpPr>
        <p:spPr>
          <a:xfrm>
            <a:off x="1045387" y="4566068"/>
            <a:ext cx="3423309" cy="1421928"/>
          </a:xfrm>
          <a:prstGeom prst="rect">
            <a:avLst/>
          </a:prstGeom>
          <a:noFill/>
        </p:spPr>
        <p:txBody>
          <a:bodyPr wrap="none" rtlCol="0">
            <a:spAutoFit/>
          </a:bodyPr>
          <a:lstStyle/>
          <a:p>
            <a:r>
              <a:rPr lang="en-US" dirty="0"/>
              <a:t>Point loops:</a:t>
            </a:r>
          </a:p>
          <a:p>
            <a:r>
              <a:rPr lang="en-US" dirty="0"/>
              <a:t>Rectangular slice, </a:t>
            </a:r>
          </a:p>
          <a:p>
            <a:r>
              <a:rPr lang="en-US" dirty="0"/>
              <a:t>size bounded by T var</a:t>
            </a:r>
          </a:p>
        </p:txBody>
      </p:sp>
      <p:sp>
        <p:nvSpPr>
          <p:cNvPr id="14" name="TextBox 13">
            <a:extLst>
              <a:ext uri="{FF2B5EF4-FFF2-40B4-BE49-F238E27FC236}">
                <a16:creationId xmlns:a16="http://schemas.microsoft.com/office/drawing/2014/main" id="{7FC9F4E6-06A7-8946-B830-444061361150}"/>
              </a:ext>
            </a:extLst>
          </p:cNvPr>
          <p:cNvSpPr txBox="1"/>
          <p:nvPr/>
        </p:nvSpPr>
        <p:spPr>
          <a:xfrm>
            <a:off x="7272099" y="2762918"/>
            <a:ext cx="3012043" cy="1421928"/>
          </a:xfrm>
          <a:prstGeom prst="rect">
            <a:avLst/>
          </a:prstGeom>
          <a:noFill/>
        </p:spPr>
        <p:txBody>
          <a:bodyPr wrap="none" rtlCol="0">
            <a:spAutoFit/>
          </a:bodyPr>
          <a:lstStyle/>
          <a:p>
            <a:r>
              <a:rPr lang="en-US" dirty="0"/>
              <a:t>Tiling loops:</a:t>
            </a:r>
          </a:p>
          <a:p>
            <a:r>
              <a:rPr lang="en-US" dirty="0"/>
              <a:t>Loop order defines</a:t>
            </a:r>
          </a:p>
          <a:p>
            <a:r>
              <a:rPr lang="en-US" dirty="0"/>
              <a:t>schedule of tiles</a:t>
            </a:r>
          </a:p>
        </p:txBody>
      </p:sp>
    </p:spTree>
    <p:extLst>
      <p:ext uri="{BB962C8B-B14F-4D97-AF65-F5344CB8AC3E}">
        <p14:creationId xmlns:p14="http://schemas.microsoft.com/office/powerpoint/2010/main" val="220066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9A4C2-3A64-3C48-9926-87FB2A49E40F}"/>
              </a:ext>
            </a:extLst>
          </p:cNvPr>
          <p:cNvSpPr>
            <a:spLocks noGrp="1"/>
          </p:cNvSpPr>
          <p:nvPr>
            <p:ph type="title"/>
          </p:nvPr>
        </p:nvSpPr>
        <p:spPr/>
        <p:txBody>
          <a:bodyPr/>
          <a:lstStyle/>
          <a:p>
            <a:r>
              <a:rPr lang="en-US" dirty="0"/>
              <a:t>Thanks for listening</a:t>
            </a:r>
          </a:p>
        </p:txBody>
      </p:sp>
      <p:sp>
        <p:nvSpPr>
          <p:cNvPr id="3" name="Content Placeholder 2">
            <a:extLst>
              <a:ext uri="{FF2B5EF4-FFF2-40B4-BE49-F238E27FC236}">
                <a16:creationId xmlns:a16="http://schemas.microsoft.com/office/drawing/2014/main" id="{E61972A2-BEF9-BF47-9FD5-9CCDF92BD6CA}"/>
              </a:ext>
            </a:extLst>
          </p:cNvPr>
          <p:cNvSpPr>
            <a:spLocks noGrp="1"/>
          </p:cNvSpPr>
          <p:nvPr>
            <p:ph sz="half" idx="1"/>
          </p:nvPr>
        </p:nvSpPr>
        <p:spPr/>
        <p:txBody>
          <a:bodyPr/>
          <a:lstStyle/>
          <a:p>
            <a:r>
              <a:rPr lang="en-US" dirty="0"/>
              <a:t>Questions </a:t>
            </a:r>
            <a:r>
              <a:rPr lang="en-US" dirty="0">
                <a:latin typeface="Garamond" panose="02020404030301010803" pitchFamily="18" charset="0"/>
              </a:rPr>
              <a:t>?</a:t>
            </a:r>
            <a:endParaRPr lang="en-US" dirty="0"/>
          </a:p>
        </p:txBody>
      </p:sp>
      <p:sp>
        <p:nvSpPr>
          <p:cNvPr id="4" name="Text Placeholder 3">
            <a:extLst>
              <a:ext uri="{FF2B5EF4-FFF2-40B4-BE49-F238E27FC236}">
                <a16:creationId xmlns:a16="http://schemas.microsoft.com/office/drawing/2014/main" id="{C0345FA9-F862-154B-9569-65AD3904175C}"/>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3356761-2C12-7442-BB39-CBA8D791632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556E9C66-6C1E-8B4D-9FD9-387804F1396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BED5CA06-4037-B745-9EA2-D4AFE6BC14E0}"/>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9684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9F116-6F56-2344-B4B6-FFC08355309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9DE36F6-DA84-3243-A1D7-59DE0B1A7D5B}"/>
              </a:ext>
            </a:extLst>
          </p:cNvPr>
          <p:cNvSpPr>
            <a:spLocks noGrp="1"/>
          </p:cNvSpPr>
          <p:nvPr>
            <p:ph sz="half" idx="1"/>
          </p:nvPr>
        </p:nvSpPr>
        <p:spPr>
          <a:xfrm>
            <a:off x="828674" y="1364313"/>
            <a:ext cx="9595485" cy="5731377"/>
          </a:xfrm>
        </p:spPr>
        <p:txBody>
          <a:bodyPr/>
          <a:lstStyle/>
          <a:p>
            <a:r>
              <a:rPr lang="en-US" dirty="0"/>
              <a:t>Performance model and design space  exploration for basic tensor operators on single core, vertical memory hierarchy</a:t>
            </a:r>
          </a:p>
          <a:p>
            <a:pPr lvl="1"/>
            <a:r>
              <a:rPr lang="en-US" dirty="0"/>
              <a:t>Key idea of modeling and exploration	</a:t>
            </a:r>
          </a:p>
          <a:p>
            <a:pPr lvl="1"/>
            <a:r>
              <a:rPr lang="en-US" dirty="0"/>
              <a:t>Automatic solution derivation</a:t>
            </a:r>
          </a:p>
          <a:p>
            <a:r>
              <a:rPr lang="en-US" dirty="0"/>
              <a:t>Extension to shared-memory architecture</a:t>
            </a:r>
          </a:p>
          <a:p>
            <a:r>
              <a:rPr lang="en-US" dirty="0"/>
              <a:t>Extension to distributed memory cluster</a:t>
            </a:r>
          </a:p>
          <a:p>
            <a:r>
              <a:rPr lang="en-US" dirty="0"/>
              <a:t>Extension to more complex tensor computation on distributed memory cluster</a:t>
            </a:r>
          </a:p>
          <a:p>
            <a:endParaRPr lang="en-US" dirty="0"/>
          </a:p>
          <a:p>
            <a:endParaRPr lang="en-US" dirty="0"/>
          </a:p>
        </p:txBody>
      </p:sp>
      <p:sp>
        <p:nvSpPr>
          <p:cNvPr id="4" name="Text Placeholder 3">
            <a:extLst>
              <a:ext uri="{FF2B5EF4-FFF2-40B4-BE49-F238E27FC236}">
                <a16:creationId xmlns:a16="http://schemas.microsoft.com/office/drawing/2014/main" id="{1AC5EF4B-BF00-354F-B4B4-62CE4A957BE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A4F9EE7-8809-2C4C-8CC7-F820676B54CD}"/>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4CD6E8B-C74F-7B45-B585-2168B00321BC}"/>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B42D19D-7BAA-7C4E-92C5-A652A765A7F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16818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5C8E-9EC7-A643-B3E2-B5B90AD3B4DE}"/>
              </a:ext>
            </a:extLst>
          </p:cNvPr>
          <p:cNvSpPr>
            <a:spLocks noGrp="1"/>
          </p:cNvSpPr>
          <p:nvPr>
            <p:ph type="title"/>
          </p:nvPr>
        </p:nvSpPr>
        <p:spPr>
          <a:xfrm>
            <a:off x="828674" y="381386"/>
            <a:ext cx="9753981" cy="659444"/>
          </a:xfrm>
        </p:spPr>
        <p:txBody>
          <a:bodyPr/>
          <a:lstStyle/>
          <a:p>
            <a:r>
              <a:rPr lang="en-US" dirty="0"/>
              <a:t>Using model in deep learning compiler</a:t>
            </a:r>
          </a:p>
        </p:txBody>
      </p:sp>
      <p:sp>
        <p:nvSpPr>
          <p:cNvPr id="3" name="Content Placeholder 2">
            <a:extLst>
              <a:ext uri="{FF2B5EF4-FFF2-40B4-BE49-F238E27FC236}">
                <a16:creationId xmlns:a16="http://schemas.microsoft.com/office/drawing/2014/main" id="{D56A21D2-4105-4C4B-875F-A04D63E64CF2}"/>
              </a:ext>
            </a:extLst>
          </p:cNvPr>
          <p:cNvSpPr>
            <a:spLocks noGrp="1"/>
          </p:cNvSpPr>
          <p:nvPr>
            <p:ph sz="half" idx="1"/>
          </p:nvPr>
        </p:nvSpPr>
        <p:spPr>
          <a:xfrm>
            <a:off x="304800" y="1040830"/>
            <a:ext cx="10668000" cy="6424842"/>
          </a:xfrm>
        </p:spPr>
        <p:txBody>
          <a:bodyPr/>
          <a:lstStyle/>
          <a:p>
            <a:r>
              <a:rPr lang="en-US" dirty="0" err="1"/>
              <a:t>AutoTVM</a:t>
            </a:r>
            <a:r>
              <a:rPr lang="en-US" dirty="0"/>
              <a:t> compiler uses auto-tuning to evaluate the performance of different optimization</a:t>
            </a:r>
          </a:p>
          <a:p>
            <a:pPr lvl="1"/>
            <a:r>
              <a:rPr lang="en-US" dirty="0"/>
              <a:t>Huge time and resource consumption</a:t>
            </a:r>
          </a:p>
          <a:p>
            <a:pPr lvl="1"/>
            <a:r>
              <a:rPr lang="en-US" dirty="0"/>
              <a:t>Online tunning must be deployed on target machine</a:t>
            </a:r>
          </a:p>
          <a:p>
            <a:pPr lvl="1"/>
            <a:r>
              <a:rPr lang="en-US" dirty="0"/>
              <a:t>Extra difficulties for deployment</a:t>
            </a:r>
          </a:p>
          <a:p>
            <a:r>
              <a:rPr lang="en-US" dirty="0"/>
              <a:t>Next generation </a:t>
            </a:r>
            <a:r>
              <a:rPr lang="en-US" dirty="0" err="1"/>
              <a:t>AutoTVM</a:t>
            </a:r>
            <a:endParaRPr lang="en-US" dirty="0"/>
          </a:p>
          <a:p>
            <a:pPr lvl="1"/>
            <a:r>
              <a:rPr lang="en-US" dirty="0"/>
              <a:t>Remove auto-tuning, use static-analysis based performance model to evaluate performance</a:t>
            </a:r>
          </a:p>
          <a:p>
            <a:pPr lvl="1"/>
            <a:r>
              <a:rPr lang="en-US" dirty="0"/>
              <a:t>Use same idea to model data movement</a:t>
            </a:r>
          </a:p>
          <a:p>
            <a:pPr lvl="1"/>
            <a:r>
              <a:rPr lang="en-US" dirty="0"/>
              <a:t>Other features included</a:t>
            </a:r>
          </a:p>
          <a:p>
            <a:pPr lvl="1"/>
            <a:r>
              <a:rPr lang="en-US" dirty="0"/>
              <a:t>Production project completed in internship in AWS </a:t>
            </a:r>
            <a:r>
              <a:rPr lang="en-US" dirty="0" err="1"/>
              <a:t>SageMaker</a:t>
            </a:r>
            <a:r>
              <a:rPr lang="en-US" dirty="0"/>
              <a:t>/TVM team</a:t>
            </a:r>
          </a:p>
          <a:p>
            <a:pPr lvl="1"/>
            <a:endParaRPr lang="en-US" dirty="0"/>
          </a:p>
          <a:p>
            <a:endParaRPr lang="en-US" dirty="0"/>
          </a:p>
          <a:p>
            <a:endParaRPr lang="en-US" dirty="0"/>
          </a:p>
        </p:txBody>
      </p:sp>
      <p:sp>
        <p:nvSpPr>
          <p:cNvPr id="4" name="Text Placeholder 3">
            <a:extLst>
              <a:ext uri="{FF2B5EF4-FFF2-40B4-BE49-F238E27FC236}">
                <a16:creationId xmlns:a16="http://schemas.microsoft.com/office/drawing/2014/main" id="{021EEFC8-6EB1-034A-880C-34F5BA7F365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4848225-FA89-0041-815C-875DC397A1A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AD6D4E4-D7C5-ED48-8B93-DDAE38FCFBB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783AB16F-CC59-794B-913C-018521AB85E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4965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9432-97FB-9544-9818-418390A9F162}"/>
              </a:ext>
            </a:extLst>
          </p:cNvPr>
          <p:cNvSpPr>
            <a:spLocks noGrp="1"/>
          </p:cNvSpPr>
          <p:nvPr>
            <p:ph type="title"/>
          </p:nvPr>
        </p:nvSpPr>
        <p:spPr>
          <a:xfrm>
            <a:off x="828674" y="272294"/>
            <a:ext cx="9595485" cy="659444"/>
          </a:xfrm>
        </p:spPr>
        <p:txBody>
          <a:bodyPr/>
          <a:lstStyle/>
          <a:p>
            <a:r>
              <a:rPr lang="en-US" dirty="0"/>
              <a:t>Using model in deep learning compiler</a:t>
            </a:r>
          </a:p>
        </p:txBody>
      </p:sp>
      <p:sp>
        <p:nvSpPr>
          <p:cNvPr id="4" name="Text Placeholder 3">
            <a:extLst>
              <a:ext uri="{FF2B5EF4-FFF2-40B4-BE49-F238E27FC236}">
                <a16:creationId xmlns:a16="http://schemas.microsoft.com/office/drawing/2014/main" id="{5074F3EB-4B57-0349-B294-A11BFEB7861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E1D6E54-6EEC-DF4F-91F6-478F60445A7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A41D0D8-CBB5-4F43-9F60-9378C12265D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809C574D-9B8F-084B-BAF8-463A4E57014D}"/>
              </a:ext>
            </a:extLst>
          </p:cNvPr>
          <p:cNvSpPr>
            <a:spLocks noGrp="1"/>
          </p:cNvSpPr>
          <p:nvPr>
            <p:ph type="body" sz="quarter" idx="16"/>
          </p:nvPr>
        </p:nvSpPr>
        <p:spPr/>
        <p:txBody>
          <a:bodyPr/>
          <a:lstStyle/>
          <a:p>
            <a:endParaRPr lang="en-US"/>
          </a:p>
        </p:txBody>
      </p:sp>
      <p:sp>
        <p:nvSpPr>
          <p:cNvPr id="12" name="TextBox 11">
            <a:extLst>
              <a:ext uri="{FF2B5EF4-FFF2-40B4-BE49-F238E27FC236}">
                <a16:creationId xmlns:a16="http://schemas.microsoft.com/office/drawing/2014/main" id="{C420C722-CAAB-774A-BA0E-3B7664FAD794}"/>
              </a:ext>
            </a:extLst>
          </p:cNvPr>
          <p:cNvSpPr txBox="1"/>
          <p:nvPr/>
        </p:nvSpPr>
        <p:spPr>
          <a:xfrm>
            <a:off x="5626416" y="1282239"/>
            <a:ext cx="5288341" cy="5853910"/>
          </a:xfrm>
          <a:prstGeom prst="rect">
            <a:avLst/>
          </a:prstGeom>
          <a:noFill/>
        </p:spPr>
        <p:txBody>
          <a:bodyPr wrap="square" rtlCol="0">
            <a:spAutoFit/>
          </a:bodyPr>
          <a:lstStyle/>
          <a:p>
            <a:pPr marL="457200" indent="-457200">
              <a:buFont typeface="Arial" panose="020B0604020202020204" pitchFamily="34" charset="0"/>
              <a:buChar char="•"/>
            </a:pPr>
            <a:r>
              <a:rPr lang="en-US" dirty="0"/>
              <a:t>Table shows inference time</a:t>
            </a:r>
          </a:p>
          <a:p>
            <a:pPr marL="457200" indent="-457200">
              <a:buFont typeface="Arial" panose="020B0604020202020204" pitchFamily="34" charset="0"/>
              <a:buChar char="•"/>
            </a:pPr>
            <a:r>
              <a:rPr lang="en-US" dirty="0" err="1"/>
              <a:t>AutoTVM</a:t>
            </a:r>
            <a:r>
              <a:rPr lang="en-US" dirty="0"/>
              <a:t> Time-limited: auto-tunning under time limitation</a:t>
            </a:r>
          </a:p>
          <a:p>
            <a:pPr marL="457200" indent="-457200">
              <a:buFont typeface="Arial" panose="020B0604020202020204" pitchFamily="34" charset="0"/>
              <a:buChar char="•"/>
            </a:pPr>
            <a:r>
              <a:rPr lang="en-US" dirty="0" err="1"/>
              <a:t>AutoTVM</a:t>
            </a:r>
            <a:r>
              <a:rPr lang="en-US" dirty="0"/>
              <a:t> Exhaustive: exhaustively auto-tunning (time consumption shown in next page)</a:t>
            </a:r>
          </a:p>
          <a:p>
            <a:pPr marL="457200" indent="-457200">
              <a:buFont typeface="Arial" panose="020B0604020202020204" pitchFamily="34" charset="0"/>
              <a:buChar char="•"/>
            </a:pPr>
            <a:r>
              <a:rPr lang="en-US" dirty="0"/>
              <a:t>Tuna: model-driven TVM</a:t>
            </a:r>
          </a:p>
          <a:p>
            <a:pPr marL="457200" indent="-457200">
              <a:buFont typeface="Arial" panose="020B0604020202020204" pitchFamily="34" charset="0"/>
              <a:buChar char="•"/>
            </a:pPr>
            <a:r>
              <a:rPr lang="en-US" dirty="0"/>
              <a:t>1.3x ~ 5.7x faster than limited-time tuning, comparable with exhaustive tuning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16" name="Content Placeholder 15">
            <a:extLst>
              <a:ext uri="{FF2B5EF4-FFF2-40B4-BE49-F238E27FC236}">
                <a16:creationId xmlns:a16="http://schemas.microsoft.com/office/drawing/2014/main" id="{9454CB7C-00CB-2F4F-834D-A15679BD9518}"/>
              </a:ext>
            </a:extLst>
          </p:cNvPr>
          <p:cNvPicPr>
            <a:picLocks noGrp="1" noChangeAspect="1"/>
          </p:cNvPicPr>
          <p:nvPr>
            <p:ph sz="half" idx="1"/>
          </p:nvPr>
        </p:nvPicPr>
        <p:blipFill>
          <a:blip r:embed="rId2"/>
          <a:stretch>
            <a:fillRect/>
          </a:stretch>
        </p:blipFill>
        <p:spPr>
          <a:xfrm>
            <a:off x="300666" y="1287543"/>
            <a:ext cx="5186900" cy="5707269"/>
          </a:xfrm>
        </p:spPr>
      </p:pic>
    </p:spTree>
    <p:extLst>
      <p:ext uri="{BB962C8B-B14F-4D97-AF65-F5344CB8AC3E}">
        <p14:creationId xmlns:p14="http://schemas.microsoft.com/office/powerpoint/2010/main" val="335961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39432-97FB-9544-9818-418390A9F162}"/>
              </a:ext>
            </a:extLst>
          </p:cNvPr>
          <p:cNvSpPr>
            <a:spLocks noGrp="1"/>
          </p:cNvSpPr>
          <p:nvPr>
            <p:ph type="title"/>
          </p:nvPr>
        </p:nvSpPr>
        <p:spPr>
          <a:xfrm>
            <a:off x="828674" y="272294"/>
            <a:ext cx="9595485" cy="659444"/>
          </a:xfrm>
        </p:spPr>
        <p:txBody>
          <a:bodyPr/>
          <a:lstStyle/>
          <a:p>
            <a:r>
              <a:rPr lang="en-US" dirty="0"/>
              <a:t>Using model in deep learning compiler</a:t>
            </a:r>
          </a:p>
        </p:txBody>
      </p:sp>
      <p:sp>
        <p:nvSpPr>
          <p:cNvPr id="4" name="Text Placeholder 3">
            <a:extLst>
              <a:ext uri="{FF2B5EF4-FFF2-40B4-BE49-F238E27FC236}">
                <a16:creationId xmlns:a16="http://schemas.microsoft.com/office/drawing/2014/main" id="{5074F3EB-4B57-0349-B294-A11BFEB7861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E1D6E54-6EEC-DF4F-91F6-478F60445A7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A41D0D8-CBB5-4F43-9F60-9378C12265D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809C574D-9B8F-084B-BAF8-463A4E57014D}"/>
              </a:ext>
            </a:extLst>
          </p:cNvPr>
          <p:cNvSpPr>
            <a:spLocks noGrp="1"/>
          </p:cNvSpPr>
          <p:nvPr>
            <p:ph type="body" sz="quarter" idx="16"/>
          </p:nvPr>
        </p:nvSpPr>
        <p:spPr/>
        <p:txBody>
          <a:bodyPr/>
          <a:lstStyle/>
          <a:p>
            <a:endParaRPr lang="en-US"/>
          </a:p>
        </p:txBody>
      </p:sp>
      <p:sp>
        <p:nvSpPr>
          <p:cNvPr id="12" name="TextBox 11">
            <a:extLst>
              <a:ext uri="{FF2B5EF4-FFF2-40B4-BE49-F238E27FC236}">
                <a16:creationId xmlns:a16="http://schemas.microsoft.com/office/drawing/2014/main" id="{C420C722-CAAB-774A-BA0E-3B7664FAD794}"/>
              </a:ext>
            </a:extLst>
          </p:cNvPr>
          <p:cNvSpPr txBox="1"/>
          <p:nvPr/>
        </p:nvSpPr>
        <p:spPr>
          <a:xfrm>
            <a:off x="5626416" y="1581069"/>
            <a:ext cx="5077776" cy="5853910"/>
          </a:xfrm>
          <a:prstGeom prst="rect">
            <a:avLst/>
          </a:prstGeom>
          <a:noFill/>
        </p:spPr>
        <p:txBody>
          <a:bodyPr wrap="square" rtlCol="0">
            <a:spAutoFit/>
          </a:bodyPr>
          <a:lstStyle/>
          <a:p>
            <a:pPr marL="457200" indent="-457200">
              <a:buFont typeface="Arial" panose="020B0604020202020204" pitchFamily="34" charset="0"/>
              <a:buChar char="•"/>
            </a:pPr>
            <a:r>
              <a:rPr lang="en-US" dirty="0"/>
              <a:t>Tuning time comparison versus exhaustive auto-tuning</a:t>
            </a:r>
          </a:p>
          <a:p>
            <a:pPr marL="457200" indent="-457200">
              <a:buFont typeface="Arial" panose="020B0604020202020204" pitchFamily="34" charset="0"/>
              <a:buChar char="•"/>
            </a:pPr>
            <a:r>
              <a:rPr lang="en-US" dirty="0"/>
              <a:t>Always faster than limited-time tuning, comparable with exhaustive tuning</a:t>
            </a:r>
          </a:p>
          <a:p>
            <a:pPr marL="457200" indent="-457200">
              <a:buFont typeface="Arial" panose="020B0604020202020204" pitchFamily="34" charset="0"/>
              <a:buChar char="•"/>
            </a:pPr>
            <a:r>
              <a:rPr lang="en-US" dirty="0"/>
              <a:t>Accelerate tunning time &gt;80x to find same efficient optimization</a:t>
            </a:r>
          </a:p>
          <a:p>
            <a:pPr marL="457200" indent="-457200">
              <a:buFont typeface="Arial" panose="020B0604020202020204" pitchFamily="34" charset="0"/>
              <a:buChar char="•"/>
            </a:pPr>
            <a:r>
              <a:rPr lang="en-US" dirty="0"/>
              <a:t>User save &gt;95% expense for renting AWS EC2 instances in ML service</a:t>
            </a:r>
          </a:p>
          <a:p>
            <a:pPr marL="457200" indent="-457200">
              <a:buFont typeface="Arial" panose="020B0604020202020204" pitchFamily="34" charset="0"/>
              <a:buChar char="•"/>
            </a:pPr>
            <a:endParaRPr lang="en-US" dirty="0"/>
          </a:p>
        </p:txBody>
      </p:sp>
      <p:pic>
        <p:nvPicPr>
          <p:cNvPr id="11" name="Content Placeholder 10">
            <a:extLst>
              <a:ext uri="{FF2B5EF4-FFF2-40B4-BE49-F238E27FC236}">
                <a16:creationId xmlns:a16="http://schemas.microsoft.com/office/drawing/2014/main" id="{44F17883-71AC-6C4A-BA95-305FA784A768}"/>
              </a:ext>
            </a:extLst>
          </p:cNvPr>
          <p:cNvPicPr>
            <a:picLocks noGrp="1" noChangeAspect="1"/>
          </p:cNvPicPr>
          <p:nvPr>
            <p:ph sz="half" idx="1"/>
          </p:nvPr>
        </p:nvPicPr>
        <p:blipFill>
          <a:blip r:embed="rId2"/>
          <a:stretch>
            <a:fillRect/>
          </a:stretch>
        </p:blipFill>
        <p:spPr>
          <a:xfrm>
            <a:off x="132146" y="1300653"/>
            <a:ext cx="5286023" cy="5660979"/>
          </a:xfrm>
        </p:spPr>
      </p:pic>
      <p:pic>
        <p:nvPicPr>
          <p:cNvPr id="14" name="Picture 13">
            <a:extLst>
              <a:ext uri="{FF2B5EF4-FFF2-40B4-BE49-F238E27FC236}">
                <a16:creationId xmlns:a16="http://schemas.microsoft.com/office/drawing/2014/main" id="{7DBD10D7-6C38-8349-B43F-BF254E7D9DEA}"/>
              </a:ext>
            </a:extLst>
          </p:cNvPr>
          <p:cNvPicPr>
            <a:picLocks noChangeAspect="1"/>
          </p:cNvPicPr>
          <p:nvPr/>
        </p:nvPicPr>
        <p:blipFill>
          <a:blip r:embed="rId3"/>
          <a:stretch>
            <a:fillRect/>
          </a:stretch>
        </p:blipFill>
        <p:spPr>
          <a:xfrm>
            <a:off x="5626416" y="1163245"/>
            <a:ext cx="5516369" cy="3472368"/>
          </a:xfrm>
          <a:prstGeom prst="rect">
            <a:avLst/>
          </a:prstGeom>
        </p:spPr>
      </p:pic>
    </p:spTree>
    <p:extLst>
      <p:ext uri="{BB962C8B-B14F-4D97-AF65-F5344CB8AC3E}">
        <p14:creationId xmlns:p14="http://schemas.microsoft.com/office/powerpoint/2010/main" val="348246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3CBC-4E03-A54E-BF21-96E73DDA70A6}"/>
              </a:ext>
            </a:extLst>
          </p:cNvPr>
          <p:cNvSpPr>
            <a:spLocks noGrp="1"/>
          </p:cNvSpPr>
          <p:nvPr>
            <p:ph type="title"/>
          </p:nvPr>
        </p:nvSpPr>
        <p:spPr>
          <a:xfrm>
            <a:off x="828675" y="397711"/>
            <a:ext cx="9595486" cy="659444"/>
          </a:xfrm>
        </p:spPr>
        <p:txBody>
          <a:bodyPr/>
          <a:lstStyle/>
          <a:p>
            <a:r>
              <a:rPr lang="en-US" dirty="0"/>
              <a:t>Matrix multiplication: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D0E057-CE3A-6440-B9D8-AA35C311BF9E}"/>
                  </a:ext>
                </a:extLst>
              </p:cNvPr>
              <p:cNvSpPr>
                <a:spLocks noGrp="1"/>
              </p:cNvSpPr>
              <p:nvPr>
                <p:ph sz="half" idx="1"/>
              </p:nvPr>
            </p:nvSpPr>
            <p:spPr>
              <a:xfrm>
                <a:off x="449051" y="3491029"/>
                <a:ext cx="10354735" cy="3753439"/>
              </a:xfrm>
            </p:spPr>
            <p:txBody>
              <a:bodyPr/>
              <a:lstStyle/>
              <a:p>
                <a:r>
                  <a:rPr lang="en-US" sz="2800" dirty="0"/>
                  <a:t>S</a:t>
                </a:r>
                <a14:m>
                  <m:oMath xmlns:m="http://schemas.openxmlformats.org/officeDocument/2006/math">
                    <m:r>
                      <m:rPr>
                        <m:sty m:val="p"/>
                      </m:rPr>
                      <a:rPr lang="en-US" sz="2800">
                        <a:latin typeface="Cambria Math" panose="02040503050406030204" pitchFamily="18" charset="0"/>
                      </a:rPr>
                      <m:t>et</m:t>
                    </m:r>
                    <m:r>
                      <a:rPr lang="en-US" sz="280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𝑘</m:t>
                        </m:r>
                      </m:sub>
                    </m:sSub>
                    <m:r>
                      <a:rPr lang="en-US" sz="2800" i="1">
                        <a:latin typeface="Cambria Math" panose="02040503050406030204" pitchFamily="18" charset="0"/>
                      </a:rPr>
                      <m:t>=1</m:t>
                    </m:r>
                  </m:oMath>
                </a14:m>
                <a:endParaRPr lang="en-US" sz="2800" dirty="0"/>
              </a:p>
              <a:p>
                <a:pPr lvl="1"/>
                <a:r>
                  <a:rPr lang="en-US" sz="2400" dirty="0"/>
                  <a:t>T</a:t>
                </a:r>
                <a:r>
                  <a:rPr lang="en-US" sz="2400" baseline="-25000" dirty="0"/>
                  <a:t>k</a:t>
                </a:r>
                <a:r>
                  <a:rPr lang="en-US" sz="2400" dirty="0"/>
                  <a:t> does not appear in cost function</a:t>
                </a:r>
              </a:p>
              <a:p>
                <a:pPr lvl="1"/>
                <a:r>
                  <a:rPr lang="en-US" sz="2400" dirty="0"/>
                  <a:t>Minimizing T</a:t>
                </a:r>
                <a:r>
                  <a:rPr lang="en-US" sz="2400" baseline="-25000" dirty="0"/>
                  <a:t>k</a:t>
                </a:r>
                <a:r>
                  <a:rPr lang="en-US" sz="1920" dirty="0"/>
                  <a:t> </a:t>
                </a:r>
                <a:r>
                  <a:rPr lang="en-US" sz="2400" dirty="0"/>
                  <a:t>allows increase of </a:t>
                </a:r>
                <a:r>
                  <a:rPr lang="en-US" sz="2400" dirty="0" err="1"/>
                  <a:t>T</a:t>
                </a:r>
                <a:r>
                  <a:rPr lang="en-US" sz="2400" baseline="-25000" dirty="0" err="1"/>
                  <a:t>i</a:t>
                </a:r>
                <a:r>
                  <a:rPr lang="en-US" sz="2400" dirty="0"/>
                  <a:t> and/or </a:t>
                </a:r>
                <a:r>
                  <a:rPr lang="en-US" sz="2400" dirty="0" err="1"/>
                  <a:t>T</a:t>
                </a:r>
                <a:r>
                  <a:rPr lang="en-US" sz="2400" baseline="-25000" dirty="0" err="1"/>
                  <a:t>j</a:t>
                </a:r>
                <a:endParaRPr lang="en-US" sz="2400" baseline="-25000" dirty="0"/>
              </a:p>
              <a:p>
                <a:pPr lvl="1"/>
                <a:endParaRPr lang="en-US" sz="1920" baseline="-25000" dirty="0"/>
              </a:p>
              <a:p>
                <a:r>
                  <a:rPr lang="en-US" sz="2800" dirty="0"/>
                  <a:t>Any optimal solution satisfies</a:t>
                </a:r>
              </a:p>
              <a:p>
                <a:pPr marL="0" indent="0">
                  <a:buNone/>
                </a:pP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𝑖</m:t>
                              </m:r>
                            </m:sub>
                          </m:sSub>
                          <m:r>
                            <a:rPr lang="en-US" sz="2800" i="1">
                              <a:latin typeface="Cambria Math" panose="02040503050406030204" pitchFamily="18" charset="0"/>
                            </a:rPr>
                            <m:t> &amp; </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i="1">
                                  <a:latin typeface="Cambria Math" panose="02040503050406030204" pitchFamily="18" charset="0"/>
                                </a:rPr>
                                <m:t>𝑗</m:t>
                              </m:r>
                            </m:sub>
                          </m:sSub>
                        </m:e>
                      </m:d>
                      <m:r>
                        <a:rPr lang="en-US" sz="2800" i="1">
                          <a:latin typeface="Cambria Math" panose="02040503050406030204" pitchFamily="18" charset="0"/>
                        </a:rPr>
                        <m:t> </m:t>
                      </m:r>
                      <m:r>
                        <a:rPr lang="en-US" sz="2800" i="1">
                          <a:latin typeface="Cambria Math" panose="02040503050406030204" pitchFamily="18" charset="0"/>
                        </a:rPr>
                        <m:t>𝑜𝑟</m:t>
                      </m:r>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𝑘</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𝑘</m:t>
                          </m:r>
                        </m:sub>
                      </m:sSub>
                      <m:r>
                        <a:rPr lang="en-US" sz="2800" i="1">
                          <a:latin typeface="Cambria Math" panose="02040503050406030204" pitchFamily="18" charset="0"/>
                        </a:rPr>
                        <m:t>)</m:t>
                      </m:r>
                    </m:oMath>
                  </m:oMathPara>
                </a14:m>
                <a:endParaRPr lang="en-US" sz="2800" dirty="0"/>
              </a:p>
              <a:p>
                <a:pPr lvl="1"/>
                <a:r>
                  <a:rPr lang="en-US" sz="2400" dirty="0"/>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𝑘</m:t>
                        </m:r>
                      </m:sub>
                    </m:sSub>
                    <m:r>
                      <a:rPr lang="en-US" sz="2400" i="1">
                        <a:latin typeface="Cambria Math" panose="02040503050406030204" pitchFamily="18" charset="0"/>
                      </a:rPr>
                      <m:t>&lt;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oMath>
                </a14:m>
                <a:r>
                  <a:rPr lang="en-US" sz="2400" dirty="0"/>
                  <a:t>, increasing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𝑘</m:t>
                        </m:r>
                      </m:sub>
                    </m:sSub>
                  </m:oMath>
                </a14:m>
                <a:r>
                  <a:rPr lang="en-US" sz="2400" dirty="0"/>
                  <a:t> and decreasing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𝑖</m:t>
                        </m:r>
                      </m:sub>
                    </m:sSub>
                    <m:r>
                      <a:rPr lang="en-US" sz="2400">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𝑗</m:t>
                        </m:r>
                      </m:sub>
                    </m:sSub>
                  </m:oMath>
                </a14:m>
                <a:r>
                  <a:rPr lang="en-US" sz="2400" dirty="0"/>
                  <a:t> reduces cost</a:t>
                </a:r>
              </a:p>
              <a:p>
                <a:pPr lvl="1"/>
                <a:r>
                  <a:rPr lang="en-US" sz="2400" dirty="0"/>
                  <a:t>But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𝑖</m:t>
                        </m:r>
                      </m:sub>
                    </m:sSub>
                    <m:r>
                      <a:rPr lang="en-US" sz="2400">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𝑗</m:t>
                        </m:r>
                      </m:sub>
                    </m:sSub>
                  </m:oMath>
                </a14:m>
                <a:r>
                  <a:rPr lang="en-US" sz="2400" dirty="0"/>
                  <a:t> cannot become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r>
                      <a:rPr lang="en-US" sz="2400">
                        <a:latin typeface="Cambria Math" panose="02040503050406030204" pitchFamily="18" charset="0"/>
                      </a:rPr>
                      <m:t>,</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𝑗</m:t>
                        </m:r>
                      </m:sub>
                    </m:sSub>
                  </m:oMath>
                </a14:m>
                <a:r>
                  <a:rPr lang="en-US" sz="2400" dirty="0">
                    <a:latin typeface="Century Gothic" panose="020B0502020202020204" pitchFamily="34" charset="0"/>
                  </a:rPr>
                  <a:t>, respectively</a:t>
                </a:r>
              </a:p>
              <a:p>
                <a:r>
                  <a:rPr lang="en-US" sz="2880" dirty="0"/>
                  <a:t>Solve the 2 cases separately</a:t>
                </a:r>
              </a:p>
              <a:p>
                <a:endParaRPr lang="en-US" sz="2800" dirty="0"/>
              </a:p>
            </p:txBody>
          </p:sp>
        </mc:Choice>
        <mc:Fallback xmlns="">
          <p:sp>
            <p:nvSpPr>
              <p:cNvPr id="3" name="Content Placeholder 2">
                <a:extLst>
                  <a:ext uri="{FF2B5EF4-FFF2-40B4-BE49-F238E27FC236}">
                    <a16:creationId xmlns:a16="http://schemas.microsoft.com/office/drawing/2014/main" id="{FAD0E057-CE3A-6440-B9D8-AA35C311BF9E}"/>
                  </a:ext>
                </a:extLst>
              </p:cNvPr>
              <p:cNvSpPr>
                <a:spLocks noGrp="1" noRot="1" noChangeAspect="1" noMove="1" noResize="1" noEditPoints="1" noAdjustHandles="1" noChangeArrowheads="1" noChangeShapeType="1" noTextEdit="1"/>
              </p:cNvSpPr>
              <p:nvPr>
                <p:ph sz="half" idx="1"/>
              </p:nvPr>
            </p:nvSpPr>
            <p:spPr>
              <a:xfrm>
                <a:off x="449051" y="3491029"/>
                <a:ext cx="10354735" cy="3753439"/>
              </a:xfrm>
              <a:blipFill>
                <a:blip r:embed="rId2"/>
                <a:stretch>
                  <a:fillRect l="-1103" t="-2027" b="-13851"/>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60CED0E0-809E-F84D-9FAF-4E56A4D1BFCB}"/>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2E23912-810F-B942-BDBE-88A6EE67D687}"/>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778AED9-1C43-7649-87E6-09F3B4B9C1D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887CD20-7957-374E-8734-811B23FF563A}"/>
              </a:ext>
            </a:extLst>
          </p:cNvPr>
          <p:cNvSpPr>
            <a:spLocks noGrp="1"/>
          </p:cNvSpPr>
          <p:nvPr>
            <p:ph type="body" sz="quarter" idx="16"/>
          </p:nvPr>
        </p:nvSpPr>
        <p:spPr/>
        <p:txBody>
          <a:bodyPr/>
          <a:lstStyle/>
          <a:p>
            <a:endParaRPr lang="en-US"/>
          </a:p>
        </p:txBody>
      </p:sp>
      <p:grpSp>
        <p:nvGrpSpPr>
          <p:cNvPr id="15" name="Group 14">
            <a:extLst>
              <a:ext uri="{FF2B5EF4-FFF2-40B4-BE49-F238E27FC236}">
                <a16:creationId xmlns:a16="http://schemas.microsoft.com/office/drawing/2014/main" id="{5E19FFFB-AAE2-6949-B1AB-14A60377BCE7}"/>
              </a:ext>
            </a:extLst>
          </p:cNvPr>
          <p:cNvGrpSpPr/>
          <p:nvPr/>
        </p:nvGrpSpPr>
        <p:grpSpPr>
          <a:xfrm>
            <a:off x="-478184" y="1464610"/>
            <a:ext cx="9125221" cy="1932887"/>
            <a:chOff x="690563" y="1220508"/>
            <a:chExt cx="7604351" cy="161073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35A0D89-710A-1B46-B0CD-15BF058ED07E}"/>
                    </a:ext>
                  </a:extLst>
                </p:cNvPr>
                <p:cNvSpPr txBox="1"/>
                <p:nvPr/>
              </p:nvSpPr>
              <p:spPr>
                <a:xfrm>
                  <a:off x="690563" y="1220508"/>
                  <a:ext cx="7604351" cy="787182"/>
                </a:xfrm>
                <a:prstGeom prst="rect">
                  <a:avLst/>
                </a:prstGeom>
                <a:noFill/>
              </p:spPr>
              <p:txBody>
                <a:bodyPr wrap="square">
                  <a:spAutoFit/>
                </a:bodyPr>
                <a:lstStyle/>
                <a:p>
                  <a:pPr algn="ctr"/>
                  <a14:m>
                    <m:oMath xmlns:m="http://schemas.openxmlformats.org/officeDocument/2006/math">
                      <m:r>
                        <a:rPr lang="en-US" sz="3360" i="1">
                          <a:latin typeface="Cambria Math" panose="02040503050406030204" pitchFamily="18" charset="0"/>
                        </a:rPr>
                        <m:t>𝑀𝑖𝑛𝑖𝑚𝑖𝑧𝑒</m:t>
                      </m:r>
                      <m:r>
                        <a:rPr lang="en-US" sz="3360" i="1">
                          <a:latin typeface="Cambria Math" panose="02040503050406030204" pitchFamily="18" charset="0"/>
                        </a:rPr>
                        <m:t> </m:t>
                      </m:r>
                      <m:r>
                        <a:rPr lang="en-US" sz="3360" i="1">
                          <a:latin typeface="Cambria Math" panose="02040503050406030204" pitchFamily="18" charset="0"/>
                        </a:rPr>
                        <m:t>𝑐𝑜𝑠𝑡</m:t>
                      </m:r>
                      <m:r>
                        <a:rPr lang="en-US" sz="3360" i="1">
                          <a:latin typeface="Cambria Math" panose="02040503050406030204" pitchFamily="18" charset="0"/>
                        </a:rPr>
                        <m:t>=</m:t>
                      </m:r>
                      <m:sSub>
                        <m:sSubPr>
                          <m:ctrlPr>
                            <a:rPr lang="en-US" sz="3360" i="1">
                              <a:solidFill>
                                <a:srgbClr val="FF0000"/>
                              </a:solidFill>
                              <a:latin typeface="Cambria Math" panose="02040503050406030204" pitchFamily="18" charset="0"/>
                            </a:rPr>
                          </m:ctrlPr>
                        </m:sSubPr>
                        <m:e>
                          <m:r>
                            <a:rPr lang="en-US" sz="3360" i="1">
                              <a:solidFill>
                                <a:srgbClr val="FF0000"/>
                              </a:solidFill>
                              <a:latin typeface="Cambria Math" panose="02040503050406030204" pitchFamily="18" charset="0"/>
                            </a:rPr>
                            <m:t>𝑊</m:t>
                          </m:r>
                        </m:e>
                        <m:sub>
                          <m:r>
                            <a:rPr lang="en-US" sz="3360" i="1">
                              <a:solidFill>
                                <a:srgbClr val="FF0000"/>
                              </a:solidFill>
                              <a:latin typeface="Cambria Math" panose="02040503050406030204" pitchFamily="18" charset="0"/>
                            </a:rPr>
                            <m:t>𝑖</m:t>
                          </m:r>
                        </m:sub>
                      </m:sSub>
                      <m:sSub>
                        <m:sSubPr>
                          <m:ctrlPr>
                            <a:rPr lang="en-US" sz="3360" i="1">
                              <a:solidFill>
                                <a:srgbClr val="FF0000"/>
                              </a:solidFill>
                              <a:latin typeface="Cambria Math" panose="02040503050406030204" pitchFamily="18" charset="0"/>
                            </a:rPr>
                          </m:ctrlPr>
                        </m:sSubPr>
                        <m:e>
                          <m:r>
                            <a:rPr lang="en-US" sz="3360" i="1">
                              <a:solidFill>
                                <a:srgbClr val="FF0000"/>
                              </a:solidFill>
                              <a:latin typeface="Cambria Math" panose="02040503050406030204" pitchFamily="18" charset="0"/>
                            </a:rPr>
                            <m:t>𝑊</m:t>
                          </m:r>
                        </m:e>
                        <m:sub>
                          <m:r>
                            <a:rPr lang="en-US" sz="3360" i="1">
                              <a:solidFill>
                                <a:srgbClr val="FF0000"/>
                              </a:solidFill>
                              <a:latin typeface="Cambria Math" panose="02040503050406030204" pitchFamily="18" charset="0"/>
                            </a:rPr>
                            <m:t>𝑗</m:t>
                          </m:r>
                        </m:sub>
                      </m:sSub>
                      <m:r>
                        <a:rPr lang="en-US" sz="3360" i="1">
                          <a:solidFill>
                            <a:srgbClr val="FF0000"/>
                          </a:solidFill>
                          <a:latin typeface="Cambria Math" panose="02040503050406030204" pitchFamily="18" charset="0"/>
                        </a:rPr>
                        <m:t>+</m:t>
                      </m:r>
                      <m:sSub>
                        <m:sSubPr>
                          <m:ctrlPr>
                            <a:rPr lang="en-US" sz="3360" i="1">
                              <a:solidFill>
                                <a:srgbClr val="FF0000"/>
                              </a:solidFill>
                              <a:latin typeface="Cambria Math" panose="02040503050406030204" pitchFamily="18" charset="0"/>
                            </a:rPr>
                          </m:ctrlPr>
                        </m:sSubPr>
                        <m:e>
                          <m:r>
                            <a:rPr lang="en-US" sz="3360" i="1">
                              <a:solidFill>
                                <a:srgbClr val="FF0000"/>
                              </a:solidFill>
                              <a:latin typeface="Cambria Math" panose="02040503050406030204" pitchFamily="18" charset="0"/>
                            </a:rPr>
                            <m:t>𝑊</m:t>
                          </m:r>
                        </m:e>
                        <m:sub>
                          <m:r>
                            <a:rPr lang="en-US" sz="3360" i="1">
                              <a:solidFill>
                                <a:srgbClr val="FF0000"/>
                              </a:solidFill>
                              <a:latin typeface="Cambria Math" panose="02040503050406030204" pitchFamily="18" charset="0"/>
                            </a:rPr>
                            <m:t>𝑖</m:t>
                          </m:r>
                        </m:sub>
                      </m:sSub>
                      <m:sSub>
                        <m:sSubPr>
                          <m:ctrlPr>
                            <a:rPr lang="en-US" sz="3360" i="1">
                              <a:solidFill>
                                <a:srgbClr val="FF0000"/>
                              </a:solidFill>
                              <a:latin typeface="Cambria Math" panose="02040503050406030204" pitchFamily="18" charset="0"/>
                            </a:rPr>
                          </m:ctrlPr>
                        </m:sSubPr>
                        <m:e>
                          <m:r>
                            <a:rPr lang="en-US" sz="3360" i="1">
                              <a:solidFill>
                                <a:srgbClr val="FF0000"/>
                              </a:solidFill>
                              <a:latin typeface="Cambria Math" panose="02040503050406030204" pitchFamily="18" charset="0"/>
                            </a:rPr>
                            <m:t>𝑊</m:t>
                          </m:r>
                        </m:e>
                        <m:sub>
                          <m:r>
                            <a:rPr lang="en-US" sz="3360" i="1">
                              <a:solidFill>
                                <a:srgbClr val="FF0000"/>
                              </a:solidFill>
                              <a:latin typeface="Cambria Math" panose="02040503050406030204" pitchFamily="18" charset="0"/>
                            </a:rPr>
                            <m:t>𝑗</m:t>
                          </m:r>
                        </m:sub>
                      </m:sSub>
                      <m:sSub>
                        <m:sSubPr>
                          <m:ctrlPr>
                            <a:rPr lang="en-US" sz="3360" i="1">
                              <a:solidFill>
                                <a:srgbClr val="FF0000"/>
                              </a:solidFill>
                              <a:latin typeface="Cambria Math" panose="02040503050406030204" pitchFamily="18" charset="0"/>
                            </a:rPr>
                          </m:ctrlPr>
                        </m:sSubPr>
                        <m:e>
                          <m:r>
                            <a:rPr lang="en-US" sz="3360" i="1">
                              <a:solidFill>
                                <a:srgbClr val="FF0000"/>
                              </a:solidFill>
                              <a:latin typeface="Cambria Math" panose="02040503050406030204" pitchFamily="18" charset="0"/>
                            </a:rPr>
                            <m:t>𝑊</m:t>
                          </m:r>
                        </m:e>
                        <m:sub>
                          <m:r>
                            <a:rPr lang="en-US" sz="3360" i="1">
                              <a:solidFill>
                                <a:srgbClr val="FF0000"/>
                              </a:solidFill>
                              <a:latin typeface="Cambria Math" panose="02040503050406030204" pitchFamily="18" charset="0"/>
                            </a:rPr>
                            <m:t>𝑘</m:t>
                          </m:r>
                        </m:sub>
                      </m:sSub>
                      <m:r>
                        <a:rPr lang="en-US" sz="3360" i="1">
                          <a:solidFill>
                            <a:srgbClr val="FF0000"/>
                          </a:solidFill>
                          <a:latin typeface="Cambria Math" panose="02040503050406030204" pitchFamily="18" charset="0"/>
                        </a:rPr>
                        <m:t>(</m:t>
                      </m:r>
                      <m:f>
                        <m:fPr>
                          <m:ctrlPr>
                            <a:rPr lang="en-US" sz="3360" i="1">
                              <a:solidFill>
                                <a:srgbClr val="FF0000"/>
                              </a:solidFill>
                              <a:latin typeface="Cambria Math" panose="02040503050406030204" pitchFamily="18" charset="0"/>
                            </a:rPr>
                          </m:ctrlPr>
                        </m:fPr>
                        <m:num>
                          <m:r>
                            <a:rPr lang="en-US" sz="3360" i="1">
                              <a:solidFill>
                                <a:srgbClr val="FF0000"/>
                              </a:solidFill>
                              <a:latin typeface="Cambria Math" panose="02040503050406030204" pitchFamily="18" charset="0"/>
                            </a:rPr>
                            <m:t>1</m:t>
                          </m:r>
                        </m:num>
                        <m:den>
                          <m:sSub>
                            <m:sSubPr>
                              <m:ctrlPr>
                                <a:rPr lang="en-US" sz="3360" i="1">
                                  <a:solidFill>
                                    <a:srgbClr val="FF0000"/>
                                  </a:solidFill>
                                  <a:latin typeface="Cambria Math" panose="02040503050406030204" pitchFamily="18" charset="0"/>
                                </a:rPr>
                              </m:ctrlPr>
                            </m:sSubPr>
                            <m:e>
                              <m:r>
                                <a:rPr lang="en-US" sz="3360" i="1">
                                  <a:solidFill>
                                    <a:srgbClr val="FF0000"/>
                                  </a:solidFill>
                                  <a:latin typeface="Cambria Math" panose="02040503050406030204" pitchFamily="18" charset="0"/>
                                </a:rPr>
                                <m:t>𝑇</m:t>
                              </m:r>
                            </m:e>
                            <m:sub>
                              <m:r>
                                <a:rPr lang="en-US" sz="3360" i="1">
                                  <a:solidFill>
                                    <a:srgbClr val="FF0000"/>
                                  </a:solidFill>
                                  <a:latin typeface="Cambria Math" panose="02040503050406030204" pitchFamily="18" charset="0"/>
                                </a:rPr>
                                <m:t>𝑖</m:t>
                              </m:r>
                            </m:sub>
                          </m:sSub>
                        </m:den>
                      </m:f>
                      <m:r>
                        <a:rPr lang="en-US" sz="3360" i="1">
                          <a:solidFill>
                            <a:srgbClr val="FF0000"/>
                          </a:solidFill>
                          <a:latin typeface="Cambria Math" panose="02040503050406030204" pitchFamily="18" charset="0"/>
                        </a:rPr>
                        <m:t>+</m:t>
                      </m:r>
                      <m:f>
                        <m:fPr>
                          <m:ctrlPr>
                            <a:rPr lang="en-US" sz="3360" i="1">
                              <a:solidFill>
                                <a:srgbClr val="FF0000"/>
                              </a:solidFill>
                              <a:latin typeface="Cambria Math" panose="02040503050406030204" pitchFamily="18" charset="0"/>
                            </a:rPr>
                          </m:ctrlPr>
                        </m:fPr>
                        <m:num>
                          <m:r>
                            <a:rPr lang="en-US" sz="3360" i="1">
                              <a:solidFill>
                                <a:srgbClr val="FF0000"/>
                              </a:solidFill>
                              <a:latin typeface="Cambria Math" panose="02040503050406030204" pitchFamily="18" charset="0"/>
                            </a:rPr>
                            <m:t>1</m:t>
                          </m:r>
                        </m:num>
                        <m:den>
                          <m:sSub>
                            <m:sSubPr>
                              <m:ctrlPr>
                                <a:rPr lang="en-US" sz="3360" i="1">
                                  <a:solidFill>
                                    <a:srgbClr val="FF0000"/>
                                  </a:solidFill>
                                  <a:latin typeface="Cambria Math" panose="02040503050406030204" pitchFamily="18" charset="0"/>
                                </a:rPr>
                              </m:ctrlPr>
                            </m:sSubPr>
                            <m:e>
                              <m:r>
                                <a:rPr lang="en-US" sz="3360" i="1">
                                  <a:solidFill>
                                    <a:srgbClr val="FF0000"/>
                                  </a:solidFill>
                                  <a:latin typeface="Cambria Math" panose="02040503050406030204" pitchFamily="18" charset="0"/>
                                </a:rPr>
                                <m:t>𝑇</m:t>
                              </m:r>
                            </m:e>
                            <m:sub>
                              <m:r>
                                <a:rPr lang="en-US" sz="3360" i="1">
                                  <a:solidFill>
                                    <a:srgbClr val="FF0000"/>
                                  </a:solidFill>
                                  <a:latin typeface="Cambria Math" panose="02040503050406030204" pitchFamily="18" charset="0"/>
                                </a:rPr>
                                <m:t>𝑗</m:t>
                              </m:r>
                            </m:sub>
                          </m:sSub>
                        </m:den>
                      </m:f>
                      <m:r>
                        <a:rPr lang="en-US" sz="3360" i="1">
                          <a:solidFill>
                            <a:srgbClr val="FF0000"/>
                          </a:solidFill>
                          <a:latin typeface="Cambria Math" panose="02040503050406030204" pitchFamily="18" charset="0"/>
                        </a:rPr>
                        <m:t>)</m:t>
                      </m:r>
                    </m:oMath>
                  </a14:m>
                  <a:r>
                    <a:rPr lang="en-US" sz="3360" dirty="0">
                      <a:solidFill>
                        <a:srgbClr val="FF0000"/>
                      </a:solidFill>
                    </a:rPr>
                    <a:t> </a:t>
                  </a:r>
                  <a:endParaRPr lang="en-US" sz="3360" dirty="0"/>
                </a:p>
              </p:txBody>
            </p:sp>
          </mc:Choice>
          <mc:Fallback xmlns="">
            <p:sp>
              <p:nvSpPr>
                <p:cNvPr id="9" name="TextBox 8">
                  <a:extLst>
                    <a:ext uri="{FF2B5EF4-FFF2-40B4-BE49-F238E27FC236}">
                      <a16:creationId xmlns:a16="http://schemas.microsoft.com/office/drawing/2014/main" id="{735A0D89-710A-1B46-B0CD-15BF058ED07E}"/>
                    </a:ext>
                  </a:extLst>
                </p:cNvPr>
                <p:cNvSpPr txBox="1">
                  <a:spLocks noRot="1" noChangeAspect="1" noMove="1" noResize="1" noEditPoints="1" noAdjustHandles="1" noChangeArrowheads="1" noChangeShapeType="1" noTextEdit="1"/>
                </p:cNvSpPr>
                <p:nvPr/>
              </p:nvSpPr>
              <p:spPr>
                <a:xfrm>
                  <a:off x="690563" y="1220508"/>
                  <a:ext cx="7604351" cy="787182"/>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EC68CE-52CC-BF4F-A8E9-5922A68C58CF}"/>
                    </a:ext>
                  </a:extLst>
                </p:cNvPr>
                <p:cNvSpPr txBox="1"/>
                <p:nvPr/>
              </p:nvSpPr>
              <p:spPr>
                <a:xfrm>
                  <a:off x="2608151" y="1871164"/>
                  <a:ext cx="4789713" cy="475985"/>
                </a:xfrm>
                <a:prstGeom prst="rect">
                  <a:avLst/>
                </a:prstGeom>
                <a:noFill/>
              </p:spPr>
              <p:txBody>
                <a:bodyPr wrap="square">
                  <a:spAutoFit/>
                </a:bodyPr>
                <a:lstStyle/>
                <a:p>
                  <a:pPr algn="ctr"/>
                  <a:r>
                    <a:rPr lang="en-US" dirty="0">
                      <a:latin typeface="Cambria Math" panose="02040503050406030204" pitchFamily="18" charset="0"/>
                      <a:ea typeface="Cambria Math" panose="02040503050406030204" pitchFamily="18" charset="0"/>
                    </a:rPr>
                    <a:t>s</a:t>
                  </a:r>
                  <a:r>
                    <a:rPr lang="en-US" dirty="0" err="1">
                      <a:latin typeface="Cambria Math" panose="02040503050406030204" pitchFamily="18" charset="0"/>
                      <a:ea typeface="Cambria Math" panose="02040503050406030204" pitchFamily="18" charset="0"/>
                    </a:rPr>
                    <a:t>.t.</a:t>
                  </a:r>
                  <a:r>
                    <a:rPr lang="en-US"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𝑗</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𝑗</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oMath>
                  </a14:m>
                  <a:endParaRPr lang="en-US"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D2EC68CE-52CC-BF4F-A8E9-5922A68C58CF}"/>
                    </a:ext>
                  </a:extLst>
                </p:cNvPr>
                <p:cNvSpPr txBox="1">
                  <a:spLocks noRot="1" noChangeAspect="1" noMove="1" noResize="1" noEditPoints="1" noAdjustHandles="1" noChangeArrowheads="1" noChangeShapeType="1" noTextEdit="1"/>
                </p:cNvSpPr>
                <p:nvPr/>
              </p:nvSpPr>
              <p:spPr>
                <a:xfrm>
                  <a:off x="2608151" y="1871164"/>
                  <a:ext cx="4789713" cy="475985"/>
                </a:xfrm>
                <a:prstGeom prst="rect">
                  <a:avLst/>
                </a:prstGeom>
                <a:blipFill>
                  <a:blip r:embed="rId4"/>
                  <a:stretch>
                    <a:fillRect t="-1087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33F196-11CE-BC48-9A40-C39961FAE628}"/>
                    </a:ext>
                  </a:extLst>
                </p:cNvPr>
                <p:cNvSpPr txBox="1"/>
                <p:nvPr/>
              </p:nvSpPr>
              <p:spPr>
                <a:xfrm>
                  <a:off x="2794570" y="2355262"/>
                  <a:ext cx="4787756" cy="47598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oMath>
                    </m:oMathPara>
                  </a14:m>
                  <a:endParaRPr lang="en-US" dirty="0"/>
                </a:p>
              </p:txBody>
            </p:sp>
          </mc:Choice>
          <mc:Fallback xmlns="">
            <p:sp>
              <p:nvSpPr>
                <p:cNvPr id="14" name="TextBox 13">
                  <a:extLst>
                    <a:ext uri="{FF2B5EF4-FFF2-40B4-BE49-F238E27FC236}">
                      <a16:creationId xmlns:a16="http://schemas.microsoft.com/office/drawing/2014/main" id="{7633F196-11CE-BC48-9A40-C39961FAE628}"/>
                    </a:ext>
                  </a:extLst>
                </p:cNvPr>
                <p:cNvSpPr txBox="1">
                  <a:spLocks noRot="1" noChangeAspect="1" noMove="1" noResize="1" noEditPoints="1" noAdjustHandles="1" noChangeArrowheads="1" noChangeShapeType="1" noTextEdit="1"/>
                </p:cNvSpPr>
                <p:nvPr/>
              </p:nvSpPr>
              <p:spPr>
                <a:xfrm>
                  <a:off x="2794570" y="2355262"/>
                  <a:ext cx="4787756" cy="475985"/>
                </a:xfrm>
                <a:prstGeom prst="rect">
                  <a:avLst/>
                </a:prstGeom>
                <a:blipFill>
                  <a:blip r:embed="rId5"/>
                  <a:stretch>
                    <a:fillRect b="-10870"/>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0B015CE8-0564-BE43-B526-297533575DEA}"/>
              </a:ext>
            </a:extLst>
          </p:cNvPr>
          <p:cNvGrpSpPr/>
          <p:nvPr/>
        </p:nvGrpSpPr>
        <p:grpSpPr>
          <a:xfrm>
            <a:off x="8015634" y="1711108"/>
            <a:ext cx="2751042" cy="2385149"/>
            <a:chOff x="114231" y="1409380"/>
            <a:chExt cx="2292535" cy="1987624"/>
          </a:xfrm>
        </p:grpSpPr>
        <p:sp>
          <p:nvSpPr>
            <p:cNvPr id="17" name="Cube 16">
              <a:extLst>
                <a:ext uri="{FF2B5EF4-FFF2-40B4-BE49-F238E27FC236}">
                  <a16:creationId xmlns:a16="http://schemas.microsoft.com/office/drawing/2014/main" id="{CDE7AC02-7CBE-5540-9F74-AB18679ADF79}"/>
                </a:ext>
              </a:extLst>
            </p:cNvPr>
            <p:cNvSpPr/>
            <p:nvPr/>
          </p:nvSpPr>
          <p:spPr>
            <a:xfrm>
              <a:off x="690562" y="1566071"/>
              <a:ext cx="887613" cy="891511"/>
            </a:xfrm>
            <a:prstGeom prst="cube">
              <a:avLst/>
            </a:prstGeom>
            <a:solidFill>
              <a:schemeClr val="accent6"/>
            </a:solid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4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174E3C0-53F9-E544-B552-45F120C06216}"/>
                    </a:ext>
                  </a:extLst>
                </p:cNvPr>
                <p:cNvSpPr txBox="1"/>
                <p:nvPr/>
              </p:nvSpPr>
              <p:spPr>
                <a:xfrm>
                  <a:off x="1233419" y="3140523"/>
                  <a:ext cx="357683" cy="2564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𝑖</m:t>
                            </m:r>
                          </m:sub>
                        </m:sSub>
                      </m:oMath>
                    </m:oMathPara>
                  </a14:m>
                  <a:endParaRPr lang="en-US" sz="1400" dirty="0"/>
                </a:p>
              </p:txBody>
            </p:sp>
          </mc:Choice>
          <mc:Fallback xmlns="">
            <p:sp>
              <p:nvSpPr>
                <p:cNvPr id="18" name="TextBox 17">
                  <a:extLst>
                    <a:ext uri="{FF2B5EF4-FFF2-40B4-BE49-F238E27FC236}">
                      <a16:creationId xmlns:a16="http://schemas.microsoft.com/office/drawing/2014/main" id="{3174E3C0-53F9-E544-B552-45F120C06216}"/>
                    </a:ext>
                  </a:extLst>
                </p:cNvPr>
                <p:cNvSpPr txBox="1">
                  <a:spLocks noRot="1" noChangeAspect="1" noMove="1" noResize="1" noEditPoints="1" noAdjustHandles="1" noChangeArrowheads="1" noChangeShapeType="1" noTextEdit="1"/>
                </p:cNvSpPr>
                <p:nvPr/>
              </p:nvSpPr>
              <p:spPr>
                <a:xfrm>
                  <a:off x="1233419" y="3140523"/>
                  <a:ext cx="357683" cy="25648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EE1490E-7412-A846-8E96-F49445A3E7E6}"/>
                    </a:ext>
                  </a:extLst>
                </p:cNvPr>
                <p:cNvSpPr txBox="1"/>
                <p:nvPr/>
              </p:nvSpPr>
              <p:spPr>
                <a:xfrm>
                  <a:off x="1992713" y="2810008"/>
                  <a:ext cx="356401" cy="2709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𝑗</m:t>
                            </m:r>
                          </m:sub>
                        </m:sSub>
                      </m:oMath>
                    </m:oMathPara>
                  </a14:m>
                  <a:endParaRPr lang="en-US" sz="1400" dirty="0"/>
                </a:p>
              </p:txBody>
            </p:sp>
          </mc:Choice>
          <mc:Fallback xmlns="">
            <p:sp>
              <p:nvSpPr>
                <p:cNvPr id="19" name="TextBox 18">
                  <a:extLst>
                    <a:ext uri="{FF2B5EF4-FFF2-40B4-BE49-F238E27FC236}">
                      <a16:creationId xmlns:a16="http://schemas.microsoft.com/office/drawing/2014/main" id="{8EE1490E-7412-A846-8E96-F49445A3E7E6}"/>
                    </a:ext>
                  </a:extLst>
                </p:cNvPr>
                <p:cNvSpPr txBox="1">
                  <a:spLocks noRot="1" noChangeAspect="1" noMove="1" noResize="1" noEditPoints="1" noAdjustHandles="1" noChangeArrowheads="1" noChangeShapeType="1" noTextEdit="1"/>
                </p:cNvSpPr>
                <p:nvPr/>
              </p:nvSpPr>
              <p:spPr>
                <a:xfrm>
                  <a:off x="1992713" y="2810008"/>
                  <a:ext cx="356401" cy="270907"/>
                </a:xfrm>
                <a:prstGeom prst="rect">
                  <a:avLst/>
                </a:prstGeom>
                <a:blipFill>
                  <a:blip r:embed="rId7"/>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5C4B739-1A71-6243-82C9-86CEFE335DBC}"/>
                    </a:ext>
                  </a:extLst>
                </p:cNvPr>
                <p:cNvSpPr txBox="1"/>
                <p:nvPr/>
              </p:nvSpPr>
              <p:spPr>
                <a:xfrm>
                  <a:off x="114231" y="2542056"/>
                  <a:ext cx="383866" cy="2564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𝑘</m:t>
                            </m:r>
                          </m:sub>
                        </m:sSub>
                      </m:oMath>
                    </m:oMathPara>
                  </a14:m>
                  <a:endParaRPr lang="en-US" sz="1400" dirty="0"/>
                </a:p>
              </p:txBody>
            </p:sp>
          </mc:Choice>
          <mc:Fallback xmlns="">
            <p:sp>
              <p:nvSpPr>
                <p:cNvPr id="20" name="TextBox 19">
                  <a:extLst>
                    <a:ext uri="{FF2B5EF4-FFF2-40B4-BE49-F238E27FC236}">
                      <a16:creationId xmlns:a16="http://schemas.microsoft.com/office/drawing/2014/main" id="{B5C4B739-1A71-6243-82C9-86CEFE335DBC}"/>
                    </a:ext>
                  </a:extLst>
                </p:cNvPr>
                <p:cNvSpPr txBox="1">
                  <a:spLocks noRot="1" noChangeAspect="1" noMove="1" noResize="1" noEditPoints="1" noAdjustHandles="1" noChangeArrowheads="1" noChangeShapeType="1" noTextEdit="1"/>
                </p:cNvSpPr>
                <p:nvPr/>
              </p:nvSpPr>
              <p:spPr>
                <a:xfrm>
                  <a:off x="114231" y="2542056"/>
                  <a:ext cx="383866" cy="25648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8371CFA-8E1A-8641-B1A9-A60F6C35F264}"/>
                    </a:ext>
                  </a:extLst>
                </p:cNvPr>
                <p:cNvSpPr txBox="1"/>
                <p:nvPr/>
              </p:nvSpPr>
              <p:spPr>
                <a:xfrm>
                  <a:off x="320133" y="1843307"/>
                  <a:ext cx="335562" cy="2564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𝑘</m:t>
                            </m:r>
                          </m:sub>
                        </m:sSub>
                      </m:oMath>
                    </m:oMathPara>
                  </a14:m>
                  <a:endParaRPr lang="en-US" sz="1400" dirty="0"/>
                </a:p>
              </p:txBody>
            </p:sp>
          </mc:Choice>
          <mc:Fallback xmlns="">
            <p:sp>
              <p:nvSpPr>
                <p:cNvPr id="21" name="TextBox 20">
                  <a:extLst>
                    <a:ext uri="{FF2B5EF4-FFF2-40B4-BE49-F238E27FC236}">
                      <a16:creationId xmlns:a16="http://schemas.microsoft.com/office/drawing/2014/main" id="{D8371CFA-8E1A-8641-B1A9-A60F6C35F264}"/>
                    </a:ext>
                  </a:extLst>
                </p:cNvPr>
                <p:cNvSpPr txBox="1">
                  <a:spLocks noRot="1" noChangeAspect="1" noMove="1" noResize="1" noEditPoints="1" noAdjustHandles="1" noChangeArrowheads="1" noChangeShapeType="1" noTextEdit="1"/>
                </p:cNvSpPr>
                <p:nvPr/>
              </p:nvSpPr>
              <p:spPr>
                <a:xfrm>
                  <a:off x="320133" y="1843307"/>
                  <a:ext cx="335562" cy="25648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7AE94B-A87C-4E40-92C6-DC857C19522B}"/>
                    </a:ext>
                  </a:extLst>
                </p:cNvPr>
                <p:cNvSpPr txBox="1"/>
                <p:nvPr/>
              </p:nvSpPr>
              <p:spPr>
                <a:xfrm>
                  <a:off x="881293" y="2313581"/>
                  <a:ext cx="309379" cy="2564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𝑖</m:t>
                            </m:r>
                          </m:sub>
                        </m:sSub>
                      </m:oMath>
                    </m:oMathPara>
                  </a14:m>
                  <a:endParaRPr lang="en-US" sz="1400" dirty="0"/>
                </a:p>
              </p:txBody>
            </p:sp>
          </mc:Choice>
          <mc:Fallback xmlns="">
            <p:sp>
              <p:nvSpPr>
                <p:cNvPr id="22" name="TextBox 21">
                  <a:extLst>
                    <a:ext uri="{FF2B5EF4-FFF2-40B4-BE49-F238E27FC236}">
                      <a16:creationId xmlns:a16="http://schemas.microsoft.com/office/drawing/2014/main" id="{9B7AE94B-A87C-4E40-92C6-DC857C19522B}"/>
                    </a:ext>
                  </a:extLst>
                </p:cNvPr>
                <p:cNvSpPr txBox="1">
                  <a:spLocks noRot="1" noChangeAspect="1" noMove="1" noResize="1" noEditPoints="1" noAdjustHandles="1" noChangeArrowheads="1" noChangeShapeType="1" noTextEdit="1"/>
                </p:cNvSpPr>
                <p:nvPr/>
              </p:nvSpPr>
              <p:spPr>
                <a:xfrm>
                  <a:off x="881293" y="2313581"/>
                  <a:ext cx="309379" cy="25648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5F7B71-3EEC-E54C-8337-06702D9E2A84}"/>
                    </a:ext>
                  </a:extLst>
                </p:cNvPr>
                <p:cNvSpPr txBox="1"/>
                <p:nvPr/>
              </p:nvSpPr>
              <p:spPr>
                <a:xfrm>
                  <a:off x="1432290" y="2218320"/>
                  <a:ext cx="308098" cy="2709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𝑗</m:t>
                            </m:r>
                          </m:sub>
                        </m:sSub>
                      </m:oMath>
                    </m:oMathPara>
                  </a14:m>
                  <a:endParaRPr lang="en-US" sz="1400" dirty="0"/>
                </a:p>
              </p:txBody>
            </p:sp>
          </mc:Choice>
          <mc:Fallback xmlns="">
            <p:sp>
              <p:nvSpPr>
                <p:cNvPr id="23" name="TextBox 22">
                  <a:extLst>
                    <a:ext uri="{FF2B5EF4-FFF2-40B4-BE49-F238E27FC236}">
                      <a16:creationId xmlns:a16="http://schemas.microsoft.com/office/drawing/2014/main" id="{0B5F7B71-3EEC-E54C-8337-06702D9E2A84}"/>
                    </a:ext>
                  </a:extLst>
                </p:cNvPr>
                <p:cNvSpPr txBox="1">
                  <a:spLocks noRot="1" noChangeAspect="1" noMove="1" noResize="1" noEditPoints="1" noAdjustHandles="1" noChangeArrowheads="1" noChangeShapeType="1" noTextEdit="1"/>
                </p:cNvSpPr>
                <p:nvPr/>
              </p:nvSpPr>
              <p:spPr>
                <a:xfrm>
                  <a:off x="1432290" y="2218320"/>
                  <a:ext cx="308098" cy="270907"/>
                </a:xfrm>
                <a:prstGeom prst="rect">
                  <a:avLst/>
                </a:prstGeom>
                <a:blipFill>
                  <a:blip r:embed="rId11"/>
                  <a:stretch>
                    <a:fillRect b="-3846"/>
                  </a:stretch>
                </a:blipFill>
              </p:spPr>
              <p:txBody>
                <a:bodyPr/>
                <a:lstStyle/>
                <a:p>
                  <a:r>
                    <a:rPr lang="en-US">
                      <a:noFill/>
                    </a:rPr>
                    <a:t> </a:t>
                  </a:r>
                </a:p>
              </p:txBody>
            </p:sp>
          </mc:Fallback>
        </mc:AlternateContent>
        <p:sp>
          <p:nvSpPr>
            <p:cNvPr id="24" name="Cube 23">
              <a:extLst>
                <a:ext uri="{FF2B5EF4-FFF2-40B4-BE49-F238E27FC236}">
                  <a16:creationId xmlns:a16="http://schemas.microsoft.com/office/drawing/2014/main" id="{794978A1-AB15-3346-80E5-0C2E27DBBC55}"/>
                </a:ext>
              </a:extLst>
            </p:cNvPr>
            <p:cNvSpPr/>
            <p:nvPr/>
          </p:nvSpPr>
          <p:spPr>
            <a:xfrm>
              <a:off x="690563" y="1409380"/>
              <a:ext cx="1716203" cy="1621761"/>
            </a:xfrm>
            <a:prstGeom prst="cube">
              <a:avLst/>
            </a:prstGeom>
            <a:noFill/>
            <a:ln w="571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sz="1400"/>
            </a:p>
          </p:txBody>
        </p:sp>
      </p:grpSp>
    </p:spTree>
    <p:extLst>
      <p:ext uri="{BB962C8B-B14F-4D97-AF65-F5344CB8AC3E}">
        <p14:creationId xmlns:p14="http://schemas.microsoft.com/office/powerpoint/2010/main" val="124844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FB948-F545-694A-8CD1-F5EB28DB6640}"/>
              </a:ext>
            </a:extLst>
          </p:cNvPr>
          <p:cNvSpPr>
            <a:spLocks noGrp="1"/>
          </p:cNvSpPr>
          <p:nvPr>
            <p:ph type="title"/>
          </p:nvPr>
        </p:nvSpPr>
        <p:spPr>
          <a:xfrm>
            <a:off x="676328" y="85648"/>
            <a:ext cx="9595486" cy="659444"/>
          </a:xfrm>
        </p:spPr>
        <p:txBody>
          <a:bodyPr/>
          <a:lstStyle/>
          <a:p>
            <a:r>
              <a:rPr lang="en-US" dirty="0"/>
              <a:t>Matrix multiplication: optimal 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DD96E6-42AD-AE43-B2B3-662F4D8D96A3}"/>
                  </a:ext>
                </a:extLst>
              </p:cNvPr>
              <p:cNvSpPr>
                <a:spLocks noGrp="1"/>
              </p:cNvSpPr>
              <p:nvPr>
                <p:ph sz="half" idx="1"/>
              </p:nvPr>
            </p:nvSpPr>
            <p:spPr>
              <a:xfrm>
                <a:off x="98632" y="2884827"/>
                <a:ext cx="10874168" cy="4650292"/>
              </a:xfrm>
            </p:spPr>
            <p:txBody>
              <a:bodyPr/>
              <a:lstStyle/>
              <a:p>
                <a:r>
                  <a:rPr lang="en-US" sz="2880" dirty="0"/>
                  <a:t>Case </a:t>
                </a:r>
                <a14:m>
                  <m:oMath xmlns:m="http://schemas.openxmlformats.org/officeDocument/2006/math">
                    <m:d>
                      <m:dPr>
                        <m:ctrlPr>
                          <a:rPr lang="en-US" sz="2880" i="1">
                            <a:latin typeface="Cambria Math" panose="02040503050406030204" pitchFamily="18" charset="0"/>
                          </a:rPr>
                        </m:ctrlPr>
                      </m:dPr>
                      <m:e>
                        <m:sSub>
                          <m:sSubPr>
                            <m:ctrlPr>
                              <a:rPr lang="en-US" sz="2880" i="1">
                                <a:latin typeface="Cambria Math" panose="02040503050406030204" pitchFamily="18" charset="0"/>
                              </a:rPr>
                            </m:ctrlPr>
                          </m:sSubPr>
                          <m:e>
                            <m:r>
                              <a:rPr lang="en-US" sz="2880" i="1">
                                <a:latin typeface="Cambria Math" panose="02040503050406030204" pitchFamily="18" charset="0"/>
                              </a:rPr>
                              <m:t>𝑊</m:t>
                            </m:r>
                          </m:e>
                          <m:sub>
                            <m:r>
                              <a:rPr lang="en-US" sz="2880" i="1">
                                <a:latin typeface="Cambria Math" panose="02040503050406030204" pitchFamily="18" charset="0"/>
                              </a:rPr>
                              <m:t>𝑖</m:t>
                            </m:r>
                          </m:sub>
                        </m:sSub>
                        <m:r>
                          <a:rPr lang="en-US" sz="2880" i="1">
                            <a:latin typeface="Cambria Math" panose="02040503050406030204" pitchFamily="18" charset="0"/>
                          </a:rPr>
                          <m:t>=</m:t>
                        </m:r>
                        <m:sSub>
                          <m:sSubPr>
                            <m:ctrlPr>
                              <a:rPr lang="en-US" sz="2880" i="1">
                                <a:latin typeface="Cambria Math" panose="02040503050406030204" pitchFamily="18" charset="0"/>
                              </a:rPr>
                            </m:ctrlPr>
                          </m:sSubPr>
                          <m:e>
                            <m:r>
                              <a:rPr lang="en-US" sz="2880" i="1">
                                <a:latin typeface="Cambria Math" panose="02040503050406030204" pitchFamily="18" charset="0"/>
                              </a:rPr>
                              <m:t>𝑇</m:t>
                            </m:r>
                          </m:e>
                          <m:sub>
                            <m:r>
                              <a:rPr lang="en-US" sz="2880" i="1">
                                <a:latin typeface="Cambria Math" panose="02040503050406030204" pitchFamily="18" charset="0"/>
                              </a:rPr>
                              <m:t>𝑖</m:t>
                            </m:r>
                          </m:sub>
                        </m:sSub>
                        <m:r>
                          <a:rPr lang="en-US" sz="2880" i="1">
                            <a:latin typeface="Cambria Math" panose="02040503050406030204" pitchFamily="18" charset="0"/>
                          </a:rPr>
                          <m:t> </m:t>
                        </m:r>
                        <m:r>
                          <a:rPr lang="en-US" sz="2880" i="1">
                            <a:latin typeface="Cambria Math" panose="02040503050406030204" pitchFamily="18" charset="0"/>
                          </a:rPr>
                          <m:t>𝑎𝑛𝑑</m:t>
                        </m:r>
                        <m:r>
                          <a:rPr lang="en-US" sz="2880" i="1">
                            <a:latin typeface="Cambria Math" panose="02040503050406030204" pitchFamily="18" charset="0"/>
                          </a:rPr>
                          <m:t> </m:t>
                        </m:r>
                        <m:sSub>
                          <m:sSubPr>
                            <m:ctrlPr>
                              <a:rPr lang="en-US" sz="2880" i="1">
                                <a:latin typeface="Cambria Math" panose="02040503050406030204" pitchFamily="18" charset="0"/>
                              </a:rPr>
                            </m:ctrlPr>
                          </m:sSubPr>
                          <m:e>
                            <m:r>
                              <a:rPr lang="en-US" sz="2880" i="1">
                                <a:latin typeface="Cambria Math" panose="02040503050406030204" pitchFamily="18" charset="0"/>
                              </a:rPr>
                              <m:t>𝑊</m:t>
                            </m:r>
                          </m:e>
                          <m:sub>
                            <m:r>
                              <a:rPr lang="en-US" sz="2880" i="1">
                                <a:latin typeface="Cambria Math" panose="02040503050406030204" pitchFamily="18" charset="0"/>
                              </a:rPr>
                              <m:t>𝑗</m:t>
                            </m:r>
                          </m:sub>
                        </m:sSub>
                        <m:r>
                          <a:rPr lang="en-US" sz="2880" i="1">
                            <a:latin typeface="Cambria Math" panose="02040503050406030204" pitchFamily="18" charset="0"/>
                          </a:rPr>
                          <m:t>=</m:t>
                        </m:r>
                        <m:sSub>
                          <m:sSubPr>
                            <m:ctrlPr>
                              <a:rPr lang="en-US" sz="2880" i="1">
                                <a:latin typeface="Cambria Math" panose="02040503050406030204" pitchFamily="18" charset="0"/>
                              </a:rPr>
                            </m:ctrlPr>
                          </m:sSubPr>
                          <m:e>
                            <m:r>
                              <a:rPr lang="en-US" sz="2880" i="1">
                                <a:latin typeface="Cambria Math" panose="02040503050406030204" pitchFamily="18" charset="0"/>
                              </a:rPr>
                              <m:t>𝑇</m:t>
                            </m:r>
                          </m:e>
                          <m:sub>
                            <m:r>
                              <a:rPr lang="en-US" sz="2880" i="1">
                                <a:latin typeface="Cambria Math" panose="02040503050406030204" pitchFamily="18" charset="0"/>
                              </a:rPr>
                              <m:t>𝑗</m:t>
                            </m:r>
                          </m:sub>
                        </m:sSub>
                      </m:e>
                    </m:d>
                  </m:oMath>
                </a14:m>
                <a:endParaRPr lang="en-US" sz="2880" dirty="0"/>
              </a:p>
              <a:p>
                <a:pPr lvl="1"/>
                <a:r>
                  <a:rPr lang="en-US" sz="2160" dirty="0"/>
                  <a:t>Use KKT conditions (Lagrange Multiplier extension)</a:t>
                </a:r>
              </a:p>
              <a:p>
                <a:pPr lvl="1"/>
                <a14:m>
                  <m:oMath xmlns:m="http://schemas.openxmlformats.org/officeDocument/2006/math">
                    <m:r>
                      <a:rPr lang="en-US" sz="2160" i="1">
                        <a:latin typeface="Cambria Math" panose="02040503050406030204" pitchFamily="18" charset="0"/>
                      </a:rPr>
                      <m:t>𝐿</m:t>
                    </m:r>
                    <m:d>
                      <m:dPr>
                        <m:ctrlPr>
                          <a:rPr lang="en-US" sz="2160" i="1">
                            <a:latin typeface="Cambria Math" panose="02040503050406030204" pitchFamily="18" charset="0"/>
                          </a:rPr>
                        </m:ctrlPr>
                      </m:dPr>
                      <m:e>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𝑖</m:t>
                            </m:r>
                          </m:sub>
                        </m:sSub>
                        <m:r>
                          <a:rPr lang="en-US" sz="2160" i="1">
                            <a:latin typeface="Cambria Math" panose="02040503050406030204" pitchFamily="18" charset="0"/>
                          </a:rPr>
                          <m:t>, </m:t>
                        </m:r>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𝑗</m:t>
                            </m:r>
                          </m:sub>
                        </m:sSub>
                        <m:r>
                          <a:rPr lang="en-US" sz="2160" i="1">
                            <a:latin typeface="Cambria Math" panose="02040503050406030204" pitchFamily="18" charset="0"/>
                          </a:rPr>
                          <m:t>, </m:t>
                        </m:r>
                        <m:r>
                          <a:rPr lang="en-US" sz="2160" i="1">
                            <a:latin typeface="Cambria Math" panose="02040503050406030204" pitchFamily="18" charset="0"/>
                            <a:ea typeface="Cambria Math" panose="02040503050406030204" pitchFamily="18" charset="0"/>
                          </a:rPr>
                          <m:t>𝜆</m:t>
                        </m:r>
                      </m:e>
                    </m:d>
                    <m:r>
                      <a:rPr lang="en-US" sz="2160" i="1">
                        <a:latin typeface="Cambria Math" panose="02040503050406030204" pitchFamily="18" charset="0"/>
                        <a:ea typeface="Cambria Math" panose="02040503050406030204" pitchFamily="18" charset="0"/>
                      </a:rPr>
                      <m:t>=</m:t>
                    </m:r>
                    <m:f>
                      <m:fPr>
                        <m:ctrlPr>
                          <a:rPr lang="en-US" sz="2160" i="1">
                            <a:latin typeface="Cambria Math" panose="02040503050406030204" pitchFamily="18" charset="0"/>
                            <a:ea typeface="Cambria Math" panose="02040503050406030204" pitchFamily="18" charset="0"/>
                          </a:rPr>
                        </m:ctrlPr>
                      </m:fPr>
                      <m:num>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𝑁</m:t>
                            </m:r>
                          </m:e>
                          <m:sub>
                            <m:r>
                              <a:rPr lang="en-US" sz="2160" i="1">
                                <a:latin typeface="Cambria Math" panose="02040503050406030204" pitchFamily="18" charset="0"/>
                                <a:ea typeface="Cambria Math" panose="02040503050406030204" pitchFamily="18" charset="0"/>
                              </a:rPr>
                              <m:t>𝑖</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𝑁</m:t>
                            </m:r>
                          </m:e>
                          <m:sub>
                            <m:r>
                              <a:rPr lang="en-US" sz="2160" i="1">
                                <a:latin typeface="Cambria Math" panose="02040503050406030204" pitchFamily="18" charset="0"/>
                                <a:ea typeface="Cambria Math" panose="02040503050406030204" pitchFamily="18" charset="0"/>
                              </a:rPr>
                              <m:t>𝑗</m:t>
                            </m:r>
                          </m:sub>
                        </m:sSub>
                      </m:num>
                      <m:den>
                        <m:r>
                          <a:rPr lang="en-US" sz="2160" i="1">
                            <a:latin typeface="Cambria Math" panose="02040503050406030204" pitchFamily="18" charset="0"/>
                            <a:ea typeface="Cambria Math" panose="02040503050406030204" pitchFamily="18" charset="0"/>
                          </a:rPr>
                          <m:t>𝑃</m:t>
                        </m:r>
                      </m:den>
                    </m:f>
                    <m:r>
                      <a:rPr lang="en-US" sz="2160" i="1">
                        <a:latin typeface="Cambria Math" panose="02040503050406030204" pitchFamily="18" charset="0"/>
                        <a:ea typeface="Cambria Math" panose="02040503050406030204" pitchFamily="18" charset="0"/>
                      </a:rPr>
                      <m:t>+</m:t>
                    </m:r>
                    <m:f>
                      <m:fPr>
                        <m:ctrlPr>
                          <a:rPr lang="en-US" sz="2160" i="1">
                            <a:latin typeface="Cambria Math" panose="02040503050406030204" pitchFamily="18" charset="0"/>
                            <a:ea typeface="Cambria Math" panose="02040503050406030204" pitchFamily="18" charset="0"/>
                          </a:rPr>
                        </m:ctrlPr>
                      </m:fPr>
                      <m:num>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𝑁</m:t>
                            </m:r>
                          </m:e>
                          <m:sub>
                            <m:r>
                              <a:rPr lang="en-US" sz="2160" i="1">
                                <a:latin typeface="Cambria Math" panose="02040503050406030204" pitchFamily="18" charset="0"/>
                                <a:ea typeface="Cambria Math" panose="02040503050406030204" pitchFamily="18" charset="0"/>
                              </a:rPr>
                              <m:t>𝑖</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𝑁</m:t>
                            </m:r>
                          </m:e>
                          <m:sub>
                            <m:r>
                              <a:rPr lang="en-US" sz="2160" i="1">
                                <a:latin typeface="Cambria Math" panose="02040503050406030204" pitchFamily="18" charset="0"/>
                                <a:ea typeface="Cambria Math" panose="02040503050406030204" pitchFamily="18" charset="0"/>
                              </a:rPr>
                              <m:t>𝑗</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𝑁</m:t>
                            </m:r>
                          </m:e>
                          <m:sub>
                            <m:r>
                              <a:rPr lang="en-US" sz="2160" i="1">
                                <a:latin typeface="Cambria Math" panose="02040503050406030204" pitchFamily="18" charset="0"/>
                                <a:ea typeface="Cambria Math" panose="02040503050406030204" pitchFamily="18" charset="0"/>
                              </a:rPr>
                              <m:t>𝑘</m:t>
                            </m:r>
                          </m:sub>
                        </m:sSub>
                      </m:num>
                      <m:den>
                        <m:r>
                          <a:rPr lang="en-US" sz="2160" i="1">
                            <a:latin typeface="Cambria Math" panose="02040503050406030204" pitchFamily="18" charset="0"/>
                            <a:ea typeface="Cambria Math" panose="02040503050406030204" pitchFamily="18" charset="0"/>
                          </a:rPr>
                          <m:t>𝑃</m:t>
                        </m:r>
                      </m:den>
                    </m:f>
                    <m:r>
                      <a:rPr lang="en-US" sz="2160" i="1">
                        <a:latin typeface="Cambria Math" panose="02040503050406030204" pitchFamily="18" charset="0"/>
                        <a:ea typeface="Cambria Math" panose="02040503050406030204" pitchFamily="18" charset="0"/>
                      </a:rPr>
                      <m:t>∗</m:t>
                    </m:r>
                    <m:d>
                      <m:dPr>
                        <m:ctrlPr>
                          <a:rPr lang="en-US" sz="2160" i="1">
                            <a:latin typeface="Cambria Math" panose="02040503050406030204" pitchFamily="18" charset="0"/>
                            <a:ea typeface="Cambria Math" panose="02040503050406030204" pitchFamily="18" charset="0"/>
                          </a:rPr>
                        </m:ctrlPr>
                      </m:dPr>
                      <m:e>
                        <m:f>
                          <m:fPr>
                            <m:ctrlPr>
                              <a:rPr lang="en-US" sz="2160" i="1">
                                <a:latin typeface="Cambria Math" panose="02040503050406030204" pitchFamily="18" charset="0"/>
                                <a:ea typeface="Cambria Math" panose="02040503050406030204" pitchFamily="18" charset="0"/>
                              </a:rPr>
                            </m:ctrlPr>
                          </m:fPr>
                          <m:num>
                            <m:r>
                              <a:rPr lang="en-US" sz="2160" i="1">
                                <a:latin typeface="Cambria Math" panose="02040503050406030204" pitchFamily="18" charset="0"/>
                                <a:ea typeface="Cambria Math" panose="02040503050406030204" pitchFamily="18" charset="0"/>
                              </a:rPr>
                              <m:t>1</m:t>
                            </m:r>
                          </m:num>
                          <m:den>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𝑖</m:t>
                                </m:r>
                              </m:sub>
                            </m:sSub>
                          </m:den>
                        </m:f>
                        <m:r>
                          <a:rPr lang="en-US" sz="2160" i="1">
                            <a:latin typeface="Cambria Math" panose="02040503050406030204" pitchFamily="18" charset="0"/>
                            <a:ea typeface="Cambria Math" panose="02040503050406030204" pitchFamily="18" charset="0"/>
                          </a:rPr>
                          <m:t>+</m:t>
                        </m:r>
                        <m:f>
                          <m:fPr>
                            <m:ctrlPr>
                              <a:rPr lang="en-US" sz="2160" i="1">
                                <a:latin typeface="Cambria Math" panose="02040503050406030204" pitchFamily="18" charset="0"/>
                                <a:ea typeface="Cambria Math" panose="02040503050406030204" pitchFamily="18" charset="0"/>
                              </a:rPr>
                            </m:ctrlPr>
                          </m:fPr>
                          <m:num>
                            <m:r>
                              <a:rPr lang="en-US" sz="2160" i="1">
                                <a:latin typeface="Cambria Math" panose="02040503050406030204" pitchFamily="18" charset="0"/>
                                <a:ea typeface="Cambria Math" panose="02040503050406030204" pitchFamily="18" charset="0"/>
                              </a:rPr>
                              <m:t>1</m:t>
                            </m:r>
                          </m:num>
                          <m:den>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𝑗</m:t>
                                </m:r>
                              </m:sub>
                            </m:sSub>
                          </m:den>
                        </m:f>
                      </m:e>
                    </m:d>
                    <m:r>
                      <a:rPr lang="en-US" sz="2160" i="1">
                        <a:latin typeface="Cambria Math" panose="02040503050406030204" pitchFamily="18" charset="0"/>
                        <a:ea typeface="Cambria Math" panose="02040503050406030204" pitchFamily="18" charset="0"/>
                      </a:rPr>
                      <m:t>+</m:t>
                    </m:r>
                    <m:r>
                      <a:rPr lang="en-US" sz="2160" i="1">
                        <a:latin typeface="Cambria Math" panose="02040503050406030204" pitchFamily="18" charset="0"/>
                        <a:ea typeface="Cambria Math" panose="02040503050406030204" pitchFamily="18" charset="0"/>
                      </a:rPr>
                      <m:t>𝜆</m:t>
                    </m:r>
                    <m:d>
                      <m:dPr>
                        <m:ctrlPr>
                          <a:rPr lang="en-US" sz="2160" i="1">
                            <a:latin typeface="Cambria Math" panose="02040503050406030204" pitchFamily="18" charset="0"/>
                            <a:ea typeface="Cambria Math" panose="02040503050406030204" pitchFamily="18" charset="0"/>
                          </a:rPr>
                        </m:ctrlPr>
                      </m:dPr>
                      <m:e>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𝑖</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𝑗</m:t>
                            </m:r>
                          </m:sub>
                        </m:sSub>
                        <m:r>
                          <a:rPr lang="en-US" sz="2160" i="1">
                            <a:latin typeface="Cambria Math" panose="02040503050406030204" pitchFamily="18" charset="0"/>
                            <a:ea typeface="Cambria Math" panose="02040503050406030204" pitchFamily="18" charset="0"/>
                          </a:rPr>
                          <m:t>+</m:t>
                        </m:r>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𝑗</m:t>
                            </m:r>
                          </m:sub>
                        </m:sSub>
                        <m:r>
                          <a:rPr lang="en-US" sz="2160" i="1">
                            <a:latin typeface="Cambria Math" panose="02040503050406030204" pitchFamily="18" charset="0"/>
                            <a:ea typeface="Cambria Math" panose="02040503050406030204" pitchFamily="18" charset="0"/>
                          </a:rPr>
                          <m:t>+</m:t>
                        </m:r>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𝑖</m:t>
                            </m:r>
                          </m:sub>
                        </m:sSub>
                        <m:r>
                          <a:rPr lang="en-US" sz="2160" i="1">
                            <a:latin typeface="Cambria Math" panose="02040503050406030204" pitchFamily="18" charset="0"/>
                            <a:ea typeface="Cambria Math" panose="02040503050406030204" pitchFamily="18" charset="0"/>
                          </a:rPr>
                          <m:t>−</m:t>
                        </m:r>
                        <m:r>
                          <a:rPr lang="en-US" sz="2160" i="1">
                            <a:latin typeface="Cambria Math" panose="02040503050406030204" pitchFamily="18" charset="0"/>
                            <a:ea typeface="Cambria Math" panose="02040503050406030204" pitchFamily="18" charset="0"/>
                          </a:rPr>
                          <m:t>𝑀</m:t>
                        </m:r>
                      </m:e>
                    </m:d>
                    <m:r>
                      <a:rPr lang="en-US" sz="2160" i="1">
                        <a:latin typeface="Cambria Math" panose="02040503050406030204" pitchFamily="18" charset="0"/>
                        <a:ea typeface="Cambria Math" panose="02040503050406030204" pitchFamily="18" charset="0"/>
                      </a:rPr>
                      <m:t>, </m:t>
                    </m:r>
                    <m:r>
                      <a:rPr lang="en-US" sz="2160" i="1">
                        <a:latin typeface="Cambria Math" panose="02040503050406030204" pitchFamily="18" charset="0"/>
                        <a:ea typeface="Cambria Math" panose="02040503050406030204" pitchFamily="18" charset="0"/>
                      </a:rPr>
                      <m:t>𝜆</m:t>
                    </m:r>
                    <m:r>
                      <a:rPr lang="en-US" sz="2160" i="1">
                        <a:latin typeface="Cambria Math" panose="02040503050406030204" pitchFamily="18" charset="0"/>
                        <a:ea typeface="Cambria Math" panose="02040503050406030204" pitchFamily="18" charset="0"/>
                      </a:rPr>
                      <m:t>≥0</m:t>
                    </m:r>
                  </m:oMath>
                </a14:m>
                <a:endParaRPr lang="en-US" sz="2160" dirty="0"/>
              </a:p>
              <a:p>
                <a:r>
                  <a:rPr lang="en-US" sz="2880" dirty="0"/>
                  <a:t>Optimality achieved when:</a:t>
                </a:r>
              </a:p>
              <a:p>
                <a:pPr lvl="1"/>
                <a14:m>
                  <m:oMath xmlns:m="http://schemas.openxmlformats.org/officeDocument/2006/math">
                    <m:r>
                      <m:rPr>
                        <m:sty m:val="p"/>
                      </m:rPr>
                      <a:rPr lang="en-US" sz="2160" i="1">
                        <a:latin typeface="Cambria Math" panose="02040503050406030204" pitchFamily="18" charset="0"/>
                        <a:ea typeface="Cambria Math" panose="02040503050406030204" pitchFamily="18" charset="0"/>
                      </a:rPr>
                      <m:t>∇</m:t>
                    </m:r>
                    <m:r>
                      <a:rPr lang="en-US" sz="2160" i="1">
                        <a:latin typeface="Cambria Math" panose="02040503050406030204" pitchFamily="18" charset="0"/>
                        <a:ea typeface="Cambria Math" panose="02040503050406030204" pitchFamily="18" charset="0"/>
                      </a:rPr>
                      <m:t>𝐿</m:t>
                    </m:r>
                    <m:r>
                      <a:rPr lang="en-US" sz="2160" i="1">
                        <a:latin typeface="Cambria Math" panose="02040503050406030204" pitchFamily="18" charset="0"/>
                        <a:ea typeface="Cambria Math" panose="02040503050406030204" pitchFamily="18" charset="0"/>
                      </a:rPr>
                      <m:t>=0,</m:t>
                    </m:r>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𝑖</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𝑗</m:t>
                        </m:r>
                      </m:sub>
                    </m:sSub>
                    <m:r>
                      <a:rPr lang="en-US" sz="2160" i="1">
                        <a:latin typeface="Cambria Math" panose="02040503050406030204" pitchFamily="18" charset="0"/>
                        <a:ea typeface="Cambria Math" panose="02040503050406030204" pitchFamily="18" charset="0"/>
                      </a:rPr>
                      <m:t>+</m:t>
                    </m:r>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𝑗</m:t>
                        </m:r>
                      </m:sub>
                    </m:sSub>
                    <m:r>
                      <a:rPr lang="en-US" sz="2160" i="1">
                        <a:latin typeface="Cambria Math" panose="02040503050406030204" pitchFamily="18" charset="0"/>
                        <a:ea typeface="Cambria Math" panose="02040503050406030204" pitchFamily="18" charset="0"/>
                      </a:rPr>
                      <m:t>+</m:t>
                    </m:r>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𝑖</m:t>
                        </m:r>
                      </m:sub>
                    </m:sSub>
                    <m:r>
                      <a:rPr lang="en-US" sz="2160" i="1">
                        <a:latin typeface="Cambria Math" panose="02040503050406030204" pitchFamily="18" charset="0"/>
                        <a:ea typeface="Cambria Math" panose="02040503050406030204" pitchFamily="18" charset="0"/>
                      </a:rPr>
                      <m:t>≤</m:t>
                    </m:r>
                    <m:r>
                      <a:rPr lang="en-US" sz="2160" i="1">
                        <a:latin typeface="Cambria Math" panose="02040503050406030204" pitchFamily="18" charset="0"/>
                        <a:ea typeface="Cambria Math" panose="02040503050406030204" pitchFamily="18" charset="0"/>
                      </a:rPr>
                      <m:t>𝑀</m:t>
                    </m:r>
                    <m:r>
                      <a:rPr lang="en-US" sz="2160" i="1">
                        <a:latin typeface="Cambria Math" panose="02040503050406030204" pitchFamily="18" charset="0"/>
                        <a:ea typeface="Cambria Math" panose="02040503050406030204" pitchFamily="18" charset="0"/>
                      </a:rPr>
                      <m:t>,</m:t>
                    </m:r>
                    <m:r>
                      <a:rPr lang="en-US" sz="2160" i="1">
                        <a:latin typeface="Cambria Math" panose="02040503050406030204" pitchFamily="18" charset="0"/>
                        <a:ea typeface="Cambria Math" panose="02040503050406030204" pitchFamily="18" charset="0"/>
                      </a:rPr>
                      <m:t>𝜆</m:t>
                    </m:r>
                    <m:r>
                      <a:rPr lang="en-US" sz="2160" i="1">
                        <a:latin typeface="Cambria Math" panose="02040503050406030204" pitchFamily="18" charset="0"/>
                        <a:ea typeface="Cambria Math" panose="02040503050406030204" pitchFamily="18" charset="0"/>
                      </a:rPr>
                      <m:t>≥0,</m:t>
                    </m:r>
                    <m:r>
                      <a:rPr lang="en-US" sz="2160" i="1">
                        <a:latin typeface="Cambria Math" panose="02040503050406030204" pitchFamily="18" charset="0"/>
                        <a:ea typeface="Cambria Math" panose="02040503050406030204" pitchFamily="18" charset="0"/>
                      </a:rPr>
                      <m:t>𝜆</m:t>
                    </m:r>
                    <m:d>
                      <m:dPr>
                        <m:ctrlPr>
                          <a:rPr lang="en-US" sz="2160" i="1">
                            <a:latin typeface="Cambria Math" panose="02040503050406030204" pitchFamily="18" charset="0"/>
                            <a:ea typeface="Cambria Math" panose="02040503050406030204" pitchFamily="18" charset="0"/>
                          </a:rPr>
                        </m:ctrlPr>
                      </m:dPr>
                      <m:e>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𝑖</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𝑗</m:t>
                            </m:r>
                          </m:sub>
                        </m:sSub>
                        <m:r>
                          <a:rPr lang="en-US" sz="2160" i="1">
                            <a:latin typeface="Cambria Math" panose="02040503050406030204" pitchFamily="18" charset="0"/>
                            <a:ea typeface="Cambria Math" panose="02040503050406030204" pitchFamily="18" charset="0"/>
                          </a:rPr>
                          <m:t>+</m:t>
                        </m:r>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𝑗</m:t>
                            </m:r>
                          </m:sub>
                        </m:sSub>
                        <m:r>
                          <a:rPr lang="en-US" sz="2160" i="1">
                            <a:latin typeface="Cambria Math" panose="02040503050406030204" pitchFamily="18" charset="0"/>
                            <a:ea typeface="Cambria Math" panose="02040503050406030204" pitchFamily="18" charset="0"/>
                          </a:rPr>
                          <m:t>+</m:t>
                        </m:r>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𝑇</m:t>
                            </m:r>
                          </m:e>
                          <m:sub>
                            <m:r>
                              <a:rPr lang="en-US" sz="2160" i="1">
                                <a:latin typeface="Cambria Math" panose="02040503050406030204" pitchFamily="18" charset="0"/>
                                <a:ea typeface="Cambria Math" panose="02040503050406030204" pitchFamily="18" charset="0"/>
                              </a:rPr>
                              <m:t>𝑖</m:t>
                            </m:r>
                          </m:sub>
                        </m:sSub>
                        <m:r>
                          <a:rPr lang="en-US" sz="2160" i="1">
                            <a:latin typeface="Cambria Math" panose="02040503050406030204" pitchFamily="18" charset="0"/>
                            <a:ea typeface="Cambria Math" panose="02040503050406030204" pitchFamily="18" charset="0"/>
                          </a:rPr>
                          <m:t>−</m:t>
                        </m:r>
                        <m:r>
                          <a:rPr lang="en-US" sz="2160" i="1">
                            <a:latin typeface="Cambria Math" panose="02040503050406030204" pitchFamily="18" charset="0"/>
                            <a:ea typeface="Cambria Math" panose="02040503050406030204" pitchFamily="18" charset="0"/>
                          </a:rPr>
                          <m:t>𝑀</m:t>
                        </m:r>
                      </m:e>
                    </m:d>
                    <m:r>
                      <a:rPr lang="en-US" sz="2160" i="1">
                        <a:latin typeface="Cambria Math" panose="02040503050406030204" pitchFamily="18" charset="0"/>
                        <a:ea typeface="Cambria Math" panose="02040503050406030204" pitchFamily="18" charset="0"/>
                      </a:rPr>
                      <m:t>=0</m:t>
                    </m:r>
                  </m:oMath>
                </a14:m>
                <a:endParaRPr lang="en-US" sz="2160" dirty="0"/>
              </a:p>
              <a:p>
                <a:pPr lvl="1"/>
                <a:r>
                  <a:rPr lang="en-US" sz="2160" dirty="0">
                    <a:ea typeface="Cambria Math" panose="02040503050406030204" pitchFamily="18" charset="0"/>
                  </a:rPr>
                  <a:t>If </a:t>
                </a:r>
                <a14:m>
                  <m:oMath xmlns:m="http://schemas.openxmlformats.org/officeDocument/2006/math">
                    <m:r>
                      <a:rPr lang="en-US" sz="2160" i="1" dirty="0">
                        <a:latin typeface="Cambria Math" panose="02040503050406030204" pitchFamily="18" charset="0"/>
                        <a:ea typeface="Cambria Math" panose="02040503050406030204" pitchFamily="18" charset="0"/>
                      </a:rPr>
                      <m:t>𝜆</m:t>
                    </m:r>
                    <m:r>
                      <a:rPr lang="en-US" sz="2160" i="1" dirty="0">
                        <a:latin typeface="Cambria Math" panose="02040503050406030204" pitchFamily="18" charset="0"/>
                        <a:ea typeface="Cambria Math" panose="02040503050406030204" pitchFamily="18" charset="0"/>
                      </a:rPr>
                      <m:t>=0, </m:t>
                    </m:r>
                    <m:r>
                      <a:rPr lang="en-US" sz="2160" i="1" dirty="0">
                        <a:latin typeface="Cambria Math" panose="02040503050406030204" pitchFamily="18" charset="0"/>
                        <a:ea typeface="Cambria Math" panose="02040503050406030204" pitchFamily="18" charset="0"/>
                      </a:rPr>
                      <m:t>𝑂𝑝𝑡</m:t>
                    </m:r>
                    <m:r>
                      <a:rPr lang="en-US" sz="2160" i="1" dirty="0">
                        <a:latin typeface="Cambria Math" panose="02040503050406030204" pitchFamily="18" charset="0"/>
                        <a:ea typeface="Cambria Math" panose="02040503050406030204" pitchFamily="18" charset="0"/>
                      </a:rPr>
                      <m:t>_</m:t>
                    </m:r>
                    <m:r>
                      <a:rPr lang="en-US" sz="2160" i="1" dirty="0">
                        <a:latin typeface="Cambria Math" panose="02040503050406030204" pitchFamily="18" charset="0"/>
                      </a:rPr>
                      <m:t>𝑐𝑜𝑠𝑡</m:t>
                    </m:r>
                    <m:r>
                      <a:rPr lang="en-US" sz="2160" i="1" dirty="0">
                        <a:latin typeface="Cambria Math" panose="02040503050406030204" pitchFamily="18" charset="0"/>
                      </a:rPr>
                      <m:t>=3</m:t>
                    </m:r>
                    <m:sSup>
                      <m:sSupPr>
                        <m:ctrlPr>
                          <a:rPr lang="en-US" sz="2160" i="1" dirty="0">
                            <a:latin typeface="Cambria Math" panose="02040503050406030204" pitchFamily="18" charset="0"/>
                          </a:rPr>
                        </m:ctrlPr>
                      </m:sSupPr>
                      <m:e>
                        <m:d>
                          <m:dPr>
                            <m:ctrlPr>
                              <a:rPr lang="en-US" sz="2160" i="1" dirty="0">
                                <a:latin typeface="Cambria Math" panose="02040503050406030204" pitchFamily="18" charset="0"/>
                              </a:rPr>
                            </m:ctrlPr>
                          </m:dPr>
                          <m:e>
                            <m:f>
                              <m:fPr>
                                <m:ctrlPr>
                                  <a:rPr lang="en-US" sz="2160" i="1" dirty="0">
                                    <a:latin typeface="Cambria Math" panose="02040503050406030204" pitchFamily="18" charset="0"/>
                                  </a:rPr>
                                </m:ctrlPr>
                              </m:fPr>
                              <m:num>
                                <m:sSub>
                                  <m:sSubPr>
                                    <m:ctrlPr>
                                      <a:rPr lang="en-US" sz="2160" i="1" dirty="0">
                                        <a:latin typeface="Cambria Math" panose="02040503050406030204" pitchFamily="18" charset="0"/>
                                      </a:rPr>
                                    </m:ctrlPr>
                                  </m:sSubPr>
                                  <m:e>
                                    <m:r>
                                      <a:rPr lang="en-US" sz="2160" i="1" dirty="0">
                                        <a:latin typeface="Cambria Math" panose="02040503050406030204" pitchFamily="18" charset="0"/>
                                      </a:rPr>
                                      <m:t>𝑁</m:t>
                                    </m:r>
                                  </m:e>
                                  <m:sub>
                                    <m:r>
                                      <a:rPr lang="en-US" sz="2160" i="1" dirty="0">
                                        <a:latin typeface="Cambria Math" panose="02040503050406030204" pitchFamily="18" charset="0"/>
                                      </a:rPr>
                                      <m:t>𝑖</m:t>
                                    </m:r>
                                  </m:sub>
                                </m:sSub>
                                <m:sSub>
                                  <m:sSubPr>
                                    <m:ctrlPr>
                                      <a:rPr lang="en-US" sz="2160" i="1" dirty="0">
                                        <a:latin typeface="Cambria Math" panose="02040503050406030204" pitchFamily="18" charset="0"/>
                                      </a:rPr>
                                    </m:ctrlPr>
                                  </m:sSubPr>
                                  <m:e>
                                    <m:r>
                                      <a:rPr lang="en-US" sz="2160" i="1" dirty="0">
                                        <a:latin typeface="Cambria Math" panose="02040503050406030204" pitchFamily="18" charset="0"/>
                                      </a:rPr>
                                      <m:t>𝑁</m:t>
                                    </m:r>
                                  </m:e>
                                  <m:sub>
                                    <m:r>
                                      <a:rPr lang="en-US" sz="2160" i="1" dirty="0">
                                        <a:latin typeface="Cambria Math" panose="02040503050406030204" pitchFamily="18" charset="0"/>
                                      </a:rPr>
                                      <m:t>𝑗</m:t>
                                    </m:r>
                                  </m:sub>
                                </m:sSub>
                                <m:sSub>
                                  <m:sSubPr>
                                    <m:ctrlPr>
                                      <a:rPr lang="en-US" sz="2160" i="1" dirty="0">
                                        <a:latin typeface="Cambria Math" panose="02040503050406030204" pitchFamily="18" charset="0"/>
                                      </a:rPr>
                                    </m:ctrlPr>
                                  </m:sSubPr>
                                  <m:e>
                                    <m:r>
                                      <a:rPr lang="en-US" sz="2160" i="1" dirty="0">
                                        <a:latin typeface="Cambria Math" panose="02040503050406030204" pitchFamily="18" charset="0"/>
                                      </a:rPr>
                                      <m:t>𝑁</m:t>
                                    </m:r>
                                  </m:e>
                                  <m:sub>
                                    <m:r>
                                      <a:rPr lang="en-US" sz="2160" i="1" dirty="0">
                                        <a:latin typeface="Cambria Math" panose="02040503050406030204" pitchFamily="18" charset="0"/>
                                      </a:rPr>
                                      <m:t>𝑘</m:t>
                                    </m:r>
                                  </m:sub>
                                </m:sSub>
                              </m:num>
                              <m:den>
                                <m:r>
                                  <a:rPr lang="en-US" sz="2160" i="1" dirty="0">
                                    <a:latin typeface="Cambria Math" panose="02040503050406030204" pitchFamily="18" charset="0"/>
                                  </a:rPr>
                                  <m:t>𝑃</m:t>
                                </m:r>
                              </m:den>
                            </m:f>
                          </m:e>
                        </m:d>
                      </m:e>
                      <m:sup>
                        <m:r>
                          <a:rPr lang="en-US" sz="2160" i="1" dirty="0">
                            <a:latin typeface="Cambria Math" panose="02040503050406030204" pitchFamily="18" charset="0"/>
                          </a:rPr>
                          <m:t>2/3</m:t>
                        </m:r>
                      </m:sup>
                    </m:sSup>
                  </m:oMath>
                </a14:m>
                <a:endParaRPr lang="en-US" sz="2400" dirty="0"/>
              </a:p>
              <a:p>
                <a:pPr lvl="1"/>
                <a:r>
                  <a:rPr lang="en-US" sz="2400" dirty="0"/>
                  <a:t>If </a:t>
                </a:r>
                <a14:m>
                  <m:oMath xmlns:m="http://schemas.openxmlformats.org/officeDocument/2006/math">
                    <m:r>
                      <a:rPr lang="en-US" sz="2160" i="1" dirty="0">
                        <a:latin typeface="Cambria Math" panose="02040503050406030204" pitchFamily="18" charset="0"/>
                        <a:ea typeface="Cambria Math" panose="02040503050406030204" pitchFamily="18" charset="0"/>
                      </a:rPr>
                      <m:t>𝜆</m:t>
                    </m:r>
                    <m:r>
                      <a:rPr lang="en-US" sz="2160" i="1" dirty="0">
                        <a:latin typeface="Cambria Math" panose="02040503050406030204" pitchFamily="18" charset="0"/>
                        <a:ea typeface="Cambria Math" panose="02040503050406030204" pitchFamily="18" charset="0"/>
                      </a:rPr>
                      <m:t>&gt;0</m:t>
                    </m:r>
                  </m:oMath>
                </a14:m>
                <a:r>
                  <a:rPr lang="en-US" sz="2400" dirty="0"/>
                  <a:t>, </a:t>
                </a:r>
                <a14:m>
                  <m:oMath xmlns:m="http://schemas.openxmlformats.org/officeDocument/2006/math">
                    <m:sSup>
                      <m:sSupPr>
                        <m:ctrlPr>
                          <a:rPr lang="en-US" sz="2160" i="1">
                            <a:latin typeface="Cambria Math" panose="02040503050406030204" pitchFamily="18" charset="0"/>
                            <a:ea typeface="Cambria Math" panose="02040503050406030204" pitchFamily="18" charset="0"/>
                          </a:rPr>
                        </m:ctrlPr>
                      </m:sSupPr>
                      <m:e>
                        <m:r>
                          <a:rPr lang="en-US" sz="2160" i="1">
                            <a:latin typeface="Cambria Math" panose="02040503050406030204" pitchFamily="18" charset="0"/>
                            <a:ea typeface="Cambria Math" panose="02040503050406030204" pitchFamily="18" charset="0"/>
                          </a:rPr>
                          <m:t>𝑂𝑝𝑡</m:t>
                        </m:r>
                        <m:r>
                          <a:rPr lang="en-US" sz="2160" i="1">
                            <a:latin typeface="Cambria Math" panose="02040503050406030204" pitchFamily="18" charset="0"/>
                            <a:ea typeface="Cambria Math" panose="02040503050406030204" pitchFamily="18" charset="0"/>
                          </a:rPr>
                          <m:t>_</m:t>
                        </m:r>
                        <m:r>
                          <a:rPr lang="en-US" sz="2160" i="1">
                            <a:latin typeface="Cambria Math" panose="02040503050406030204" pitchFamily="18" charset="0"/>
                            <a:ea typeface="Cambria Math" panose="02040503050406030204" pitchFamily="18" charset="0"/>
                          </a:rPr>
                          <m:t>𝑐𝑜𝑠𝑡</m:t>
                        </m:r>
                        <m:r>
                          <a:rPr lang="en-US" sz="2160" i="1">
                            <a:latin typeface="Cambria Math" panose="02040503050406030204" pitchFamily="18" charset="0"/>
                            <a:ea typeface="Cambria Math" panose="02040503050406030204" pitchFamily="18" charset="0"/>
                          </a:rPr>
                          <m:t>=</m:t>
                        </m:r>
                        <m:d>
                          <m:dPr>
                            <m:ctrlPr>
                              <a:rPr lang="en-US" sz="2160" i="1">
                                <a:latin typeface="Cambria Math" panose="02040503050406030204" pitchFamily="18" charset="0"/>
                                <a:ea typeface="Cambria Math" panose="02040503050406030204" pitchFamily="18" charset="0"/>
                              </a:rPr>
                            </m:ctrlPr>
                          </m:dPr>
                          <m:e>
                            <m:rad>
                              <m:radPr>
                                <m:degHide m:val="on"/>
                                <m:ctrlPr>
                                  <a:rPr lang="en-US" sz="2160" i="1">
                                    <a:latin typeface="Cambria Math" panose="02040503050406030204" pitchFamily="18" charset="0"/>
                                    <a:ea typeface="Cambria Math" panose="02040503050406030204" pitchFamily="18" charset="0"/>
                                  </a:rPr>
                                </m:ctrlPr>
                              </m:radPr>
                              <m:deg/>
                              <m:e>
                                <m:r>
                                  <a:rPr lang="en-US" sz="2160" i="1">
                                    <a:latin typeface="Cambria Math" panose="02040503050406030204" pitchFamily="18" charset="0"/>
                                    <a:ea typeface="Cambria Math" panose="02040503050406030204" pitchFamily="18" charset="0"/>
                                  </a:rPr>
                                  <m:t>𝑀</m:t>
                                </m:r>
                                <m:r>
                                  <a:rPr lang="en-US" sz="2160" i="1">
                                    <a:latin typeface="Cambria Math" panose="02040503050406030204" pitchFamily="18" charset="0"/>
                                    <a:ea typeface="Cambria Math" panose="02040503050406030204" pitchFamily="18" charset="0"/>
                                  </a:rPr>
                                  <m:t>+1</m:t>
                                </m:r>
                              </m:e>
                            </m:rad>
                            <m:r>
                              <a:rPr lang="en-US" sz="2160" i="1">
                                <a:latin typeface="Cambria Math" panose="02040503050406030204" pitchFamily="18" charset="0"/>
                                <a:ea typeface="Cambria Math" panose="02040503050406030204" pitchFamily="18" charset="0"/>
                              </a:rPr>
                              <m:t>−1</m:t>
                            </m:r>
                          </m:e>
                        </m:d>
                      </m:e>
                      <m:sup>
                        <m:r>
                          <a:rPr lang="en-US" sz="2160" i="1">
                            <a:latin typeface="Cambria Math" panose="02040503050406030204" pitchFamily="18" charset="0"/>
                            <a:ea typeface="Cambria Math" panose="02040503050406030204" pitchFamily="18" charset="0"/>
                          </a:rPr>
                          <m:t>2</m:t>
                        </m:r>
                      </m:sup>
                    </m:sSup>
                    <m:r>
                      <a:rPr lang="en-US" sz="2160" i="1">
                        <a:latin typeface="Cambria Math" panose="02040503050406030204" pitchFamily="18" charset="0"/>
                      </a:rPr>
                      <m:t>+</m:t>
                    </m:r>
                    <m:f>
                      <m:fPr>
                        <m:ctrlPr>
                          <a:rPr lang="en-US" sz="2160" i="1">
                            <a:latin typeface="Cambria Math" panose="02040503050406030204" pitchFamily="18" charset="0"/>
                          </a:rPr>
                        </m:ctrlPr>
                      </m:fPr>
                      <m:num>
                        <m:r>
                          <a:rPr lang="en-US" sz="2160" i="1">
                            <a:latin typeface="Cambria Math" panose="02040503050406030204" pitchFamily="18" charset="0"/>
                          </a:rPr>
                          <m:t>2</m:t>
                        </m:r>
                        <m:sSub>
                          <m:sSubPr>
                            <m:ctrlPr>
                              <a:rPr lang="en-US" sz="2160" i="1">
                                <a:latin typeface="Cambria Math" panose="02040503050406030204" pitchFamily="18" charset="0"/>
                              </a:rPr>
                            </m:ctrlPr>
                          </m:sSubPr>
                          <m:e>
                            <m:r>
                              <a:rPr lang="en-US" sz="2160" i="1">
                                <a:latin typeface="Cambria Math" panose="02040503050406030204" pitchFamily="18" charset="0"/>
                              </a:rPr>
                              <m:t>𝑁</m:t>
                            </m:r>
                          </m:e>
                          <m:sub>
                            <m:r>
                              <a:rPr lang="en-US" sz="2160" i="1">
                                <a:latin typeface="Cambria Math" panose="02040503050406030204" pitchFamily="18" charset="0"/>
                              </a:rPr>
                              <m:t>𝑖</m:t>
                            </m:r>
                          </m:sub>
                        </m:sSub>
                        <m:sSub>
                          <m:sSubPr>
                            <m:ctrlPr>
                              <a:rPr lang="en-US" sz="2160" i="1">
                                <a:latin typeface="Cambria Math" panose="02040503050406030204" pitchFamily="18" charset="0"/>
                              </a:rPr>
                            </m:ctrlPr>
                          </m:sSubPr>
                          <m:e>
                            <m:r>
                              <a:rPr lang="en-US" sz="2160" i="1">
                                <a:latin typeface="Cambria Math" panose="02040503050406030204" pitchFamily="18" charset="0"/>
                              </a:rPr>
                              <m:t>𝑁</m:t>
                            </m:r>
                          </m:e>
                          <m:sub>
                            <m:r>
                              <a:rPr lang="en-US" sz="2160" i="1">
                                <a:latin typeface="Cambria Math" panose="02040503050406030204" pitchFamily="18" charset="0"/>
                              </a:rPr>
                              <m:t>𝑗</m:t>
                            </m:r>
                          </m:sub>
                        </m:sSub>
                        <m:sSub>
                          <m:sSubPr>
                            <m:ctrlPr>
                              <a:rPr lang="en-US" sz="2160" i="1">
                                <a:latin typeface="Cambria Math" panose="02040503050406030204" pitchFamily="18" charset="0"/>
                              </a:rPr>
                            </m:ctrlPr>
                          </m:sSubPr>
                          <m:e>
                            <m:r>
                              <a:rPr lang="en-US" sz="2160" i="1">
                                <a:latin typeface="Cambria Math" panose="02040503050406030204" pitchFamily="18" charset="0"/>
                              </a:rPr>
                              <m:t>𝑁</m:t>
                            </m:r>
                          </m:e>
                          <m:sub>
                            <m:r>
                              <a:rPr lang="en-US" sz="2160" i="1">
                                <a:latin typeface="Cambria Math" panose="02040503050406030204" pitchFamily="18" charset="0"/>
                              </a:rPr>
                              <m:t>𝑘</m:t>
                            </m:r>
                          </m:sub>
                        </m:sSub>
                      </m:num>
                      <m:den>
                        <m:r>
                          <a:rPr lang="en-US" sz="2160" i="1">
                            <a:latin typeface="Cambria Math" panose="02040503050406030204" pitchFamily="18" charset="0"/>
                          </a:rPr>
                          <m:t>𝑃</m:t>
                        </m:r>
                        <m:r>
                          <a:rPr lang="en-US" sz="2160" i="1">
                            <a:latin typeface="Cambria Math" panose="02040503050406030204" pitchFamily="18" charset="0"/>
                          </a:rPr>
                          <m:t>(</m:t>
                        </m:r>
                        <m:rad>
                          <m:radPr>
                            <m:degHide m:val="on"/>
                            <m:ctrlPr>
                              <a:rPr lang="en-US" sz="2160" i="1">
                                <a:latin typeface="Cambria Math" panose="02040503050406030204" pitchFamily="18" charset="0"/>
                                <a:ea typeface="Cambria Math" panose="02040503050406030204" pitchFamily="18" charset="0"/>
                              </a:rPr>
                            </m:ctrlPr>
                          </m:radPr>
                          <m:deg/>
                          <m:e>
                            <m:r>
                              <a:rPr lang="en-US" sz="2160" i="1">
                                <a:latin typeface="Cambria Math" panose="02040503050406030204" pitchFamily="18" charset="0"/>
                                <a:ea typeface="Cambria Math" panose="02040503050406030204" pitchFamily="18" charset="0"/>
                              </a:rPr>
                              <m:t>𝑀</m:t>
                            </m:r>
                            <m:r>
                              <a:rPr lang="en-US" sz="2160" i="1">
                                <a:latin typeface="Cambria Math" panose="02040503050406030204" pitchFamily="18" charset="0"/>
                                <a:ea typeface="Cambria Math" panose="02040503050406030204" pitchFamily="18" charset="0"/>
                              </a:rPr>
                              <m:t>+1</m:t>
                            </m:r>
                          </m:e>
                        </m:rad>
                        <m:r>
                          <a:rPr lang="en-US" sz="2160" i="1">
                            <a:latin typeface="Cambria Math" panose="02040503050406030204" pitchFamily="18" charset="0"/>
                            <a:ea typeface="Cambria Math" panose="02040503050406030204" pitchFamily="18" charset="0"/>
                          </a:rPr>
                          <m:t>−1)</m:t>
                        </m:r>
                      </m:den>
                    </m:f>
                  </m:oMath>
                </a14:m>
                <a:endParaRPr lang="en-US" sz="2400" dirty="0"/>
              </a:p>
              <a:p>
                <a:r>
                  <a:rPr lang="en-US" sz="2880" dirty="0"/>
                  <a:t>The other case </a:t>
                </a:r>
                <a14:m>
                  <m:oMath xmlns:m="http://schemas.openxmlformats.org/officeDocument/2006/math">
                    <m:r>
                      <a:rPr lang="en-US" sz="2880" i="1">
                        <a:latin typeface="Cambria Math" panose="02040503050406030204" pitchFamily="18" charset="0"/>
                      </a:rPr>
                      <m:t>(</m:t>
                    </m:r>
                    <m:sSub>
                      <m:sSubPr>
                        <m:ctrlPr>
                          <a:rPr lang="en-US" sz="2880" i="1">
                            <a:latin typeface="Cambria Math" panose="02040503050406030204" pitchFamily="18" charset="0"/>
                          </a:rPr>
                        </m:ctrlPr>
                      </m:sSubPr>
                      <m:e>
                        <m:r>
                          <a:rPr lang="en-US" sz="2880" i="1">
                            <a:latin typeface="Cambria Math" panose="02040503050406030204" pitchFamily="18" charset="0"/>
                          </a:rPr>
                          <m:t>𝑊</m:t>
                        </m:r>
                      </m:e>
                      <m:sub>
                        <m:r>
                          <a:rPr lang="en-US" sz="2880" i="1">
                            <a:latin typeface="Cambria Math" panose="02040503050406030204" pitchFamily="18" charset="0"/>
                          </a:rPr>
                          <m:t>𝑘</m:t>
                        </m:r>
                      </m:sub>
                    </m:sSub>
                    <m:r>
                      <a:rPr lang="en-US" sz="2880" i="1">
                        <a:latin typeface="Cambria Math" panose="02040503050406030204" pitchFamily="18" charset="0"/>
                      </a:rPr>
                      <m:t>=</m:t>
                    </m:r>
                    <m:sSub>
                      <m:sSubPr>
                        <m:ctrlPr>
                          <a:rPr lang="en-US" sz="2880" i="1">
                            <a:latin typeface="Cambria Math" panose="02040503050406030204" pitchFamily="18" charset="0"/>
                          </a:rPr>
                        </m:ctrlPr>
                      </m:sSubPr>
                      <m:e>
                        <m:r>
                          <a:rPr lang="en-US" sz="2880" i="1">
                            <a:latin typeface="Cambria Math" panose="02040503050406030204" pitchFamily="18" charset="0"/>
                          </a:rPr>
                          <m:t>𝑁</m:t>
                        </m:r>
                      </m:e>
                      <m:sub>
                        <m:r>
                          <a:rPr lang="en-US" sz="2880" i="1">
                            <a:latin typeface="Cambria Math" panose="02040503050406030204" pitchFamily="18" charset="0"/>
                          </a:rPr>
                          <m:t>𝑘</m:t>
                        </m:r>
                      </m:sub>
                    </m:sSub>
                    <m:r>
                      <a:rPr lang="en-US" sz="2880" i="1">
                        <a:latin typeface="Cambria Math" panose="02040503050406030204" pitchFamily="18" charset="0"/>
                      </a:rPr>
                      <m:t>)</m:t>
                    </m:r>
                  </m:oMath>
                </a14:m>
                <a:r>
                  <a:rPr lang="en-US" sz="2880" dirty="0"/>
                  <a:t> can be similarly solved</a:t>
                </a:r>
              </a:p>
            </p:txBody>
          </p:sp>
        </mc:Choice>
        <mc:Fallback xmlns="">
          <p:sp>
            <p:nvSpPr>
              <p:cNvPr id="3" name="Content Placeholder 2">
                <a:extLst>
                  <a:ext uri="{FF2B5EF4-FFF2-40B4-BE49-F238E27FC236}">
                    <a16:creationId xmlns:a16="http://schemas.microsoft.com/office/drawing/2014/main" id="{73DD96E6-42AD-AE43-B2B3-662F4D8D96A3}"/>
                  </a:ext>
                </a:extLst>
              </p:cNvPr>
              <p:cNvSpPr>
                <a:spLocks noGrp="1" noRot="1" noChangeAspect="1" noMove="1" noResize="1" noEditPoints="1" noAdjustHandles="1" noChangeArrowheads="1" noChangeShapeType="1" noTextEdit="1"/>
              </p:cNvSpPr>
              <p:nvPr>
                <p:ph sz="half" idx="1"/>
              </p:nvPr>
            </p:nvSpPr>
            <p:spPr>
              <a:xfrm>
                <a:off x="98632" y="2884827"/>
                <a:ext cx="10874168" cy="4650292"/>
              </a:xfrm>
              <a:blipFill>
                <a:blip r:embed="rId2"/>
                <a:stretch>
                  <a:fillRect l="-1049" t="-1090" b="-190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74944F9B-22A7-1540-8098-26478E3F7EE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AC14483-410B-1D4A-AC31-98C418D39CE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BD9EDB9-BBDB-E64C-BAB5-E42E7C5E4F5E}"/>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D3B3BC1-FE1B-6749-81EC-950604064023}"/>
              </a:ext>
            </a:extLst>
          </p:cNvPr>
          <p:cNvSpPr>
            <a:spLocks noGrp="1"/>
          </p:cNvSpPr>
          <p:nvPr>
            <p:ph type="body" sz="quarter" idx="16"/>
          </p:nvPr>
        </p:nvSpPr>
        <p:spPr/>
        <p:txBody>
          <a:bodyPr/>
          <a:lstStyle/>
          <a:p>
            <a:endParaRPr lang="en-US"/>
          </a:p>
        </p:txBody>
      </p:sp>
      <p:grpSp>
        <p:nvGrpSpPr>
          <p:cNvPr id="12" name="Group 11">
            <a:extLst>
              <a:ext uri="{FF2B5EF4-FFF2-40B4-BE49-F238E27FC236}">
                <a16:creationId xmlns:a16="http://schemas.microsoft.com/office/drawing/2014/main" id="{DF554AD1-5810-DC42-A1A2-5F8ABDFDFBB7}"/>
              </a:ext>
            </a:extLst>
          </p:cNvPr>
          <p:cNvGrpSpPr/>
          <p:nvPr/>
        </p:nvGrpSpPr>
        <p:grpSpPr>
          <a:xfrm>
            <a:off x="246585" y="783658"/>
            <a:ext cx="4943924" cy="1830962"/>
            <a:chOff x="452063" y="653048"/>
            <a:chExt cx="4119937" cy="1525802"/>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44EA56-9579-6B44-819D-AA6442841B00}"/>
                    </a:ext>
                  </a:extLst>
                </p:cNvPr>
                <p:cNvSpPr txBox="1"/>
                <p:nvPr/>
              </p:nvSpPr>
              <p:spPr>
                <a:xfrm>
                  <a:off x="515531" y="763128"/>
                  <a:ext cx="4037814" cy="584241"/>
                </a:xfrm>
                <a:prstGeom prst="rect">
                  <a:avLst/>
                </a:prstGeom>
                <a:noFill/>
              </p:spPr>
              <p:txBody>
                <a:bodyPr wrap="square">
                  <a:spAutoFit/>
                </a:bodyPr>
                <a:lstStyle/>
                <a:p>
                  <a:pPr algn="ctr"/>
                  <a14:m>
                    <m:oMath xmlns:m="http://schemas.openxmlformats.org/officeDocument/2006/math">
                      <m:r>
                        <a:rPr lang="en-US" sz="2400" i="1">
                          <a:latin typeface="Cambria Math" panose="02040503050406030204" pitchFamily="18" charset="0"/>
                        </a:rPr>
                        <m:t>𝑀𝑖𝑛𝑖𝑚𝑖𝑧𝑒</m:t>
                      </m:r>
                      <m:r>
                        <a:rPr lang="en-US" sz="2400" i="1">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𝑊</m:t>
                          </m:r>
                        </m:e>
                        <m:sub>
                          <m:r>
                            <a:rPr lang="en-US" sz="2400" i="1">
                              <a:solidFill>
                                <a:srgbClr val="FF0000"/>
                              </a:solidFill>
                              <a:latin typeface="Cambria Math" panose="02040503050406030204" pitchFamily="18" charset="0"/>
                            </a:rPr>
                            <m:t>𝑖</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𝑊</m:t>
                          </m:r>
                        </m:e>
                        <m:sub>
                          <m:r>
                            <a:rPr lang="en-US" sz="2400" i="1">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𝑊</m:t>
                          </m:r>
                        </m:e>
                        <m:sub>
                          <m:r>
                            <a:rPr lang="en-US" sz="2400" i="1">
                              <a:solidFill>
                                <a:srgbClr val="FF0000"/>
                              </a:solidFill>
                              <a:latin typeface="Cambria Math" panose="02040503050406030204" pitchFamily="18" charset="0"/>
                            </a:rPr>
                            <m:t>𝑖</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𝑊</m:t>
                          </m:r>
                        </m:e>
                        <m:sub>
                          <m:r>
                            <a:rPr lang="en-US" sz="2400" i="1">
                              <a:solidFill>
                                <a:srgbClr val="FF0000"/>
                              </a:solidFill>
                              <a:latin typeface="Cambria Math" panose="02040503050406030204" pitchFamily="18" charset="0"/>
                            </a:rPr>
                            <m:t>𝑗</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𝑊</m:t>
                          </m:r>
                        </m:e>
                        <m:sub>
                          <m:r>
                            <a:rPr lang="en-US" sz="2400" i="1">
                              <a:solidFill>
                                <a:srgbClr val="FF0000"/>
                              </a:solidFill>
                              <a:latin typeface="Cambria Math" panose="02040503050406030204" pitchFamily="18" charset="0"/>
                            </a:rPr>
                            <m:t>𝑘</m:t>
                          </m:r>
                        </m:sub>
                      </m:sSub>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𝑖</m:t>
                              </m:r>
                            </m:sub>
                          </m:sSub>
                        </m:den>
                      </m:f>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𝑗</m:t>
                              </m:r>
                            </m:sub>
                          </m:sSub>
                        </m:den>
                      </m:f>
                      <m:r>
                        <a:rPr lang="en-US" sz="2400" i="1">
                          <a:solidFill>
                            <a:srgbClr val="FF0000"/>
                          </a:solidFill>
                          <a:latin typeface="Cambria Math" panose="02040503050406030204" pitchFamily="18" charset="0"/>
                        </a:rPr>
                        <m:t>)</m:t>
                      </m:r>
                    </m:oMath>
                  </a14:m>
                  <a:r>
                    <a:rPr lang="en-US" sz="2400" dirty="0">
                      <a:solidFill>
                        <a:srgbClr val="FF0000"/>
                      </a:solidFill>
                    </a:rPr>
                    <a:t> </a:t>
                  </a:r>
                  <a:endParaRPr lang="en-US" sz="2400" dirty="0"/>
                </a:p>
              </p:txBody>
            </p:sp>
          </mc:Choice>
          <mc:Fallback xmlns="">
            <p:sp>
              <p:nvSpPr>
                <p:cNvPr id="8" name="TextBox 7">
                  <a:extLst>
                    <a:ext uri="{FF2B5EF4-FFF2-40B4-BE49-F238E27FC236}">
                      <a16:creationId xmlns:a16="http://schemas.microsoft.com/office/drawing/2014/main" id="{5244EA56-9579-6B44-819D-AA6442841B00}"/>
                    </a:ext>
                  </a:extLst>
                </p:cNvPr>
                <p:cNvSpPr txBox="1">
                  <a:spLocks noRot="1" noChangeAspect="1" noMove="1" noResize="1" noEditPoints="1" noAdjustHandles="1" noChangeArrowheads="1" noChangeShapeType="1" noTextEdit="1"/>
                </p:cNvSpPr>
                <p:nvPr/>
              </p:nvSpPr>
              <p:spPr>
                <a:xfrm>
                  <a:off x="515531" y="763128"/>
                  <a:ext cx="4037814" cy="584241"/>
                </a:xfrm>
                <a:prstGeom prst="rect">
                  <a:avLst/>
                </a:prstGeom>
                <a:blipFill>
                  <a:blip r:embed="rId3"/>
                  <a:stretch>
                    <a:fillRect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983B83-A678-774B-A99C-1A9CF78AD3C5}"/>
                    </a:ext>
                  </a:extLst>
                </p:cNvPr>
                <p:cNvSpPr txBox="1"/>
                <p:nvPr/>
              </p:nvSpPr>
              <p:spPr>
                <a:xfrm>
                  <a:off x="1665391" y="1270838"/>
                  <a:ext cx="2638110" cy="376225"/>
                </a:xfrm>
                <a:prstGeom prst="rect">
                  <a:avLst/>
                </a:prstGeom>
                <a:noFill/>
              </p:spPr>
              <p:txBody>
                <a:bodyPr wrap="square">
                  <a:spAutoFit/>
                </a:bodyPr>
                <a:lstStyle/>
                <a:p>
                  <a:pPr algn="ctr"/>
                  <a:r>
                    <a:rPr lang="en-US" sz="2160" dirty="0">
                      <a:latin typeface="Cambria Math" panose="02040503050406030204" pitchFamily="18" charset="0"/>
                      <a:ea typeface="Cambria Math" panose="02040503050406030204" pitchFamily="18" charset="0"/>
                    </a:rPr>
                    <a:t>s</a:t>
                  </a:r>
                  <a:r>
                    <a:rPr lang="en-US" sz="2160" dirty="0" err="1">
                      <a:latin typeface="Cambria Math" panose="02040503050406030204" pitchFamily="18" charset="0"/>
                      <a:ea typeface="Cambria Math" panose="02040503050406030204" pitchFamily="18" charset="0"/>
                    </a:rPr>
                    <a:t>.t.</a:t>
                  </a:r>
                  <a:r>
                    <a:rPr lang="en-US" sz="216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𝑊</m:t>
                          </m:r>
                        </m:e>
                        <m:sub>
                          <m:r>
                            <a:rPr lang="en-US" sz="2160" i="1">
                              <a:latin typeface="Cambria Math" panose="02040503050406030204" pitchFamily="18" charset="0"/>
                              <a:ea typeface="Cambria Math" panose="02040503050406030204" pitchFamily="18" charset="0"/>
                            </a:rPr>
                            <m:t>𝑖</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𝑊</m:t>
                          </m:r>
                        </m:e>
                        <m:sub>
                          <m:r>
                            <a:rPr lang="en-US" sz="2160" i="1">
                              <a:latin typeface="Cambria Math" panose="02040503050406030204" pitchFamily="18" charset="0"/>
                              <a:ea typeface="Cambria Math" panose="02040503050406030204" pitchFamily="18" charset="0"/>
                            </a:rPr>
                            <m:t>𝑗</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𝑊</m:t>
                          </m:r>
                        </m:e>
                        <m:sub>
                          <m:r>
                            <a:rPr lang="en-US" sz="2160" i="1">
                              <a:latin typeface="Cambria Math" panose="02040503050406030204" pitchFamily="18" charset="0"/>
                              <a:ea typeface="Cambria Math" panose="02040503050406030204" pitchFamily="18" charset="0"/>
                            </a:rPr>
                            <m:t>𝑘</m:t>
                          </m:r>
                        </m:sub>
                      </m:sSub>
                      <m:r>
                        <a:rPr lang="en-US" sz="2160" i="1">
                          <a:latin typeface="Cambria Math" panose="02040503050406030204" pitchFamily="18" charset="0"/>
                          <a:ea typeface="Cambria Math" panose="02040503050406030204" pitchFamily="18" charset="0"/>
                        </a:rPr>
                        <m:t>=</m:t>
                      </m:r>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𝑁</m:t>
                          </m:r>
                        </m:e>
                        <m:sub>
                          <m:r>
                            <a:rPr lang="en-US" sz="2160" i="1">
                              <a:latin typeface="Cambria Math" panose="02040503050406030204" pitchFamily="18" charset="0"/>
                              <a:ea typeface="Cambria Math" panose="02040503050406030204" pitchFamily="18" charset="0"/>
                            </a:rPr>
                            <m:t>𝑖</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𝑁</m:t>
                          </m:r>
                        </m:e>
                        <m:sub>
                          <m:r>
                            <a:rPr lang="en-US" sz="2160" i="1">
                              <a:latin typeface="Cambria Math" panose="02040503050406030204" pitchFamily="18" charset="0"/>
                              <a:ea typeface="Cambria Math" panose="02040503050406030204" pitchFamily="18" charset="0"/>
                            </a:rPr>
                            <m:t>𝑗</m:t>
                          </m:r>
                        </m:sub>
                      </m:sSub>
                      <m:sSub>
                        <m:sSubPr>
                          <m:ctrlPr>
                            <a:rPr lang="en-US" sz="2160" i="1">
                              <a:latin typeface="Cambria Math" panose="02040503050406030204" pitchFamily="18" charset="0"/>
                              <a:ea typeface="Cambria Math" panose="02040503050406030204" pitchFamily="18" charset="0"/>
                            </a:rPr>
                          </m:ctrlPr>
                        </m:sSubPr>
                        <m:e>
                          <m:r>
                            <a:rPr lang="en-US" sz="2160" i="1">
                              <a:latin typeface="Cambria Math" panose="02040503050406030204" pitchFamily="18" charset="0"/>
                              <a:ea typeface="Cambria Math" panose="02040503050406030204" pitchFamily="18" charset="0"/>
                            </a:rPr>
                            <m:t>𝑁</m:t>
                          </m:r>
                        </m:e>
                        <m:sub>
                          <m:r>
                            <a:rPr lang="en-US" sz="2160" i="1">
                              <a:latin typeface="Cambria Math" panose="02040503050406030204" pitchFamily="18" charset="0"/>
                              <a:ea typeface="Cambria Math" panose="02040503050406030204" pitchFamily="18" charset="0"/>
                            </a:rPr>
                            <m:t>𝑘</m:t>
                          </m:r>
                        </m:sub>
                      </m:sSub>
                      <m:r>
                        <a:rPr lang="en-US" sz="2160" i="1">
                          <a:latin typeface="Cambria Math" panose="02040503050406030204" pitchFamily="18" charset="0"/>
                          <a:ea typeface="Cambria Math" panose="02040503050406030204" pitchFamily="18" charset="0"/>
                        </a:rPr>
                        <m:t>/</m:t>
                      </m:r>
                      <m:r>
                        <a:rPr lang="en-US" sz="2160" i="1">
                          <a:latin typeface="Cambria Math" panose="02040503050406030204" pitchFamily="18" charset="0"/>
                          <a:ea typeface="Cambria Math" panose="02040503050406030204" pitchFamily="18" charset="0"/>
                        </a:rPr>
                        <m:t>𝑃</m:t>
                      </m:r>
                    </m:oMath>
                  </a14:m>
                  <a:endParaRPr lang="en-US" sz="216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50983B83-A678-774B-A99C-1A9CF78AD3C5}"/>
                    </a:ext>
                  </a:extLst>
                </p:cNvPr>
                <p:cNvSpPr txBox="1">
                  <a:spLocks noRot="1" noChangeAspect="1" noMove="1" noResize="1" noEditPoints="1" noAdjustHandles="1" noChangeArrowheads="1" noChangeShapeType="1" noTextEdit="1"/>
                </p:cNvSpPr>
                <p:nvPr/>
              </p:nvSpPr>
              <p:spPr>
                <a:xfrm>
                  <a:off x="1665391" y="1270838"/>
                  <a:ext cx="2638110" cy="376225"/>
                </a:xfrm>
                <a:prstGeom prst="rect">
                  <a:avLst/>
                </a:prstGeom>
                <a:blipFill>
                  <a:blip r:embed="rId4"/>
                  <a:stretch>
                    <a:fillRect l="-797" t="-555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98A6B54-5816-2F42-A789-92BC4AA51631}"/>
                    </a:ext>
                  </a:extLst>
                </p:cNvPr>
                <p:cNvSpPr txBox="1"/>
                <p:nvPr/>
              </p:nvSpPr>
              <p:spPr>
                <a:xfrm>
                  <a:off x="1949820" y="1615701"/>
                  <a:ext cx="2611906" cy="37622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𝑖</m:t>
                            </m:r>
                          </m:sub>
                        </m:sSub>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𝑗</m:t>
                            </m:r>
                          </m:sub>
                        </m:sSub>
                        <m:r>
                          <a:rPr lang="en-US" sz="2160" i="1">
                            <a:latin typeface="Cambria Math" panose="02040503050406030204" pitchFamily="18" charset="0"/>
                          </a:rPr>
                          <m:t>+</m:t>
                        </m:r>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𝑗</m:t>
                            </m:r>
                          </m:sub>
                        </m:sSub>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𝑘</m:t>
                            </m:r>
                          </m:sub>
                        </m:sSub>
                        <m:r>
                          <a:rPr lang="en-US" sz="2160" i="1">
                            <a:latin typeface="Cambria Math" panose="02040503050406030204" pitchFamily="18" charset="0"/>
                          </a:rPr>
                          <m:t>+</m:t>
                        </m:r>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𝑘</m:t>
                            </m:r>
                          </m:sub>
                        </m:sSub>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𝑖</m:t>
                            </m:r>
                          </m:sub>
                        </m:sSub>
                        <m:r>
                          <a:rPr lang="en-US" sz="2160" i="1">
                            <a:latin typeface="Cambria Math" panose="02040503050406030204" pitchFamily="18" charset="0"/>
                            <a:ea typeface="Cambria Math" panose="02040503050406030204" pitchFamily="18" charset="0"/>
                          </a:rPr>
                          <m:t>≤</m:t>
                        </m:r>
                        <m:r>
                          <a:rPr lang="en-US" sz="2160" i="1">
                            <a:latin typeface="Cambria Math" panose="02040503050406030204" pitchFamily="18" charset="0"/>
                            <a:ea typeface="Cambria Math" panose="02040503050406030204" pitchFamily="18" charset="0"/>
                          </a:rPr>
                          <m:t>𝑀</m:t>
                        </m:r>
                      </m:oMath>
                    </m:oMathPara>
                  </a14:m>
                  <a:endParaRPr lang="en-US" sz="2160" dirty="0"/>
                </a:p>
              </p:txBody>
            </p:sp>
          </mc:Choice>
          <mc:Fallback xmlns="">
            <p:sp>
              <p:nvSpPr>
                <p:cNvPr id="10" name="TextBox 9">
                  <a:extLst>
                    <a:ext uri="{FF2B5EF4-FFF2-40B4-BE49-F238E27FC236}">
                      <a16:creationId xmlns:a16="http://schemas.microsoft.com/office/drawing/2014/main" id="{298A6B54-5816-2F42-A789-92BC4AA51631}"/>
                    </a:ext>
                  </a:extLst>
                </p:cNvPr>
                <p:cNvSpPr txBox="1">
                  <a:spLocks noRot="1" noChangeAspect="1" noMove="1" noResize="1" noEditPoints="1" noAdjustHandles="1" noChangeArrowheads="1" noChangeShapeType="1" noTextEdit="1"/>
                </p:cNvSpPr>
                <p:nvPr/>
              </p:nvSpPr>
              <p:spPr>
                <a:xfrm>
                  <a:off x="1949820" y="1615701"/>
                  <a:ext cx="2611906" cy="376225"/>
                </a:xfrm>
                <a:prstGeom prst="rect">
                  <a:avLst/>
                </a:prstGeom>
                <a:blipFill>
                  <a:blip r:embed="rId5"/>
                  <a:stretch>
                    <a:fillRect b="-8108"/>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BE8D1D78-06AF-784F-8E21-098D60A857F7}"/>
                </a:ext>
              </a:extLst>
            </p:cNvPr>
            <p:cNvSpPr/>
            <p:nvPr/>
          </p:nvSpPr>
          <p:spPr>
            <a:xfrm>
              <a:off x="452063" y="653048"/>
              <a:ext cx="4119937" cy="152580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56"/>
            </a:p>
          </p:txBody>
        </p:sp>
      </p:grpSp>
      <p:grpSp>
        <p:nvGrpSpPr>
          <p:cNvPr id="13" name="Group 12">
            <a:extLst>
              <a:ext uri="{FF2B5EF4-FFF2-40B4-BE49-F238E27FC236}">
                <a16:creationId xmlns:a16="http://schemas.microsoft.com/office/drawing/2014/main" id="{E1D03210-521B-334B-8D60-9FBD33440917}"/>
              </a:ext>
            </a:extLst>
          </p:cNvPr>
          <p:cNvGrpSpPr/>
          <p:nvPr/>
        </p:nvGrpSpPr>
        <p:grpSpPr>
          <a:xfrm>
            <a:off x="5805330" y="783658"/>
            <a:ext cx="4943924" cy="1830963"/>
            <a:chOff x="452063" y="653048"/>
            <a:chExt cx="4119937" cy="152580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22717C-EF33-9A41-B422-58384B6CD4BA}"/>
                    </a:ext>
                  </a:extLst>
                </p:cNvPr>
                <p:cNvSpPr txBox="1"/>
                <p:nvPr/>
              </p:nvSpPr>
              <p:spPr>
                <a:xfrm>
                  <a:off x="515531" y="763128"/>
                  <a:ext cx="4037814" cy="7420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𝑀𝑖𝑛𝑖𝑚𝑖𝑧𝑒</m:t>
                        </m:r>
                        <m:r>
                          <a:rPr lang="en-US" sz="2400" i="1">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𝑖</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𝑁</m:t>
                            </m:r>
                          </m:e>
                          <m:sub>
                            <m:r>
                              <a:rPr lang="en-US" sz="2400" i="1">
                                <a:solidFill>
                                  <a:srgbClr val="FF0000"/>
                                </a:solidFill>
                                <a:latin typeface="Cambria Math" panose="02040503050406030204" pitchFamily="18" charset="0"/>
                              </a:rPr>
                              <m:t>𝑖</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𝑁</m:t>
                            </m:r>
                          </m:e>
                          <m:sub>
                            <m:r>
                              <a:rPr lang="en-US" sz="2400" i="1">
                                <a:solidFill>
                                  <a:srgbClr val="FF0000"/>
                                </a:solidFill>
                                <a:latin typeface="Cambria Math" panose="02040503050406030204" pitchFamily="18" charset="0"/>
                              </a:rPr>
                              <m:t>𝑗</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𝑁</m:t>
                            </m:r>
                          </m:e>
                          <m:sub>
                            <m:r>
                              <a:rPr lang="en-US" sz="2400" i="1">
                                <a:solidFill>
                                  <a:srgbClr val="FF0000"/>
                                </a:solidFill>
                                <a:latin typeface="Cambria Math" panose="02040503050406030204" pitchFamily="18" charset="0"/>
                              </a:rPr>
                              <m:t>𝑘</m:t>
                            </m:r>
                          </m:sub>
                        </m:sSub>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𝑖</m:t>
                                </m:r>
                              </m:sub>
                            </m:sSub>
                          </m:den>
                        </m:f>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𝑇</m:t>
                                </m:r>
                              </m:e>
                              <m:sub>
                                <m:r>
                                  <a:rPr lang="en-US" sz="2400" i="1">
                                    <a:solidFill>
                                      <a:srgbClr val="FF0000"/>
                                    </a:solidFill>
                                    <a:latin typeface="Cambria Math" panose="02040503050406030204" pitchFamily="18" charset="0"/>
                                  </a:rPr>
                                  <m:t>𝑗</m:t>
                                </m:r>
                              </m:sub>
                            </m:sSub>
                          </m:den>
                        </m:f>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𝑃</m:t>
                            </m:r>
                          </m:den>
                        </m:f>
                      </m:oMath>
                    </m:oMathPara>
                  </a14:m>
                  <a:endParaRPr lang="en-US" sz="2400" dirty="0"/>
                </a:p>
              </p:txBody>
            </p:sp>
          </mc:Choice>
          <mc:Fallback xmlns="">
            <p:sp>
              <p:nvSpPr>
                <p:cNvPr id="14" name="TextBox 13">
                  <a:extLst>
                    <a:ext uri="{FF2B5EF4-FFF2-40B4-BE49-F238E27FC236}">
                      <a16:creationId xmlns:a16="http://schemas.microsoft.com/office/drawing/2014/main" id="{0922717C-EF33-9A41-B422-58384B6CD4BA}"/>
                    </a:ext>
                  </a:extLst>
                </p:cNvPr>
                <p:cNvSpPr txBox="1">
                  <a:spLocks noRot="1" noChangeAspect="1" noMove="1" noResize="1" noEditPoints="1" noAdjustHandles="1" noChangeArrowheads="1" noChangeShapeType="1" noTextEdit="1"/>
                </p:cNvSpPr>
                <p:nvPr/>
              </p:nvSpPr>
              <p:spPr>
                <a:xfrm>
                  <a:off x="515531" y="763128"/>
                  <a:ext cx="4037814" cy="742031"/>
                </a:xfrm>
                <a:prstGeom prst="rect">
                  <a:avLst/>
                </a:prstGeom>
                <a:blipFill>
                  <a:blip r:embed="rId6"/>
                  <a:stretch>
                    <a:fillRect b="-4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71B32E4-EB20-CC4F-B489-1C4BD82C7FF3}"/>
                    </a:ext>
                  </a:extLst>
                </p:cNvPr>
                <p:cNvSpPr txBox="1"/>
                <p:nvPr/>
              </p:nvSpPr>
              <p:spPr>
                <a:xfrm>
                  <a:off x="874449" y="1529107"/>
                  <a:ext cx="3319977" cy="37622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160" i="1">
                                <a:latin typeface="Cambria Math" panose="02040503050406030204" pitchFamily="18" charset="0"/>
                              </a:rPr>
                            </m:ctrlPr>
                          </m:sSubPr>
                          <m:e>
                            <m:r>
                              <a:rPr lang="en-US" sz="2160" i="1">
                                <a:latin typeface="Cambria Math" panose="02040503050406030204" pitchFamily="18" charset="0"/>
                              </a:rPr>
                              <m:t>𝑠</m:t>
                            </m:r>
                            <m:r>
                              <a:rPr lang="en-US" sz="2160" i="1">
                                <a:latin typeface="Cambria Math" panose="02040503050406030204" pitchFamily="18" charset="0"/>
                              </a:rPr>
                              <m:t>.</m:t>
                            </m:r>
                            <m:r>
                              <a:rPr lang="en-US" sz="2160" i="1">
                                <a:latin typeface="Cambria Math" panose="02040503050406030204" pitchFamily="18" charset="0"/>
                              </a:rPr>
                              <m:t>𝑡</m:t>
                            </m:r>
                            <m:r>
                              <a:rPr lang="en-US" sz="2160" i="1">
                                <a:latin typeface="Cambria Math" panose="02040503050406030204" pitchFamily="18" charset="0"/>
                              </a:rPr>
                              <m:t>.  </m:t>
                            </m:r>
                            <m:r>
                              <a:rPr lang="en-US" sz="2160" i="1">
                                <a:latin typeface="Cambria Math" panose="02040503050406030204" pitchFamily="18" charset="0"/>
                              </a:rPr>
                              <m:t>𝑇</m:t>
                            </m:r>
                          </m:e>
                          <m:sub>
                            <m:r>
                              <a:rPr lang="en-US" sz="2160" i="1">
                                <a:latin typeface="Cambria Math" panose="02040503050406030204" pitchFamily="18" charset="0"/>
                              </a:rPr>
                              <m:t>𝑖</m:t>
                            </m:r>
                          </m:sub>
                        </m:sSub>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𝑗</m:t>
                            </m:r>
                          </m:sub>
                        </m:sSub>
                        <m:r>
                          <a:rPr lang="en-US" sz="2160" i="1">
                            <a:latin typeface="Cambria Math" panose="02040503050406030204" pitchFamily="18" charset="0"/>
                          </a:rPr>
                          <m:t>+</m:t>
                        </m:r>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𝑗</m:t>
                            </m:r>
                          </m:sub>
                        </m:sSub>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𝑘</m:t>
                            </m:r>
                          </m:sub>
                        </m:sSub>
                        <m:r>
                          <a:rPr lang="en-US" sz="2160" i="1">
                            <a:latin typeface="Cambria Math" panose="02040503050406030204" pitchFamily="18" charset="0"/>
                          </a:rPr>
                          <m:t>+</m:t>
                        </m:r>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𝑘</m:t>
                            </m:r>
                          </m:sub>
                        </m:sSub>
                        <m:sSub>
                          <m:sSubPr>
                            <m:ctrlPr>
                              <a:rPr lang="en-US" sz="2160" i="1">
                                <a:latin typeface="Cambria Math" panose="02040503050406030204" pitchFamily="18" charset="0"/>
                              </a:rPr>
                            </m:ctrlPr>
                          </m:sSubPr>
                          <m:e>
                            <m:r>
                              <a:rPr lang="en-US" sz="2160" i="1">
                                <a:latin typeface="Cambria Math" panose="02040503050406030204" pitchFamily="18" charset="0"/>
                              </a:rPr>
                              <m:t>𝑇</m:t>
                            </m:r>
                          </m:e>
                          <m:sub>
                            <m:r>
                              <a:rPr lang="en-US" sz="2160" i="1">
                                <a:latin typeface="Cambria Math" panose="02040503050406030204" pitchFamily="18" charset="0"/>
                              </a:rPr>
                              <m:t>𝑖</m:t>
                            </m:r>
                          </m:sub>
                        </m:sSub>
                        <m:r>
                          <a:rPr lang="en-US" sz="2160" i="1">
                            <a:latin typeface="Cambria Math" panose="02040503050406030204" pitchFamily="18" charset="0"/>
                          </a:rPr>
                          <m:t>=</m:t>
                        </m:r>
                        <m:r>
                          <a:rPr lang="en-US" sz="2160" i="1">
                            <a:latin typeface="Cambria Math" panose="02040503050406030204" pitchFamily="18" charset="0"/>
                            <a:ea typeface="Cambria Math" panose="02040503050406030204" pitchFamily="18" charset="0"/>
                          </a:rPr>
                          <m:t>𝑀</m:t>
                        </m:r>
                      </m:oMath>
                    </m:oMathPara>
                  </a14:m>
                  <a:endParaRPr lang="en-US" sz="2160" dirty="0"/>
                </a:p>
              </p:txBody>
            </p:sp>
          </mc:Choice>
          <mc:Fallback xmlns="">
            <p:sp>
              <p:nvSpPr>
                <p:cNvPr id="16" name="TextBox 15">
                  <a:extLst>
                    <a:ext uri="{FF2B5EF4-FFF2-40B4-BE49-F238E27FC236}">
                      <a16:creationId xmlns:a16="http://schemas.microsoft.com/office/drawing/2014/main" id="{771B32E4-EB20-CC4F-B489-1C4BD82C7FF3}"/>
                    </a:ext>
                  </a:extLst>
                </p:cNvPr>
                <p:cNvSpPr txBox="1">
                  <a:spLocks noRot="1" noChangeAspect="1" noMove="1" noResize="1" noEditPoints="1" noAdjustHandles="1" noChangeArrowheads="1" noChangeShapeType="1" noTextEdit="1"/>
                </p:cNvSpPr>
                <p:nvPr/>
              </p:nvSpPr>
              <p:spPr>
                <a:xfrm>
                  <a:off x="874449" y="1529107"/>
                  <a:ext cx="3319977" cy="376225"/>
                </a:xfrm>
                <a:prstGeom prst="rect">
                  <a:avLst/>
                </a:prstGeom>
                <a:blipFill>
                  <a:blip r:embed="rId7"/>
                  <a:stretch>
                    <a:fillRect b="-16667"/>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594470FE-C0F0-EC42-A242-7B31D21CD345}"/>
                </a:ext>
              </a:extLst>
            </p:cNvPr>
            <p:cNvSpPr/>
            <p:nvPr/>
          </p:nvSpPr>
          <p:spPr>
            <a:xfrm>
              <a:off x="452063" y="653048"/>
              <a:ext cx="4119937" cy="152580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56"/>
            </a:p>
          </p:txBody>
        </p:sp>
      </p:grpSp>
      <p:cxnSp>
        <p:nvCxnSpPr>
          <p:cNvPr id="24" name="Straight Arrow Connector 23">
            <a:extLst>
              <a:ext uri="{FF2B5EF4-FFF2-40B4-BE49-F238E27FC236}">
                <a16:creationId xmlns:a16="http://schemas.microsoft.com/office/drawing/2014/main" id="{FF0626E4-3CBB-B041-817A-F29BFF913AFE}"/>
              </a:ext>
            </a:extLst>
          </p:cNvPr>
          <p:cNvCxnSpPr/>
          <p:nvPr/>
        </p:nvCxnSpPr>
        <p:spPr>
          <a:xfrm>
            <a:off x="5239821" y="1698348"/>
            <a:ext cx="480830"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6133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57F5-56A7-C04D-A881-778D85BD137F}"/>
              </a:ext>
            </a:extLst>
          </p:cNvPr>
          <p:cNvSpPr>
            <a:spLocks noGrp="1"/>
          </p:cNvSpPr>
          <p:nvPr>
            <p:ph type="title"/>
          </p:nvPr>
        </p:nvSpPr>
        <p:spPr>
          <a:xfrm>
            <a:off x="791810" y="300816"/>
            <a:ext cx="9595486" cy="659444"/>
          </a:xfrm>
        </p:spPr>
        <p:txBody>
          <a:bodyPr/>
          <a:lstStyle/>
          <a:p>
            <a:r>
              <a:rPr lang="en-US" dirty="0"/>
              <a:t>Optimizing CNN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990423-1623-8E43-BF8B-81C73158032A}"/>
                  </a:ext>
                </a:extLst>
              </p:cNvPr>
              <p:cNvSpPr>
                <a:spLocks noGrp="1"/>
              </p:cNvSpPr>
              <p:nvPr>
                <p:ph sz="half" idx="1"/>
              </p:nvPr>
            </p:nvSpPr>
            <p:spPr>
              <a:xfrm>
                <a:off x="431800" y="1244601"/>
                <a:ext cx="10198100" cy="3793540"/>
              </a:xfrm>
            </p:spPr>
            <p:txBody>
              <a:bodyPr/>
              <a:lstStyle/>
              <a:p>
                <a:pPr marL="0" indent="0">
                  <a:buNone/>
                </a:pPr>
                <a14:m>
                  <m:oMathPara xmlns:m="http://schemas.openxmlformats.org/officeDocument/2006/math">
                    <m:oMathParaPr>
                      <m:jc m:val="center"/>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𝑐𝑜𝑠𝑡</m:t>
                          </m:r>
                          <m:r>
                            <a:rPr lang="en-US" sz="1900" i="1">
                              <a:latin typeface="Cambria Math" panose="02040503050406030204" pitchFamily="18" charset="0"/>
                            </a:rPr>
                            <m:t>=</m:t>
                          </m:r>
                          <m:r>
                            <a:rPr lang="en-US" sz="1900" i="1">
                              <a:latin typeface="Cambria Math" panose="02040503050406030204" pitchFamily="18" charset="0"/>
                            </a:rPr>
                            <m:t>𝑊</m:t>
                          </m:r>
                        </m:e>
                        <m:sub>
                          <m:r>
                            <a:rPr lang="en-US" sz="1900" i="1">
                              <a:latin typeface="Cambria Math" panose="02040503050406030204" pitchFamily="18" charset="0"/>
                            </a:rPr>
                            <m:t>𝑏</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𝑘</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𝑤</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h</m:t>
                          </m:r>
                        </m:sub>
                      </m:sSub>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𝑘</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𝑐</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𝑁</m:t>
                              </m:r>
                            </m:e>
                            <m:sub>
                              <m:r>
                                <a:rPr lang="en-US" sz="1900" i="1">
                                  <a:latin typeface="Cambria Math" panose="02040503050406030204" pitchFamily="18" charset="0"/>
                                </a:rPr>
                                <m:t>𝑟</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𝑁</m:t>
                              </m:r>
                            </m:e>
                            <m:sub>
                              <m:r>
                                <a:rPr lang="en-US" sz="1900" i="1">
                                  <a:latin typeface="Cambria Math" panose="02040503050406030204" pitchFamily="18" charset="0"/>
                                </a:rPr>
                                <m:t>𝑠</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𝑤</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h</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𝑏</m:t>
                              </m:r>
                            </m:sub>
                          </m:sSub>
                        </m:num>
                        <m:den>
                          <m:sSub>
                            <m:sSubPr>
                              <m:ctrlPr>
                                <a:rPr lang="en-US" sz="1900" i="1">
                                  <a:latin typeface="Cambria Math" panose="02040503050406030204" pitchFamily="18" charset="0"/>
                                </a:rPr>
                              </m:ctrlPr>
                            </m:sSubPr>
                            <m:e>
                              <m:r>
                                <a:rPr lang="en-US" sz="1900" i="1">
                                  <a:latin typeface="Cambria Math" panose="02040503050406030204" pitchFamily="18" charset="0"/>
                                </a:rPr>
                                <m:t>𝑇</m:t>
                              </m:r>
                            </m:e>
                            <m:sub>
                              <m:r>
                                <a:rPr lang="en-US" sz="1900" i="1">
                                  <a:latin typeface="Cambria Math" panose="02040503050406030204" pitchFamily="18" charset="0"/>
                                </a:rPr>
                                <m:t>𝑤</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𝑇</m:t>
                              </m:r>
                            </m:e>
                            <m:sub>
                              <m:r>
                                <a:rPr lang="en-US" sz="1900" i="1">
                                  <a:latin typeface="Cambria Math" panose="02040503050406030204" pitchFamily="18" charset="0"/>
                                </a:rPr>
                                <m:t>h</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𝑇</m:t>
                              </m:r>
                            </m:e>
                            <m:sub>
                              <m:r>
                                <a:rPr lang="en-US" sz="1900" i="1">
                                  <a:latin typeface="Cambria Math" panose="02040503050406030204" pitchFamily="18" charset="0"/>
                                </a:rPr>
                                <m:t>𝑏</m:t>
                              </m:r>
                            </m:sub>
                          </m:sSub>
                        </m:den>
                      </m:f>
                      <m:r>
                        <a:rPr lang="en-US" sz="1900" i="1">
                          <a:latin typeface="Cambria Math" panose="02040503050406030204" pitchFamily="18" charset="0"/>
                        </a:rPr>
                        <m:t>+</m:t>
                      </m:r>
                      <m:f>
                        <m:fPr>
                          <m:ctrlPr>
                            <a:rPr lang="en-US" sz="1900" i="1">
                              <a:latin typeface="Cambria Math" panose="02040503050406030204" pitchFamily="18" charset="0"/>
                              <a:ea typeface="Cambria Math" panose="02040503050406030204" pitchFamily="18" charset="0"/>
                            </a:rPr>
                          </m:ctrlPr>
                        </m:fPr>
                        <m:num>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𝑏</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i="1">
                                  <a:latin typeface="Cambria Math" panose="02040503050406030204" pitchFamily="18" charset="0"/>
                                </a:rPr>
                                <m:t>𝑐</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𝜎</m:t>
                                  </m:r>
                                </m:e>
                                <m:sub>
                                  <m:r>
                                    <a:rPr lang="en-US" sz="1900" i="1">
                                      <a:latin typeface="Cambria Math" panose="02040503050406030204" pitchFamily="18" charset="0"/>
                                      <a:ea typeface="Cambria Math" panose="02040503050406030204" pitchFamily="18" charset="0"/>
                                    </a:rPr>
                                    <m:t>𝑤</m:t>
                                  </m:r>
                                </m:sub>
                              </m:sSub>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𝑇</m:t>
                                  </m:r>
                                </m:e>
                                <m:sub>
                                  <m:r>
                                    <a:rPr lang="en-US" sz="1900" i="1">
                                      <a:latin typeface="Cambria Math" panose="02040503050406030204" pitchFamily="18" charset="0"/>
                                      <a:ea typeface="Cambria Math" panose="02040503050406030204" pitchFamily="18" charset="0"/>
                                    </a:rPr>
                                    <m:t>𝑊</m:t>
                                  </m:r>
                                </m:sub>
                              </m:sSub>
                              <m:r>
                                <a:rPr lang="en-US" sz="1900" i="1">
                                  <a:latin typeface="Cambria Math" panose="02040503050406030204" pitchFamily="18" charset="0"/>
                                  <a:ea typeface="Cambria Math" panose="02040503050406030204" pitchFamily="18" charset="0"/>
                                </a:rPr>
                                <m:t>+</m:t>
                              </m:r>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𝑁</m:t>
                                  </m:r>
                                </m:e>
                                <m:sub>
                                  <m:r>
                                    <a:rPr lang="en-US" sz="1900" i="1">
                                      <a:latin typeface="Cambria Math" panose="02040503050406030204" pitchFamily="18" charset="0"/>
                                      <a:ea typeface="Cambria Math" panose="02040503050406030204" pitchFamily="18" charset="0"/>
                                    </a:rPr>
                                    <m:t>𝑟</m:t>
                                  </m:r>
                                </m:sub>
                              </m:sSub>
                              <m:r>
                                <a:rPr lang="en-US" sz="1900" i="1">
                                  <a:latin typeface="Cambria Math" panose="02040503050406030204" pitchFamily="18" charset="0"/>
                                  <a:ea typeface="Cambria Math" panose="02040503050406030204" pitchFamily="18" charset="0"/>
                                </a:rPr>
                                <m:t>−1</m:t>
                              </m:r>
                            </m:e>
                          </m:d>
                          <m:d>
                            <m:dPr>
                              <m:ctrlPr>
                                <a:rPr lang="en-US" sz="1900" i="1">
                                  <a:latin typeface="Cambria Math" panose="02040503050406030204" pitchFamily="18" charset="0"/>
                                  <a:ea typeface="Cambria Math" panose="02040503050406030204" pitchFamily="18" charset="0"/>
                                </a:rPr>
                              </m:ctrlPr>
                            </m:dPr>
                            <m:e>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𝜎</m:t>
                                  </m:r>
                                </m:e>
                                <m:sub>
                                  <m:r>
                                    <a:rPr lang="en-US" sz="1900" i="1">
                                      <a:latin typeface="Cambria Math" panose="02040503050406030204" pitchFamily="18" charset="0"/>
                                      <a:ea typeface="Cambria Math" panose="02040503050406030204" pitchFamily="18" charset="0"/>
                                    </a:rPr>
                                    <m:t>h</m:t>
                                  </m:r>
                                </m:sub>
                              </m:sSub>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𝑇</m:t>
                                  </m:r>
                                </m:e>
                                <m:sub>
                                  <m:r>
                                    <a:rPr lang="en-US" sz="1900" i="1">
                                      <a:latin typeface="Cambria Math" panose="02040503050406030204" pitchFamily="18" charset="0"/>
                                      <a:ea typeface="Cambria Math" panose="02040503050406030204" pitchFamily="18" charset="0"/>
                                    </a:rPr>
                                    <m:t>h</m:t>
                                  </m:r>
                                </m:sub>
                              </m:sSub>
                              <m:r>
                                <a:rPr lang="en-US" sz="1900" i="1">
                                  <a:latin typeface="Cambria Math" panose="02040503050406030204" pitchFamily="18" charset="0"/>
                                  <a:ea typeface="Cambria Math" panose="02040503050406030204" pitchFamily="18" charset="0"/>
                                </a:rPr>
                                <m:t>+</m:t>
                              </m:r>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𝑁</m:t>
                                  </m:r>
                                </m:e>
                                <m:sub>
                                  <m:r>
                                    <a:rPr lang="en-US" sz="1900" i="1">
                                      <a:latin typeface="Cambria Math" panose="02040503050406030204" pitchFamily="18" charset="0"/>
                                      <a:ea typeface="Cambria Math" panose="02040503050406030204" pitchFamily="18" charset="0"/>
                                    </a:rPr>
                                    <m:t>𝑠</m:t>
                                  </m:r>
                                </m:sub>
                              </m:sSub>
                              <m:r>
                                <a:rPr lang="en-US" sz="1900" i="1">
                                  <a:latin typeface="Cambria Math" panose="02040503050406030204" pitchFamily="18" charset="0"/>
                                  <a:ea typeface="Cambria Math" panose="02040503050406030204" pitchFamily="18" charset="0"/>
                                </a:rPr>
                                <m:t>−1</m:t>
                              </m:r>
                            </m:e>
                          </m:d>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𝑊</m:t>
                              </m:r>
                            </m:e>
                            <m:sub>
                              <m:r>
                                <a:rPr lang="en-US" sz="1900" i="1">
                                  <a:latin typeface="Cambria Math" panose="02040503050406030204" pitchFamily="18" charset="0"/>
                                  <a:ea typeface="Cambria Math" panose="02040503050406030204" pitchFamily="18" charset="0"/>
                                </a:rPr>
                                <m:t>𝑤</m:t>
                              </m:r>
                            </m:sub>
                          </m:sSub>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𝑊</m:t>
                              </m:r>
                            </m:e>
                            <m:sub>
                              <m:r>
                                <a:rPr lang="en-US" sz="1900" i="1">
                                  <a:latin typeface="Cambria Math" panose="02040503050406030204" pitchFamily="18" charset="0"/>
                                  <a:ea typeface="Cambria Math" panose="02040503050406030204" pitchFamily="18" charset="0"/>
                                </a:rPr>
                                <m:t>h</m:t>
                              </m:r>
                            </m:sub>
                          </m:sSub>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𝑊</m:t>
                              </m:r>
                            </m:e>
                            <m:sub>
                              <m:r>
                                <a:rPr lang="en-US" sz="1900" i="1">
                                  <a:latin typeface="Cambria Math" panose="02040503050406030204" pitchFamily="18" charset="0"/>
                                  <a:ea typeface="Cambria Math" panose="02040503050406030204" pitchFamily="18" charset="0"/>
                                </a:rPr>
                                <m:t>𝑘</m:t>
                              </m:r>
                            </m:sub>
                          </m:sSub>
                        </m:num>
                        <m:den>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𝑇</m:t>
                              </m:r>
                            </m:e>
                            <m:sub>
                              <m:r>
                                <a:rPr lang="en-US" sz="1900" i="1">
                                  <a:latin typeface="Cambria Math" panose="02040503050406030204" pitchFamily="18" charset="0"/>
                                  <a:ea typeface="Cambria Math" panose="02040503050406030204" pitchFamily="18" charset="0"/>
                                </a:rPr>
                                <m:t>𝑤</m:t>
                              </m:r>
                            </m:sub>
                          </m:sSub>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𝑇</m:t>
                              </m:r>
                            </m:e>
                            <m:sub>
                              <m:r>
                                <a:rPr lang="en-US" sz="1900" i="1">
                                  <a:latin typeface="Cambria Math" panose="02040503050406030204" pitchFamily="18" charset="0"/>
                                  <a:ea typeface="Cambria Math" panose="02040503050406030204" pitchFamily="18" charset="0"/>
                                </a:rPr>
                                <m:t>h</m:t>
                              </m:r>
                            </m:sub>
                          </m:sSub>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𝑇</m:t>
                              </m:r>
                            </m:e>
                            <m:sub>
                              <m:r>
                                <a:rPr lang="en-US" sz="1900" i="1">
                                  <a:latin typeface="Cambria Math" panose="02040503050406030204" pitchFamily="18" charset="0"/>
                                  <a:ea typeface="Cambria Math" panose="02040503050406030204" pitchFamily="18" charset="0"/>
                                </a:rPr>
                                <m:t>𝑘</m:t>
                              </m:r>
                            </m:sub>
                          </m:sSub>
                        </m:den>
                      </m:f>
                    </m:oMath>
                  </m:oMathPara>
                </a14:m>
                <a:endParaRPr lang="en-US" sz="19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𝑚𝑒𝑚</m:t>
                      </m:r>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𝑤</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𝑊</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𝑟</m:t>
                              </m:r>
                            </m:sub>
                          </m:sSub>
                          <m:r>
                            <a:rPr lang="en-US" sz="2000" i="1">
                              <a:latin typeface="Cambria Math" panose="02040503050406030204" pitchFamily="18" charset="0"/>
                              <a:ea typeface="Cambria Math" panose="02040503050406030204" pitchFamily="18" charset="0"/>
                            </a:rPr>
                            <m:t>−1</m:t>
                          </m:r>
                        </m:e>
                      </m:d>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h</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h</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𝑠</m:t>
                              </m:r>
                            </m:sub>
                          </m:sSub>
                          <m:r>
                            <a:rPr lang="en-US" sz="2000" i="1">
                              <a:latin typeface="Cambria Math" panose="02040503050406030204" pitchFamily="18" charset="0"/>
                              <a:ea typeface="Cambria Math" panose="02040503050406030204" pitchFamily="18" charset="0"/>
                            </a:rPr>
                            <m:t>−1</m:t>
                          </m:r>
                        </m:e>
                      </m:d>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𝑏</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𝑤</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h</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𝑏</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𝑟</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𝑠</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𝑘</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𝑐</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𝑀</m:t>
                      </m:r>
                    </m:oMath>
                  </m:oMathPara>
                </a14:m>
                <a:endParaRPr lang="en-US" sz="2000" dirty="0"/>
              </a:p>
              <a:p>
                <a:r>
                  <a:rPr lang="en-US" sz="2800" dirty="0"/>
                  <a:t>Too complex to solve analytically</a:t>
                </a:r>
              </a:p>
              <a:p>
                <a:r>
                  <a:rPr lang="en-US" sz="2800" dirty="0"/>
                  <a:t>Transform to the following solvable problem to bound the optimal solution to the original problem </a:t>
                </a: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𝑐𝑜𝑠</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𝐿</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𝑏</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𝑤</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𝑐</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𝑏</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𝑤</m:t>
                          </m:r>
                        </m:sub>
                      </m:sSub>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𝑟</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𝑏</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h</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𝑤</m:t>
                                  </m:r>
                                </m:sub>
                              </m:sSub>
                            </m:den>
                          </m:f>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𝑊</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h</m:t>
                                  </m:r>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𝑘</m:t>
                                  </m:r>
                                </m:sub>
                              </m:sSub>
                            </m:den>
                          </m:f>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𝑚𝑒</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r>
                            <a:rPr lang="en-US" sz="2000" i="1">
                              <a:latin typeface="Cambria Math" panose="02040503050406030204" pitchFamily="18" charset="0"/>
                              <a:ea typeface="Cambria Math" panose="02040503050406030204" pitchFamily="18" charset="0"/>
                            </a:rPr>
                            <m:t>𝐿</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𝑏</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h</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𝑤</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𝑇</m:t>
                          </m:r>
                        </m:e>
                        <m:sub>
                          <m:r>
                            <a:rPr lang="en-US" sz="2000" i="1">
                              <a:latin typeface="Cambria Math" panose="02040503050406030204" pitchFamily="18" charset="0"/>
                              <a:ea typeface="Cambria Math" panose="02040503050406030204" pitchFamily="18" charset="0"/>
                            </a:rPr>
                            <m:t>𝑘</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𝑀</m:t>
                          </m:r>
                        </m:e>
                        <m:sub>
                          <m:r>
                            <a:rPr lang="en-US" sz="2000" i="1">
                              <a:latin typeface="Cambria Math" panose="02040503050406030204" pitchFamily="18" charset="0"/>
                              <a:ea typeface="Cambria Math" panose="02040503050406030204" pitchFamily="18" charset="0"/>
                            </a:rPr>
                            <m:t>𝐿</m:t>
                          </m:r>
                        </m:sub>
                      </m:sSub>
                    </m:oMath>
                  </m:oMathPara>
                </a14:m>
                <a:endParaRPr lang="en-US" sz="2000" dirty="0"/>
              </a:p>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𝑇</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r>
                          <a:rPr lang="en-US" sz="2400" i="1">
                            <a:latin typeface="Cambria Math" panose="02040503050406030204" pitchFamily="18" charset="0"/>
                          </a:rPr>
                          <m:t>𝑀</m:t>
                        </m:r>
                      </m:e>
                    </m:d>
                    <m:r>
                      <a:rPr lang="en-US" sz="2400">
                        <a:latin typeface="Cambria Math" panose="02040503050406030204" pitchFamily="18" charset="0"/>
                      </a:rPr>
                      <m:t>: </m:t>
                    </m:r>
                  </m:oMath>
                </a14:m>
                <a:r>
                  <a:rPr lang="en-US" sz="2400" dirty="0"/>
                  <a:t>optimal tiling that makes </a:t>
                </a:r>
                <a14:m>
                  <m:oMath xmlns:m="http://schemas.openxmlformats.org/officeDocument/2006/math">
                    <m:r>
                      <a:rPr lang="en-US" sz="2400" i="1">
                        <a:latin typeface="Cambria Math" panose="02040503050406030204" pitchFamily="18" charset="0"/>
                      </a:rPr>
                      <m:t>𝑐𝑜𝑠</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𝐿</m:t>
                        </m:r>
                      </m:sub>
                    </m:sSub>
                  </m:oMath>
                </a14:m>
                <a:r>
                  <a:rPr lang="en-US" sz="2400" dirty="0"/>
                  <a:t> optimal for given M</a:t>
                </a:r>
              </a:p>
              <a:p>
                <a:pPr lvl="1"/>
                <a:r>
                  <a:rPr lang="en-US" sz="1920" dirty="0"/>
                  <a:t>Lower bound: </a:t>
                </a:r>
                <a14:m>
                  <m:oMath xmlns:m="http://schemas.openxmlformats.org/officeDocument/2006/math">
                    <m:r>
                      <a:rPr lang="en-US" sz="1920" i="1">
                        <a:latin typeface="Cambria Math" panose="02040503050406030204" pitchFamily="18" charset="0"/>
                      </a:rPr>
                      <m:t>𝑐𝑜𝑠</m:t>
                    </m:r>
                    <m:sSub>
                      <m:sSubPr>
                        <m:ctrlPr>
                          <a:rPr lang="en-US" sz="1920" i="1">
                            <a:latin typeface="Cambria Math" panose="02040503050406030204" pitchFamily="18" charset="0"/>
                          </a:rPr>
                        </m:ctrlPr>
                      </m:sSubPr>
                      <m:e>
                        <m:r>
                          <a:rPr lang="en-US" sz="1920" i="1">
                            <a:latin typeface="Cambria Math" panose="02040503050406030204" pitchFamily="18" charset="0"/>
                          </a:rPr>
                          <m:t>𝑡</m:t>
                        </m:r>
                      </m:e>
                      <m:sub>
                        <m:r>
                          <a:rPr lang="en-US" sz="1920" i="1">
                            <a:latin typeface="Cambria Math" panose="02040503050406030204" pitchFamily="18" charset="0"/>
                          </a:rPr>
                          <m:t>𝐿</m:t>
                        </m:r>
                      </m:sub>
                    </m:sSub>
                    <m:d>
                      <m:dPr>
                        <m:ctrlPr>
                          <a:rPr lang="en-US" sz="1920" i="1">
                            <a:latin typeface="Cambria Math" panose="02040503050406030204" pitchFamily="18" charset="0"/>
                          </a:rPr>
                        </m:ctrlPr>
                      </m:dPr>
                      <m:e>
                        <m:r>
                          <a:rPr lang="en-US" sz="1920" i="1">
                            <a:latin typeface="Cambria Math" panose="02040503050406030204" pitchFamily="18" charset="0"/>
                          </a:rPr>
                          <m:t>𝑥</m:t>
                        </m:r>
                      </m:e>
                    </m:d>
                    <m:r>
                      <a:rPr lang="en-US" sz="1920" i="1">
                        <a:latin typeface="Cambria Math" panose="02040503050406030204" pitchFamily="18" charset="0"/>
                        <a:ea typeface="Cambria Math" panose="02040503050406030204" pitchFamily="18" charset="0"/>
                      </a:rPr>
                      <m:t>≤</m:t>
                    </m:r>
                    <m:r>
                      <a:rPr lang="en-US" sz="1920" i="1">
                        <a:latin typeface="Cambria Math" panose="02040503050406030204" pitchFamily="18" charset="0"/>
                        <a:ea typeface="Cambria Math" panose="02040503050406030204" pitchFamily="18" charset="0"/>
                      </a:rPr>
                      <m:t>𝑐𝑜𝑠𝑡</m:t>
                    </m:r>
                    <m:r>
                      <a:rPr lang="en-US" sz="1920" i="1">
                        <a:latin typeface="Cambria Math" panose="02040503050406030204" pitchFamily="18" charset="0"/>
                        <a:ea typeface="Cambria Math" panose="02040503050406030204" pitchFamily="18" charset="0"/>
                      </a:rPr>
                      <m:t>(</m:t>
                    </m:r>
                    <m:r>
                      <a:rPr lang="en-US" sz="1920" i="1">
                        <a:latin typeface="Cambria Math" panose="02040503050406030204" pitchFamily="18" charset="0"/>
                        <a:ea typeface="Cambria Math" panose="02040503050406030204" pitchFamily="18" charset="0"/>
                      </a:rPr>
                      <m:t>𝑥</m:t>
                    </m:r>
                    <m:r>
                      <a:rPr lang="en-US" sz="1920" i="1">
                        <a:latin typeface="Cambria Math" panose="02040503050406030204" pitchFamily="18" charset="0"/>
                        <a:ea typeface="Cambria Math" panose="02040503050406030204" pitchFamily="18" charset="0"/>
                      </a:rPr>
                      <m:t>)</m:t>
                    </m:r>
                  </m:oMath>
                </a14:m>
                <a:endParaRPr lang="en-US" sz="1920" dirty="0"/>
              </a:p>
              <a:p>
                <a:pPr lvl="1"/>
                <a:r>
                  <a:rPr lang="en-US" sz="1920" dirty="0"/>
                  <a:t>Upper bound: find </a:t>
                </a:r>
                <a14:m>
                  <m:oMath xmlns:m="http://schemas.openxmlformats.org/officeDocument/2006/math">
                    <m:r>
                      <a:rPr lang="en-US" sz="1920" i="1">
                        <a:latin typeface="Cambria Math" panose="02040503050406030204" pitchFamily="18" charset="0"/>
                        <a:ea typeface="Cambria Math" panose="02040503050406030204" pitchFamily="18" charset="0"/>
                      </a:rPr>
                      <m:t>𝛿</m:t>
                    </m:r>
                  </m:oMath>
                </a14:m>
                <a:r>
                  <a:rPr lang="en-US" sz="1920" dirty="0"/>
                  <a:t>, </a:t>
                </a:r>
                <a14:m>
                  <m:oMath xmlns:m="http://schemas.openxmlformats.org/officeDocument/2006/math">
                    <m:r>
                      <a:rPr lang="en-US" sz="1920" i="1">
                        <a:latin typeface="Cambria Math" panose="02040503050406030204" pitchFamily="18" charset="0"/>
                      </a:rPr>
                      <m:t>𝑚𝑒𝑚</m:t>
                    </m:r>
                    <m:r>
                      <a:rPr lang="en-US" sz="1920" i="1">
                        <a:latin typeface="Cambria Math" panose="02040503050406030204" pitchFamily="18" charset="0"/>
                      </a:rPr>
                      <m:t> (</m:t>
                    </m:r>
                    <m:sSup>
                      <m:sSupPr>
                        <m:ctrlPr>
                          <a:rPr lang="en-US" sz="1920" i="1">
                            <a:latin typeface="Cambria Math" panose="02040503050406030204" pitchFamily="18" charset="0"/>
                          </a:rPr>
                        </m:ctrlPr>
                      </m:sSupPr>
                      <m:e>
                        <m:r>
                          <a:rPr lang="en-US" sz="1920" i="1">
                            <a:latin typeface="Cambria Math" panose="02040503050406030204" pitchFamily="18" charset="0"/>
                          </a:rPr>
                          <m:t>𝑇</m:t>
                        </m:r>
                      </m:e>
                      <m:sup>
                        <m:r>
                          <a:rPr lang="en-US" sz="1920" i="1">
                            <a:latin typeface="Cambria Math" panose="02040503050406030204" pitchFamily="18" charset="0"/>
                          </a:rPr>
                          <m:t>∗</m:t>
                        </m:r>
                      </m:sup>
                    </m:sSup>
                    <m:d>
                      <m:dPr>
                        <m:ctrlPr>
                          <a:rPr lang="en-US" sz="1920" i="1">
                            <a:latin typeface="Cambria Math" panose="02040503050406030204" pitchFamily="18" charset="0"/>
                          </a:rPr>
                        </m:ctrlPr>
                      </m:dPr>
                      <m:e>
                        <m:r>
                          <a:rPr lang="en-US" sz="1920" i="1">
                            <a:latin typeface="Cambria Math" panose="02040503050406030204" pitchFamily="18" charset="0"/>
                          </a:rPr>
                          <m:t>𝑀</m:t>
                        </m:r>
                        <m:r>
                          <a:rPr lang="en-US" sz="1920" i="1">
                            <a:latin typeface="Cambria Math" panose="02040503050406030204" pitchFamily="18" charset="0"/>
                          </a:rPr>
                          <m:t>−</m:t>
                        </m:r>
                        <m:r>
                          <a:rPr lang="en-US" sz="1920" i="1">
                            <a:latin typeface="Cambria Math" panose="02040503050406030204" pitchFamily="18" charset="0"/>
                            <a:ea typeface="Cambria Math" panose="02040503050406030204" pitchFamily="18" charset="0"/>
                          </a:rPr>
                          <m:t>𝛿</m:t>
                        </m:r>
                      </m:e>
                    </m:d>
                    <m:r>
                      <a:rPr lang="en-US" sz="1920" i="1">
                        <a:latin typeface="Cambria Math" panose="02040503050406030204" pitchFamily="18" charset="0"/>
                        <a:ea typeface="Cambria Math" panose="02040503050406030204" pitchFamily="18" charset="0"/>
                      </a:rPr>
                      <m:t>)≤</m:t>
                    </m:r>
                    <m:r>
                      <a:rPr lang="en-US" sz="1920" i="1">
                        <a:latin typeface="Cambria Math" panose="02040503050406030204" pitchFamily="18" charset="0"/>
                        <a:ea typeface="Cambria Math" panose="02040503050406030204" pitchFamily="18" charset="0"/>
                      </a:rPr>
                      <m:t>𝑀</m:t>
                    </m:r>
                  </m:oMath>
                </a14:m>
                <a:r>
                  <a:rPr lang="en-US" sz="1920" dirty="0"/>
                  <a:t>, make it valid solution</a:t>
                </a:r>
              </a:p>
              <a:p>
                <a14:m>
                  <m:oMath xmlns:m="http://schemas.openxmlformats.org/officeDocument/2006/math">
                    <m:r>
                      <a:rPr lang="en-US" sz="2400" i="1">
                        <a:latin typeface="Cambria Math" panose="02040503050406030204" pitchFamily="18" charset="0"/>
                        <a:ea typeface="Cambria Math" panose="02040503050406030204" pitchFamily="18" charset="0"/>
                      </a:rPr>
                      <m:t>𝛿</m:t>
                    </m:r>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den>
                    </m:f>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𝐾</m:t>
                        </m:r>
                        <m:d>
                          <m:dPr>
                            <m:ctrlPr>
                              <a:rPr lang="en-US" sz="2400" i="1">
                                <a:latin typeface="Cambria Math" panose="02040503050406030204" pitchFamily="18" charset="0"/>
                                <a:ea typeface="Cambria Math" panose="02040503050406030204" pitchFamily="18" charset="0"/>
                              </a:rPr>
                            </m:ctrlPr>
                          </m:dPr>
                          <m:e>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9</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𝐾</m:t>
                                    </m:r>
                                  </m:e>
                                  <m:sup>
                                    <m:r>
                                      <a:rPr lang="en-US" sz="2400" i="1">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+4</m:t>
                                </m:r>
                                <m:r>
                                  <a:rPr lang="en-US" sz="2400" i="1">
                                    <a:latin typeface="Cambria Math" panose="02040503050406030204" pitchFamily="18" charset="0"/>
                                    <a:ea typeface="Cambria Math" panose="02040503050406030204" pitchFamily="18" charset="0"/>
                                  </a:rPr>
                                  <m:t>𝑀</m:t>
                                </m:r>
                              </m:e>
                            </m:rad>
                            <m:r>
                              <a:rPr lang="en-US" sz="2400" i="1">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𝐾</m:t>
                            </m:r>
                          </m:e>
                        </m:d>
                      </m:e>
                    </m:d>
                  </m:oMath>
                </a14:m>
                <a:endParaRPr lang="en-US" sz="2400" dirty="0"/>
              </a:p>
              <a:p>
                <a:pPr marL="0" indent="0">
                  <a:buNone/>
                </a:pPr>
                <a:r>
                  <a:rPr lang="en-US" sz="2400" dirty="0"/>
                  <a:t>	</a:t>
                </a:r>
                <a14:m>
                  <m:oMath xmlns:m="http://schemas.openxmlformats.org/officeDocument/2006/math">
                    <m:r>
                      <a:rPr lang="en-US" sz="2400" i="1">
                        <a:latin typeface="Cambria Math" panose="02040503050406030204" pitchFamily="18" charset="0"/>
                      </a:rPr>
                      <m:t>𝐾</m:t>
                    </m:r>
                    <m:r>
                      <a:rPr lang="en-US" sz="2400" i="1">
                        <a:latin typeface="Cambria Math" panose="02040503050406030204" pitchFamily="18" charset="0"/>
                      </a:rPr>
                      <m:t>=</m:t>
                    </m:r>
                    <m:rad>
                      <m:radPr>
                        <m:degHide m:val="on"/>
                        <m:ctrlPr>
                          <a:rPr lang="en-US" sz="2400" i="1">
                            <a:latin typeface="Cambria Math" panose="02040503050406030204" pitchFamily="18" charset="0"/>
                            <a:ea typeface="Cambria Math" panose="02040503050406030204" pitchFamily="18" charset="0"/>
                          </a:rPr>
                        </m:ctrlPr>
                      </m:radPr>
                      <m:deg/>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𝑤</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h</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𝑟</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𝑠</m:t>
                            </m:r>
                          </m:sub>
                        </m:sSub>
                      </m:e>
                    </m:rad>
                    <m:r>
                      <a:rPr lang="en-US" sz="2400" i="1">
                        <a:latin typeface="Cambria Math" panose="02040503050406030204" pitchFamily="18" charset="0"/>
                        <a:ea typeface="Cambria Math" panose="02040503050406030204" pitchFamily="18" charset="0"/>
                      </a:rPr>
                      <m:t> </m:t>
                    </m:r>
                  </m:oMath>
                </a14:m>
                <a:endParaRPr lang="en-US" sz="2400" dirty="0"/>
              </a:p>
            </p:txBody>
          </p:sp>
        </mc:Choice>
        <mc:Fallback xmlns="">
          <p:sp>
            <p:nvSpPr>
              <p:cNvPr id="3" name="Content Placeholder 2">
                <a:extLst>
                  <a:ext uri="{FF2B5EF4-FFF2-40B4-BE49-F238E27FC236}">
                    <a16:creationId xmlns:a16="http://schemas.microsoft.com/office/drawing/2014/main" id="{DA990423-1623-8E43-BF8B-81C73158032A}"/>
                  </a:ext>
                </a:extLst>
              </p:cNvPr>
              <p:cNvSpPr>
                <a:spLocks noGrp="1" noRot="1" noChangeAspect="1" noMove="1" noResize="1" noEditPoints="1" noAdjustHandles="1" noChangeArrowheads="1" noChangeShapeType="1" noTextEdit="1"/>
              </p:cNvSpPr>
              <p:nvPr>
                <p:ph sz="half" idx="1"/>
              </p:nvPr>
            </p:nvSpPr>
            <p:spPr>
              <a:xfrm>
                <a:off x="431800" y="1244601"/>
                <a:ext cx="10198100" cy="3793540"/>
              </a:xfrm>
              <a:blipFill>
                <a:blip r:embed="rId3"/>
                <a:stretch>
                  <a:fillRect l="-1119" b="-4466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2023B579-2E50-9141-B4B7-3D91510D1CC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EDCE3562-07F6-6B4A-B365-F47DC1FAC52D}"/>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C59F06B-7C4C-5B49-B08D-68671A847DB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66BF86A-6793-E348-B938-218C1952385B}"/>
              </a:ext>
            </a:extLst>
          </p:cNvPr>
          <p:cNvSpPr>
            <a:spLocks noGrp="1"/>
          </p:cNvSpPr>
          <p:nvPr>
            <p:ph type="body" sz="quarter" idx="16"/>
          </p:nvPr>
        </p:nvSpPr>
        <p:spPr/>
        <p:txBody>
          <a:bodyPr/>
          <a:lstStyle/>
          <a:p>
            <a:endParaRPr lang="en-US"/>
          </a:p>
        </p:txBody>
      </p:sp>
      <p:grpSp>
        <p:nvGrpSpPr>
          <p:cNvPr id="19" name="Group 18">
            <a:extLst>
              <a:ext uri="{FF2B5EF4-FFF2-40B4-BE49-F238E27FC236}">
                <a16:creationId xmlns:a16="http://schemas.microsoft.com/office/drawing/2014/main" id="{BF9ACA80-F741-BC47-BE66-FAB4528CB4E1}"/>
              </a:ext>
            </a:extLst>
          </p:cNvPr>
          <p:cNvGrpSpPr/>
          <p:nvPr/>
        </p:nvGrpSpPr>
        <p:grpSpPr>
          <a:xfrm>
            <a:off x="5894958" y="5648766"/>
            <a:ext cx="4774807" cy="2162854"/>
            <a:chOff x="4912465" y="4707305"/>
            <a:chExt cx="3979006" cy="1802378"/>
          </a:xfrm>
        </p:grpSpPr>
        <p:sp>
          <p:nvSpPr>
            <p:cNvPr id="10" name="Oval 9">
              <a:extLst>
                <a:ext uri="{FF2B5EF4-FFF2-40B4-BE49-F238E27FC236}">
                  <a16:creationId xmlns:a16="http://schemas.microsoft.com/office/drawing/2014/main" id="{62BBDB46-9721-B14D-99E9-365E62F19F7C}"/>
                </a:ext>
              </a:extLst>
            </p:cNvPr>
            <p:cNvSpPr/>
            <p:nvPr/>
          </p:nvSpPr>
          <p:spPr>
            <a:xfrm>
              <a:off x="6572757" y="6171800"/>
              <a:ext cx="83817" cy="8650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1" name="Oval 10">
              <a:extLst>
                <a:ext uri="{FF2B5EF4-FFF2-40B4-BE49-F238E27FC236}">
                  <a16:creationId xmlns:a16="http://schemas.microsoft.com/office/drawing/2014/main" id="{2F1AF13C-F143-FD4F-AD22-020821648626}"/>
                </a:ext>
              </a:extLst>
            </p:cNvPr>
            <p:cNvSpPr/>
            <p:nvPr/>
          </p:nvSpPr>
          <p:spPr>
            <a:xfrm>
              <a:off x="6189870" y="5488411"/>
              <a:ext cx="105833" cy="1011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sp>
          <p:nvSpPr>
            <p:cNvPr id="15" name="Right Arrow 14">
              <a:extLst>
                <a:ext uri="{FF2B5EF4-FFF2-40B4-BE49-F238E27FC236}">
                  <a16:creationId xmlns:a16="http://schemas.microsoft.com/office/drawing/2014/main" id="{11838103-EE73-D342-A555-850855B5C70A}"/>
                </a:ext>
              </a:extLst>
            </p:cNvPr>
            <p:cNvSpPr/>
            <p:nvPr/>
          </p:nvSpPr>
          <p:spPr>
            <a:xfrm rot="14465683">
              <a:off x="6144030" y="5821181"/>
              <a:ext cx="660402" cy="1395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13" name="Group 12">
              <a:extLst>
                <a:ext uri="{FF2B5EF4-FFF2-40B4-BE49-F238E27FC236}">
                  <a16:creationId xmlns:a16="http://schemas.microsoft.com/office/drawing/2014/main" id="{BEB93C1F-3330-3344-83B8-123049BFF892}"/>
                </a:ext>
              </a:extLst>
            </p:cNvPr>
            <p:cNvGrpSpPr/>
            <p:nvPr/>
          </p:nvGrpSpPr>
          <p:grpSpPr>
            <a:xfrm>
              <a:off x="4912465" y="4707305"/>
              <a:ext cx="3979006" cy="1802378"/>
              <a:chOff x="4912465" y="4440181"/>
              <a:chExt cx="3979006" cy="1802378"/>
            </a:xfrm>
          </p:grpSpPr>
          <p:sp>
            <p:nvSpPr>
              <p:cNvPr id="9" name="Oval 8">
                <a:extLst>
                  <a:ext uri="{FF2B5EF4-FFF2-40B4-BE49-F238E27FC236}">
                    <a16:creationId xmlns:a16="http://schemas.microsoft.com/office/drawing/2014/main" id="{1B12D56A-A59A-964E-ACA1-A7915ADD1262}"/>
                  </a:ext>
                </a:extLst>
              </p:cNvPr>
              <p:cNvSpPr/>
              <p:nvPr/>
            </p:nvSpPr>
            <p:spPr>
              <a:xfrm>
                <a:off x="5347625" y="4690159"/>
                <a:ext cx="1286776" cy="645583"/>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400"/>
              </a:p>
            </p:txBody>
          </p:sp>
          <p:grpSp>
            <p:nvGrpSpPr>
              <p:cNvPr id="12" name="Group 11">
                <a:extLst>
                  <a:ext uri="{FF2B5EF4-FFF2-40B4-BE49-F238E27FC236}">
                    <a16:creationId xmlns:a16="http://schemas.microsoft.com/office/drawing/2014/main" id="{D3338D46-BC32-4B47-8A07-CAD810AB4335}"/>
                  </a:ext>
                </a:extLst>
              </p:cNvPr>
              <p:cNvGrpSpPr/>
              <p:nvPr/>
            </p:nvGrpSpPr>
            <p:grpSpPr>
              <a:xfrm>
                <a:off x="4912465" y="4440181"/>
                <a:ext cx="3979006" cy="1802378"/>
                <a:chOff x="4912465" y="4440181"/>
                <a:chExt cx="3979006" cy="1802378"/>
              </a:xfrm>
            </p:grpSpPr>
            <p:sp>
              <p:nvSpPr>
                <p:cNvPr id="8" name="Oval 7">
                  <a:extLst>
                    <a:ext uri="{FF2B5EF4-FFF2-40B4-BE49-F238E27FC236}">
                      <a16:creationId xmlns:a16="http://schemas.microsoft.com/office/drawing/2014/main" id="{46213737-C17D-DF4C-8FC9-E0AD01388035}"/>
                    </a:ext>
                  </a:extLst>
                </p:cNvPr>
                <p:cNvSpPr/>
                <p:nvPr/>
              </p:nvSpPr>
              <p:spPr>
                <a:xfrm>
                  <a:off x="4912465" y="4440181"/>
                  <a:ext cx="2476500" cy="1526538"/>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734764D-4962-BC4E-8E5A-59D07F841C3D}"/>
                        </a:ext>
                      </a:extLst>
                    </p:cNvPr>
                    <p:cNvSpPr txBox="1"/>
                    <p:nvPr/>
                  </p:nvSpPr>
                  <p:spPr>
                    <a:xfrm>
                      <a:off x="6600609" y="5909134"/>
                      <a:ext cx="2174367" cy="333425"/>
                    </a:xfrm>
                    <a:prstGeom prst="rect">
                      <a:avLst/>
                    </a:prstGeom>
                    <a:noFill/>
                  </p:spPr>
                  <p:txBody>
                    <a:bodyPr wrap="none" rtlCol="0">
                      <a:spAutoFit/>
                    </a:bodyPr>
                    <a:lstStyle/>
                    <a:p>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𝑇</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𝑀</m:t>
                              </m:r>
                            </m:e>
                          </m:d>
                        </m:oMath>
                      </a14:m>
                      <a:r>
                        <a:rPr lang="en-US" sz="2000" dirty="0"/>
                        <a:t>, </a:t>
                      </a:r>
                      <a14:m>
                        <m:oMath xmlns:m="http://schemas.openxmlformats.org/officeDocument/2006/math">
                          <m:r>
                            <a:rPr lang="en-US" sz="2000" i="1">
                              <a:latin typeface="Cambria Math" panose="02040503050406030204" pitchFamily="18" charset="0"/>
                            </a:rPr>
                            <m:t>𝑚𝑒𝑚</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𝑇</m:t>
                                  </m:r>
                                </m:e>
                                <m:sup>
                                  <m:r>
                                    <a:rPr lang="en-US" sz="2000" i="1">
                                      <a:latin typeface="Cambria Math" panose="02040503050406030204" pitchFamily="18" charset="0"/>
                                    </a:rPr>
                                    <m:t>∗</m:t>
                                  </m:r>
                                </m:sup>
                              </m:sSup>
                            </m:e>
                          </m:d>
                          <m:r>
                            <a:rPr lang="en-US" sz="2000" i="1">
                              <a:latin typeface="Cambria Math" panose="02040503050406030204" pitchFamily="18" charset="0"/>
                            </a:rPr>
                            <m:t>&gt;</m:t>
                          </m:r>
                          <m:r>
                            <a:rPr lang="en-US" sz="2000" i="1">
                              <a:latin typeface="Cambria Math" panose="02040503050406030204" pitchFamily="18" charset="0"/>
                            </a:rPr>
                            <m:t>𝑀</m:t>
                          </m:r>
                        </m:oMath>
                      </a14:m>
                      <a:endParaRPr lang="en-US" sz="2000" dirty="0"/>
                    </a:p>
                  </p:txBody>
                </p:sp>
              </mc:Choice>
              <mc:Fallback xmlns="">
                <p:sp>
                  <p:nvSpPr>
                    <p:cNvPr id="16" name="TextBox 15">
                      <a:extLst>
                        <a:ext uri="{FF2B5EF4-FFF2-40B4-BE49-F238E27FC236}">
                          <a16:creationId xmlns:a16="http://schemas.microsoft.com/office/drawing/2014/main" id="{6734764D-4962-BC4E-8E5A-59D07F841C3D}"/>
                        </a:ext>
                      </a:extLst>
                    </p:cNvPr>
                    <p:cNvSpPr txBox="1">
                      <a:spLocks noRot="1" noChangeAspect="1" noMove="1" noResize="1" noEditPoints="1" noAdjustHandles="1" noChangeArrowheads="1" noChangeShapeType="1" noTextEdit="1"/>
                    </p:cNvSpPr>
                    <p:nvPr/>
                  </p:nvSpPr>
                  <p:spPr>
                    <a:xfrm>
                      <a:off x="6600609" y="5909134"/>
                      <a:ext cx="2174367" cy="333425"/>
                    </a:xfrm>
                    <a:prstGeom prst="rect">
                      <a:avLst/>
                    </a:prstGeom>
                    <a:blipFill>
                      <a:blip r:embed="rId4"/>
                      <a:stretch>
                        <a:fillRect t="-9375"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FC1F83-8D12-A14D-A050-0CF14A7C12E0}"/>
                        </a:ext>
                      </a:extLst>
                    </p:cNvPr>
                    <p:cNvSpPr txBox="1"/>
                    <p:nvPr/>
                  </p:nvSpPr>
                  <p:spPr>
                    <a:xfrm>
                      <a:off x="6290492" y="4908980"/>
                      <a:ext cx="2600979" cy="589905"/>
                    </a:xfrm>
                    <a:prstGeom prst="rect">
                      <a:avLst/>
                    </a:prstGeom>
                    <a:noFill/>
                  </p:spPr>
                  <p:txBody>
                    <a:bodyPr wrap="none" rtlCol="0">
                      <a:spAutoFit/>
                    </a:bodyPr>
                    <a:lstStyle/>
                    <a:p>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𝑇</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𝑀</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𝛿</m:t>
                              </m:r>
                            </m:e>
                          </m:d>
                        </m:oMath>
                      </a14:m>
                      <a:r>
                        <a:rPr lang="en-US" sz="2000" dirty="0"/>
                        <a:t>,  </a:t>
                      </a:r>
                      <a14:m>
                        <m:oMath xmlns:m="http://schemas.openxmlformats.org/officeDocument/2006/math">
                          <m:r>
                            <a:rPr lang="en-US" sz="2000" i="1">
                              <a:latin typeface="Cambria Math" panose="02040503050406030204" pitchFamily="18" charset="0"/>
                            </a:rPr>
                            <m:t>𝑚𝑒𝑚</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𝑇</m:t>
                                  </m:r>
                                </m:e>
                                <m:sup>
                                  <m:r>
                                    <a:rPr lang="en-US" sz="2000" i="1">
                                      <a:latin typeface="Cambria Math" panose="02040503050406030204" pitchFamily="18" charset="0"/>
                                    </a:rPr>
                                    <m:t>∗</m:t>
                                  </m:r>
                                </m:sup>
                              </m:sSup>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𝑀</m:t>
                          </m:r>
                        </m:oMath>
                      </a14:m>
                      <a:endParaRPr lang="en-US" sz="2000" dirty="0"/>
                    </a:p>
                    <a:p>
                      <a:r>
                        <a:rPr lang="en-US" sz="2000" dirty="0"/>
                        <a:t>   	valid solution</a:t>
                      </a:r>
                    </a:p>
                  </p:txBody>
                </p:sp>
              </mc:Choice>
              <mc:Fallback xmlns="">
                <p:sp>
                  <p:nvSpPr>
                    <p:cNvPr id="17" name="TextBox 16">
                      <a:extLst>
                        <a:ext uri="{FF2B5EF4-FFF2-40B4-BE49-F238E27FC236}">
                          <a16:creationId xmlns:a16="http://schemas.microsoft.com/office/drawing/2014/main" id="{55FC1F83-8D12-A14D-A050-0CF14A7C12E0}"/>
                        </a:ext>
                      </a:extLst>
                    </p:cNvPr>
                    <p:cNvSpPr txBox="1">
                      <a:spLocks noRot="1" noChangeAspect="1" noMove="1" noResize="1" noEditPoints="1" noAdjustHandles="1" noChangeArrowheads="1" noChangeShapeType="1" noTextEdit="1"/>
                    </p:cNvSpPr>
                    <p:nvPr/>
                  </p:nvSpPr>
                  <p:spPr>
                    <a:xfrm>
                      <a:off x="6290492" y="4908980"/>
                      <a:ext cx="2600979" cy="589905"/>
                    </a:xfrm>
                    <a:prstGeom prst="rect">
                      <a:avLst/>
                    </a:prstGeom>
                    <a:blipFill>
                      <a:blip r:embed="rId5"/>
                      <a:stretch>
                        <a:fillRect t="-5357" b="-14286"/>
                      </a:stretch>
                    </a:blipFill>
                  </p:spPr>
                  <p:txBody>
                    <a:bodyPr/>
                    <a:lstStyle/>
                    <a:p>
                      <a:r>
                        <a:rPr lang="en-US">
                          <a:noFill/>
                        </a:rPr>
                        <a:t> </a:t>
                      </a:r>
                    </a:p>
                  </p:txBody>
                </p:sp>
              </mc:Fallback>
            </mc:AlternateContent>
          </p:grpSp>
        </p:grpSp>
      </p:grpSp>
    </p:spTree>
    <p:extLst>
      <p:ext uri="{BB962C8B-B14F-4D97-AF65-F5344CB8AC3E}">
        <p14:creationId xmlns:p14="http://schemas.microsoft.com/office/powerpoint/2010/main" val="1259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F23B-6A86-0246-BD47-CB21D1A188D2}"/>
              </a:ext>
            </a:extLst>
          </p:cNvPr>
          <p:cNvSpPr>
            <a:spLocks noGrp="1"/>
          </p:cNvSpPr>
          <p:nvPr>
            <p:ph type="title"/>
          </p:nvPr>
        </p:nvSpPr>
        <p:spPr>
          <a:xfrm>
            <a:off x="688657" y="434206"/>
            <a:ext cx="9595485" cy="659444"/>
          </a:xfrm>
        </p:spPr>
        <p:txBody>
          <a:bodyPr/>
          <a:lstStyle/>
          <a:p>
            <a:r>
              <a:rPr lang="en-US" dirty="0"/>
              <a:t>APSP experiment (model validation)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1929A-D17B-AE4C-A274-CAA8188B9F19}"/>
                  </a:ext>
                </a:extLst>
              </p:cNvPr>
              <p:cNvSpPr>
                <a:spLocks noGrp="1"/>
              </p:cNvSpPr>
              <p:nvPr>
                <p:ph sz="half" idx="1"/>
              </p:nvPr>
            </p:nvSpPr>
            <p:spPr>
              <a:xfrm>
                <a:off x="365760" y="1093650"/>
                <a:ext cx="10607040" cy="6372022"/>
              </a:xfrm>
            </p:spPr>
            <p:txBody>
              <a:bodyPr/>
              <a:lstStyle/>
              <a:p>
                <a:r>
                  <a:rPr lang="en-US" dirty="0"/>
                  <a:t>Recall the model is estimating the time:</a:t>
                </a:r>
              </a:p>
              <a:p>
                <a:pPr lvl="1"/>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𝑉</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𝑣</m:t>
                        </m:r>
                      </m:sub>
                    </m:sSub>
                    <m:r>
                      <a:rPr lang="en-US" i="1">
                        <a:latin typeface="Cambria Math" panose="02040503050406030204" pitchFamily="18" charset="0"/>
                      </a:rPr>
                      <m:t>+</m:t>
                    </m:r>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m:t>
                        </m:r>
                      </m:sub>
                    </m:sSub>
                  </m:oMath>
                </a14:m>
                <a:endParaRPr lang="en-US" dirty="0"/>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𝑂</m:t>
                    </m:r>
                  </m:oMath>
                </a14:m>
                <a:r>
                  <a:rPr lang="en-US" dirty="0"/>
                  <a:t> are model prediction 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𝑣</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𝑚</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m:t>
                        </m:r>
                      </m:sub>
                    </m:sSub>
                  </m:oMath>
                </a14:m>
                <a:r>
                  <a:rPr lang="en-US" dirty="0"/>
                  <a:t>are machine-related constants</a:t>
                </a:r>
              </a:p>
              <a:p>
                <a:r>
                  <a:rPr lang="en-US" dirty="0">
                    <a:solidFill>
                      <a:srgbClr val="FF0000"/>
                    </a:solidFill>
                  </a:rPr>
                  <a:t>??Model is valid if the linear relationship holds between </a:t>
                </a:r>
                <a14:m>
                  <m:oMath xmlns:m="http://schemas.openxmlformats.org/officeDocument/2006/math">
                    <m:r>
                      <a:rPr lang="en-US" i="1">
                        <a:solidFill>
                          <a:srgbClr val="FF0000"/>
                        </a:solidFill>
                        <a:latin typeface="Cambria Math" panose="02040503050406030204" pitchFamily="18" charset="0"/>
                      </a:rPr>
                      <m:t>𝑉</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𝑀</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𝑂</m:t>
                    </m:r>
                  </m:oMath>
                </a14:m>
                <a:r>
                  <a:rPr lang="en-US" dirty="0">
                    <a:solidFill>
                      <a:srgbClr val="FF0000"/>
                    </a:solidFill>
                  </a:rPr>
                  <a:t> and measured time??</a:t>
                </a:r>
              </a:p>
              <a:p>
                <a:pPr lvl="1"/>
                <a:r>
                  <a:rPr lang="en-US" dirty="0"/>
                  <a:t>Use linear regression to examine</a:t>
                </a:r>
              </a:p>
              <a:p>
                <a:endParaRPr lang="en-US" dirty="0"/>
              </a:p>
            </p:txBody>
          </p:sp>
        </mc:Choice>
        <mc:Fallback xmlns="">
          <p:sp>
            <p:nvSpPr>
              <p:cNvPr id="3" name="Content Placeholder 2">
                <a:extLst>
                  <a:ext uri="{FF2B5EF4-FFF2-40B4-BE49-F238E27FC236}">
                    <a16:creationId xmlns:a16="http://schemas.microsoft.com/office/drawing/2014/main" id="{F011929A-D17B-AE4C-A274-CAA8188B9F19}"/>
                  </a:ext>
                </a:extLst>
              </p:cNvPr>
              <p:cNvSpPr>
                <a:spLocks noGrp="1" noRot="1" noChangeAspect="1" noMove="1" noResize="1" noEditPoints="1" noAdjustHandles="1" noChangeArrowheads="1" noChangeShapeType="1" noTextEdit="1"/>
              </p:cNvSpPr>
              <p:nvPr>
                <p:ph sz="half" idx="1"/>
              </p:nvPr>
            </p:nvSpPr>
            <p:spPr>
              <a:xfrm>
                <a:off x="365760" y="1093650"/>
                <a:ext cx="10607040" cy="6372022"/>
              </a:xfrm>
              <a:blipFill>
                <a:blip r:embed="rId2"/>
                <a:stretch>
                  <a:fillRect l="-1434" t="-119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715F0B8D-929E-524B-A424-3F78B41B0FB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0E9783F-AD14-224D-9F93-BC6B4CB551A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FCB925E3-09A5-824B-AE3F-F673F8EF3706}"/>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DADAD2D-F2BC-0646-B568-8339936BE9AC}"/>
              </a:ext>
            </a:extLst>
          </p:cNvPr>
          <p:cNvSpPr>
            <a:spLocks noGrp="1"/>
          </p:cNvSpPr>
          <p:nvPr>
            <p:ph type="body" sz="quarter" idx="16"/>
          </p:nvPr>
        </p:nvSpPr>
        <p:spPr/>
        <p:txBody>
          <a:bodyPr/>
          <a:lstStyle/>
          <a:p>
            <a:endParaRPr lang="en-US"/>
          </a:p>
        </p:txBody>
      </p:sp>
      <p:graphicFrame>
        <p:nvGraphicFramePr>
          <p:cNvPr id="10" name="Table 9">
            <a:extLst>
              <a:ext uri="{FF2B5EF4-FFF2-40B4-BE49-F238E27FC236}">
                <a16:creationId xmlns:a16="http://schemas.microsoft.com/office/drawing/2014/main" id="{6A916741-3501-CD40-9E37-8FD84B5A1B01}"/>
              </a:ext>
            </a:extLst>
          </p:cNvPr>
          <p:cNvGraphicFramePr>
            <a:graphicFrameLocks noGrp="1"/>
          </p:cNvGraphicFramePr>
          <p:nvPr/>
        </p:nvGraphicFramePr>
        <p:xfrm>
          <a:off x="1133856" y="5023104"/>
          <a:ext cx="2743200" cy="1438656"/>
        </p:xfrm>
        <a:graphic>
          <a:graphicData uri="http://schemas.openxmlformats.org/drawingml/2006/table">
            <a:tbl>
              <a:tblPr firstRow="1" firstCol="1" bandRow="1">
                <a:tableStyleId>{5C22544A-7EE6-4342-B048-85BDC9FD1C3A}</a:tableStyleId>
              </a:tblPr>
              <a:tblGrid>
                <a:gridCol w="1660165">
                  <a:extLst>
                    <a:ext uri="{9D8B030D-6E8A-4147-A177-3AD203B41FA5}">
                      <a16:colId xmlns:a16="http://schemas.microsoft.com/office/drawing/2014/main" val="3145723660"/>
                    </a:ext>
                  </a:extLst>
                </a:gridCol>
                <a:gridCol w="1083035">
                  <a:extLst>
                    <a:ext uri="{9D8B030D-6E8A-4147-A177-3AD203B41FA5}">
                      <a16:colId xmlns:a16="http://schemas.microsoft.com/office/drawing/2014/main" val="3403887422"/>
                    </a:ext>
                  </a:extLst>
                </a:gridCol>
              </a:tblGrid>
              <a:tr h="237304">
                <a:tc gridSpan="2">
                  <a:txBody>
                    <a:bodyPr/>
                    <a:lstStyle/>
                    <a:p>
                      <a:pPr marL="0" marR="0" algn="ctr">
                        <a:spcBef>
                          <a:spcPts val="0"/>
                        </a:spcBef>
                        <a:spcAft>
                          <a:spcPts val="0"/>
                        </a:spcAft>
                      </a:pPr>
                      <a:r>
                        <a:rPr lang="en-US" sz="1400">
                          <a:effectLst/>
                        </a:rPr>
                        <a:t>Regression Statistics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1574603072"/>
                  </a:ext>
                </a:extLst>
              </a:tr>
              <a:tr h="237304">
                <a:tc>
                  <a:txBody>
                    <a:bodyPr/>
                    <a:lstStyle/>
                    <a:p>
                      <a:pPr marL="0" marR="0">
                        <a:spcBef>
                          <a:spcPts val="0"/>
                        </a:spcBef>
                        <a:spcAft>
                          <a:spcPts val="0"/>
                        </a:spcAft>
                      </a:pPr>
                      <a:r>
                        <a:rPr lang="en-US" sz="1400">
                          <a:effectLst/>
                        </a:rPr>
                        <a:t>Multiple R</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0.95855574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496770853"/>
                  </a:ext>
                </a:extLst>
              </a:tr>
              <a:tr h="237304">
                <a:tc>
                  <a:txBody>
                    <a:bodyPr/>
                    <a:lstStyle/>
                    <a:p>
                      <a:pPr marL="0" marR="0">
                        <a:spcBef>
                          <a:spcPts val="0"/>
                        </a:spcBef>
                        <a:spcAft>
                          <a:spcPts val="0"/>
                        </a:spcAft>
                      </a:pPr>
                      <a:r>
                        <a:rPr lang="en-US" sz="1400">
                          <a:effectLst/>
                        </a:rPr>
                        <a:t>R Square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0.9188291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34855579"/>
                  </a:ext>
                </a:extLst>
              </a:tr>
              <a:tr h="237304">
                <a:tc>
                  <a:txBody>
                    <a:bodyPr/>
                    <a:lstStyle/>
                    <a:p>
                      <a:pPr marL="0" marR="0">
                        <a:spcBef>
                          <a:spcPts val="0"/>
                        </a:spcBef>
                        <a:spcAft>
                          <a:spcPts val="0"/>
                        </a:spcAft>
                      </a:pPr>
                      <a:r>
                        <a:rPr lang="en-US" sz="1400">
                          <a:effectLst/>
                        </a:rPr>
                        <a:t>Adjusted R Square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0.90868273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885822604"/>
                  </a:ext>
                </a:extLst>
              </a:tr>
              <a:tr h="237304">
                <a:tc>
                  <a:txBody>
                    <a:bodyPr/>
                    <a:lstStyle/>
                    <a:p>
                      <a:pPr marL="0" marR="0">
                        <a:spcBef>
                          <a:spcPts val="0"/>
                        </a:spcBef>
                        <a:spcAft>
                          <a:spcPts val="0"/>
                        </a:spcAft>
                      </a:pPr>
                      <a:r>
                        <a:rPr lang="en-US" sz="1400">
                          <a:effectLst/>
                        </a:rPr>
                        <a:t>Standard Error</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0.77460377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615218308"/>
                  </a:ext>
                </a:extLst>
              </a:tr>
              <a:tr h="252136">
                <a:tc>
                  <a:txBody>
                    <a:bodyPr/>
                    <a:lstStyle/>
                    <a:p>
                      <a:pPr marL="0" marR="0">
                        <a:spcBef>
                          <a:spcPts val="0"/>
                        </a:spcBef>
                        <a:spcAft>
                          <a:spcPts val="0"/>
                        </a:spcAft>
                      </a:pPr>
                      <a:r>
                        <a:rPr lang="en-US" sz="1400">
                          <a:effectLst/>
                        </a:rPr>
                        <a:t>Observations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dirty="0">
                          <a:effectLst/>
                        </a:rPr>
                        <a:t>28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761984054"/>
                  </a:ext>
                </a:extLst>
              </a:tr>
            </a:tbl>
          </a:graphicData>
        </a:graphic>
      </p:graphicFrame>
      <p:sp>
        <p:nvSpPr>
          <p:cNvPr id="11" name="TextBox 10">
            <a:extLst>
              <a:ext uri="{FF2B5EF4-FFF2-40B4-BE49-F238E27FC236}">
                <a16:creationId xmlns:a16="http://schemas.microsoft.com/office/drawing/2014/main" id="{915D5108-4142-F047-AD2F-640F4B3366D0}"/>
              </a:ext>
            </a:extLst>
          </p:cNvPr>
          <p:cNvSpPr txBox="1"/>
          <p:nvPr/>
        </p:nvSpPr>
        <p:spPr>
          <a:xfrm>
            <a:off x="365760" y="6509070"/>
            <a:ext cx="4120514" cy="707886"/>
          </a:xfrm>
          <a:prstGeom prst="rect">
            <a:avLst/>
          </a:prstGeom>
          <a:noFill/>
        </p:spPr>
        <p:txBody>
          <a:bodyPr wrap="square" rtlCol="0">
            <a:spAutoFit/>
          </a:bodyPr>
          <a:lstStyle/>
          <a:p>
            <a:r>
              <a:rPr lang="en-US" sz="2000" dirty="0">
                <a:solidFill>
                  <a:schemeClr val="tx1">
                    <a:lumMod val="65000"/>
                    <a:lumOff val="35000"/>
                  </a:schemeClr>
                </a:solidFill>
              </a:rPr>
              <a:t>*Multiple R: The multiple correlation coefficient, range: -1 to 1</a:t>
            </a:r>
          </a:p>
        </p:txBody>
      </p:sp>
    </p:spTree>
    <p:extLst>
      <p:ext uri="{BB962C8B-B14F-4D97-AF65-F5344CB8AC3E}">
        <p14:creationId xmlns:p14="http://schemas.microsoft.com/office/powerpoint/2010/main" val="298006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BC9B-ECCD-1D41-B71C-F4456DD2B2CE}"/>
              </a:ext>
            </a:extLst>
          </p:cNvPr>
          <p:cNvSpPr>
            <a:spLocks noGrp="1"/>
          </p:cNvSpPr>
          <p:nvPr>
            <p:ph type="title"/>
          </p:nvPr>
        </p:nvSpPr>
        <p:spPr/>
        <p:txBody>
          <a:bodyPr/>
          <a:lstStyle/>
          <a:p>
            <a:r>
              <a:rPr lang="en-US" dirty="0"/>
              <a:t>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A14FE-DAD5-EC4F-9EB7-78CA8DFB74B0}"/>
                  </a:ext>
                </a:extLst>
              </p:cNvPr>
              <p:cNvSpPr>
                <a:spLocks noGrp="1"/>
              </p:cNvSpPr>
              <p:nvPr>
                <p:ph sz="half" idx="1"/>
              </p:nvPr>
            </p:nvSpPr>
            <p:spPr>
              <a:xfrm>
                <a:off x="828674" y="1364313"/>
                <a:ext cx="9693022" cy="6101359"/>
              </a:xfrm>
            </p:spPr>
            <p:txBody>
              <a:bodyPr/>
              <a:lstStyle/>
              <a:p>
                <a:r>
                  <a:rPr lang="en-US" dirty="0"/>
                  <a:t>Convolutional neural network(CNN): core of many deep learning application</a:t>
                </a:r>
              </a:p>
              <a:p>
                <a:endParaRPr lang="en-US" dirty="0"/>
              </a:p>
              <a:p>
                <a:endParaRPr lang="en-US" dirty="0"/>
              </a:p>
              <a:p>
                <a:pPr marL="0" indent="0">
                  <a:buNone/>
                </a:pPr>
                <a:endParaRPr lang="en-US" dirty="0"/>
              </a:p>
              <a:p>
                <a:r>
                  <a:rPr lang="en-US" dirty="0"/>
                  <a:t>Conv2d: all convolution layers in CNN</a:t>
                </a:r>
              </a:p>
              <a:p>
                <a:pPr marL="548640" lvl="1"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𝑂𝑢𝑡</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𝑤</m:t>
                          </m:r>
                        </m:e>
                      </m:d>
                      <m:r>
                        <a:rPr lang="en-US" sz="2400" b="0" i="1" smtClean="0">
                          <a:latin typeface="Cambria Math" panose="02040503050406030204" pitchFamily="18" charset="0"/>
                        </a:rPr>
                        <m:t>=</m:t>
                      </m:r>
                      <m:nary>
                        <m:naryPr>
                          <m:chr m:val="∑"/>
                          <m:limLoc m:val="subSup"/>
                          <m:supHide m:val="on"/>
                          <m:ctrlPr>
                            <a:rPr lang="en-US" sz="2400" b="0" i="1" smtClean="0">
                              <a:latin typeface="Cambria Math" panose="02040503050406030204" pitchFamily="18" charset="0"/>
                            </a:rPr>
                          </m:ctrlPr>
                        </m:naryPr>
                        <m:sub>
                          <m:r>
                            <m:rPr>
                              <m:brk m:alnAt="9"/>
                            </m:rP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𝑠</m:t>
                          </m:r>
                        </m:sub>
                        <m:sup/>
                        <m:e>
                          <m:r>
                            <a:rPr lang="en-US" sz="2400" b="0" i="1" smtClean="0">
                              <a:latin typeface="Cambria Math" panose="02040503050406030204" pitchFamily="18" charset="0"/>
                            </a:rPr>
                            <m:t>(</m:t>
                          </m:r>
                          <m:r>
                            <a:rPr lang="en-US" sz="2400" b="0" i="1" smtClean="0">
                              <a:latin typeface="Cambria Math" panose="02040503050406030204" pitchFamily="18" charset="0"/>
                            </a:rPr>
                            <m:t>𝐼𝑛</m:t>
                          </m:r>
                          <m:d>
                            <m:dPr>
                              <m:beg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𝑠</m:t>
                              </m:r>
                            </m:e>
                          </m:d>
                          <m:r>
                            <a:rPr lang="en-US" sz="2400" b="0" i="1" smtClean="0">
                              <a:latin typeface="Cambria Math" panose="02040503050406030204" pitchFamily="18" charset="0"/>
                            </a:rPr>
                            <m:t>∗</m:t>
                          </m:r>
                          <m:r>
                            <a:rPr lang="en-US" sz="2400" b="0" i="1" smtClean="0">
                              <a:latin typeface="Cambria Math" panose="02040503050406030204" pitchFamily="18" charset="0"/>
                            </a:rPr>
                            <m:t>𝐾𝑒𝑟</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𝑠</m:t>
                          </m:r>
                        </m:e>
                      </m:nary>
                      <m:r>
                        <a:rPr lang="en-US" sz="2400" b="0" i="1" smtClean="0">
                          <a:latin typeface="Cambria Math" panose="02040503050406030204" pitchFamily="18" charset="0"/>
                        </a:rPr>
                        <m:t>])</m:t>
                      </m:r>
                    </m:oMath>
                  </m:oMathPara>
                </a14:m>
                <a:endParaRPr lang="en-US" sz="24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4EA14FE-DAD5-EC4F-9EB7-78CA8DFB74B0}"/>
                  </a:ext>
                </a:extLst>
              </p:cNvPr>
              <p:cNvSpPr>
                <a:spLocks noGrp="1" noRot="1" noChangeAspect="1" noMove="1" noResize="1" noEditPoints="1" noAdjustHandles="1" noChangeArrowheads="1" noChangeShapeType="1" noTextEdit="1"/>
              </p:cNvSpPr>
              <p:nvPr>
                <p:ph sz="half" idx="1"/>
              </p:nvPr>
            </p:nvSpPr>
            <p:spPr>
              <a:xfrm>
                <a:off x="828674" y="1364313"/>
                <a:ext cx="9693022" cy="6101359"/>
              </a:xfrm>
              <a:blipFill>
                <a:blip r:embed="rId6"/>
                <a:stretch>
                  <a:fillRect l="-1571" t="-1455" b="-166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9E7D95F6-A00C-F342-98F6-A7A9C66F392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7F5D76E-353E-844D-AA66-6B111A201BC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3B38CDCC-E30F-5A42-834A-3306812EE49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178D3FB-4DC3-EC4A-BA35-5DBD24235358}"/>
              </a:ext>
            </a:extLst>
          </p:cNvPr>
          <p:cNvSpPr>
            <a:spLocks noGrp="1"/>
          </p:cNvSpPr>
          <p:nvPr>
            <p:ph type="body" sz="quarter" idx="16"/>
          </p:nvPr>
        </p:nvSpPr>
        <p:spPr/>
        <p:txBody>
          <a:bodyPr/>
          <a:lstStyle/>
          <a:p>
            <a:endParaRPr lang="en-US"/>
          </a:p>
        </p:txBody>
      </p:sp>
      <p:pic>
        <p:nvPicPr>
          <p:cNvPr id="1030" name="Picture 6" descr="Convolutional Neural Network (Clarifai)">
            <a:extLst>
              <a:ext uri="{FF2B5EF4-FFF2-40B4-BE49-F238E27FC236}">
                <a16:creationId xmlns:a16="http://schemas.microsoft.com/office/drawing/2014/main" id="{50E79F7D-2C8D-D143-9D9F-47C0965D1A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2740" y="2486531"/>
            <a:ext cx="7927319" cy="19284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v2d: Finally Understand What Happens in the Forward Pass | by ⭐Axel  Thevenot | Towards Data Science">
            <a:extLst>
              <a:ext uri="{FF2B5EF4-FFF2-40B4-BE49-F238E27FC236}">
                <a16:creationId xmlns:a16="http://schemas.microsoft.com/office/drawing/2014/main" id="{DA254614-1A5B-BB42-AEE0-533C92E349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3099" y="5695950"/>
            <a:ext cx="4546600" cy="17907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5256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blinds(horizontal)">
                                      <p:cBhvr>
                                        <p:cTn id="12" dur="500"/>
                                        <p:tgtEl>
                                          <p:spTgt spid="10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linds(horizont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animEffect transition="in" filter="blinds(horizontal)">
                                      <p:cBhvr>
                                        <p:cTn id="2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BC9B-ECCD-1D41-B71C-F4456DD2B2CE}"/>
              </a:ext>
            </a:extLst>
          </p:cNvPr>
          <p:cNvSpPr>
            <a:spLocks noGrp="1"/>
          </p:cNvSpPr>
          <p:nvPr>
            <p:ph type="title"/>
          </p:nvPr>
        </p:nvSpPr>
        <p:spPr>
          <a:xfrm>
            <a:off x="828675" y="102693"/>
            <a:ext cx="9595486" cy="659444"/>
          </a:xfrm>
        </p:spPr>
        <p:txBody>
          <a:bodyPr/>
          <a:lstStyle/>
          <a:p>
            <a:r>
              <a:rPr lang="en-US" dirty="0"/>
              <a:t>Design Space for multi-level Tiled CNN</a:t>
            </a:r>
          </a:p>
        </p:txBody>
      </p:sp>
      <p:pic>
        <p:nvPicPr>
          <p:cNvPr id="10" name="Picture 9">
            <a:extLst>
              <a:ext uri="{FF2B5EF4-FFF2-40B4-BE49-F238E27FC236}">
                <a16:creationId xmlns:a16="http://schemas.microsoft.com/office/drawing/2014/main" id="{D0ADA0D7-6148-6645-9500-FBF74D3C9C5B}"/>
              </a:ext>
            </a:extLst>
          </p:cNvPr>
          <p:cNvPicPr>
            <a:picLocks noChangeAspect="1"/>
          </p:cNvPicPr>
          <p:nvPr/>
        </p:nvPicPr>
        <p:blipFill>
          <a:blip r:embed="rId4"/>
          <a:stretch>
            <a:fillRect/>
          </a:stretch>
        </p:blipFill>
        <p:spPr>
          <a:xfrm>
            <a:off x="3979851" y="2054871"/>
            <a:ext cx="5016500" cy="1384300"/>
          </a:xfrm>
          <a:prstGeom prst="rect">
            <a:avLst/>
          </a:prstGeom>
        </p:spPr>
      </p:pic>
      <p:sp>
        <p:nvSpPr>
          <p:cNvPr id="14" name="Rectangle 13">
            <a:extLst>
              <a:ext uri="{FF2B5EF4-FFF2-40B4-BE49-F238E27FC236}">
                <a16:creationId xmlns:a16="http://schemas.microsoft.com/office/drawing/2014/main" id="{297EB426-61CE-314C-BCC1-9E96359E9F1C}"/>
              </a:ext>
            </a:extLst>
          </p:cNvPr>
          <p:cNvSpPr/>
          <p:nvPr/>
        </p:nvSpPr>
        <p:spPr>
          <a:xfrm>
            <a:off x="1015999" y="2161081"/>
            <a:ext cx="2091706" cy="11761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Memory</a:t>
            </a:r>
          </a:p>
        </p:txBody>
      </p:sp>
      <p:sp>
        <p:nvSpPr>
          <p:cNvPr id="15" name="Rectangle 14">
            <a:extLst>
              <a:ext uri="{FF2B5EF4-FFF2-40B4-BE49-F238E27FC236}">
                <a16:creationId xmlns:a16="http://schemas.microsoft.com/office/drawing/2014/main" id="{54284975-D3C8-2741-B60E-4C70B66323AF}"/>
              </a:ext>
            </a:extLst>
          </p:cNvPr>
          <p:cNvSpPr/>
          <p:nvPr/>
        </p:nvSpPr>
        <p:spPr>
          <a:xfrm>
            <a:off x="1183893" y="4275879"/>
            <a:ext cx="1755916" cy="10997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17" name="Oval 16">
            <a:extLst>
              <a:ext uri="{FF2B5EF4-FFF2-40B4-BE49-F238E27FC236}">
                <a16:creationId xmlns:a16="http://schemas.microsoft.com/office/drawing/2014/main" id="{3E3CF5F4-1866-E740-92DB-7CE7984C3409}"/>
              </a:ext>
            </a:extLst>
          </p:cNvPr>
          <p:cNvSpPr/>
          <p:nvPr/>
        </p:nvSpPr>
        <p:spPr>
          <a:xfrm>
            <a:off x="1183892" y="6303189"/>
            <a:ext cx="1923812" cy="8842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register</a:t>
            </a:r>
          </a:p>
        </p:txBody>
      </p:sp>
      <p:sp>
        <p:nvSpPr>
          <p:cNvPr id="25" name="TextBox 24">
            <a:extLst>
              <a:ext uri="{FF2B5EF4-FFF2-40B4-BE49-F238E27FC236}">
                <a16:creationId xmlns:a16="http://schemas.microsoft.com/office/drawing/2014/main" id="{65921DC1-7A02-434B-9082-5D54C9C928D1}"/>
              </a:ext>
            </a:extLst>
          </p:cNvPr>
          <p:cNvSpPr txBox="1"/>
          <p:nvPr/>
        </p:nvSpPr>
        <p:spPr>
          <a:xfrm>
            <a:off x="265563" y="3596410"/>
            <a:ext cx="1859483" cy="400110"/>
          </a:xfrm>
          <a:prstGeom prst="rect">
            <a:avLst/>
          </a:prstGeom>
          <a:noFill/>
        </p:spPr>
        <p:txBody>
          <a:bodyPr wrap="none" rtlCol="0">
            <a:spAutoFit/>
          </a:bodyPr>
          <a:lstStyle/>
          <a:p>
            <a:pPr defTabSz="731491"/>
            <a:r>
              <a:rPr lang="en-US" sz="2000" dirty="0">
                <a:solidFill>
                  <a:prstClr val="black"/>
                </a:solidFill>
                <a:latin typeface="Calibri"/>
              </a:rPr>
              <a:t>Data movement</a:t>
            </a:r>
          </a:p>
        </p:txBody>
      </p:sp>
      <p:sp>
        <p:nvSpPr>
          <p:cNvPr id="26" name="TextBox 25">
            <a:extLst>
              <a:ext uri="{FF2B5EF4-FFF2-40B4-BE49-F238E27FC236}">
                <a16:creationId xmlns:a16="http://schemas.microsoft.com/office/drawing/2014/main" id="{F8333755-47C2-E84F-85E9-7DF057319CD1}"/>
              </a:ext>
            </a:extLst>
          </p:cNvPr>
          <p:cNvSpPr txBox="1"/>
          <p:nvPr/>
        </p:nvSpPr>
        <p:spPr>
          <a:xfrm>
            <a:off x="60197" y="5558317"/>
            <a:ext cx="1859483" cy="400110"/>
          </a:xfrm>
          <a:prstGeom prst="rect">
            <a:avLst/>
          </a:prstGeom>
          <a:noFill/>
        </p:spPr>
        <p:txBody>
          <a:bodyPr wrap="none" rtlCol="0">
            <a:spAutoFit/>
          </a:bodyPr>
          <a:lstStyle/>
          <a:p>
            <a:pPr defTabSz="731491"/>
            <a:r>
              <a:rPr lang="en-US" sz="2000" dirty="0">
                <a:solidFill>
                  <a:prstClr val="black"/>
                </a:solidFill>
                <a:latin typeface="Calibri"/>
              </a:rPr>
              <a:t>Data movement</a:t>
            </a:r>
          </a:p>
        </p:txBody>
      </p:sp>
      <p:sp>
        <p:nvSpPr>
          <p:cNvPr id="36" name="Up-Down Arrow 35">
            <a:extLst>
              <a:ext uri="{FF2B5EF4-FFF2-40B4-BE49-F238E27FC236}">
                <a16:creationId xmlns:a16="http://schemas.microsoft.com/office/drawing/2014/main" id="{CE1C7639-18E6-CE4C-AEE9-AD8D7D30E5FE}"/>
              </a:ext>
            </a:extLst>
          </p:cNvPr>
          <p:cNvSpPr/>
          <p:nvPr/>
        </p:nvSpPr>
        <p:spPr>
          <a:xfrm>
            <a:off x="1976450" y="3404372"/>
            <a:ext cx="429934" cy="80437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a:solidFill>
                <a:prstClr val="white"/>
              </a:solidFill>
              <a:latin typeface="Calibri"/>
            </a:endParaRPr>
          </a:p>
        </p:txBody>
      </p:sp>
      <p:sp>
        <p:nvSpPr>
          <p:cNvPr id="37" name="Up-Down Arrow 36">
            <a:extLst>
              <a:ext uri="{FF2B5EF4-FFF2-40B4-BE49-F238E27FC236}">
                <a16:creationId xmlns:a16="http://schemas.microsoft.com/office/drawing/2014/main" id="{E6248A61-EF22-0844-9544-4116749E1703}"/>
              </a:ext>
            </a:extLst>
          </p:cNvPr>
          <p:cNvSpPr/>
          <p:nvPr/>
        </p:nvSpPr>
        <p:spPr>
          <a:xfrm>
            <a:off x="1921377" y="5437228"/>
            <a:ext cx="429934" cy="80437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a:solidFill>
                <a:prstClr val="white"/>
              </a:solidFill>
              <a:latin typeface="Calibri"/>
            </a:endParaRPr>
          </a:p>
        </p:txBody>
      </p:sp>
      <p:sp>
        <p:nvSpPr>
          <p:cNvPr id="40" name="TextBox 39">
            <a:extLst>
              <a:ext uri="{FF2B5EF4-FFF2-40B4-BE49-F238E27FC236}">
                <a16:creationId xmlns:a16="http://schemas.microsoft.com/office/drawing/2014/main" id="{CF0A7316-5E4E-7741-AB0F-BA4F9DBA1721}"/>
              </a:ext>
            </a:extLst>
          </p:cNvPr>
          <p:cNvSpPr txBox="1"/>
          <p:nvPr/>
        </p:nvSpPr>
        <p:spPr>
          <a:xfrm>
            <a:off x="3614924" y="3436337"/>
            <a:ext cx="7417608" cy="338554"/>
          </a:xfrm>
          <a:prstGeom prst="rect">
            <a:avLst/>
          </a:prstGeom>
          <a:noFill/>
        </p:spPr>
        <p:txBody>
          <a:bodyPr wrap="none" rtlCol="0">
            <a:spAutoFit/>
          </a:bodyPr>
          <a:lstStyle/>
          <a:p>
            <a:pPr defTabSz="731491"/>
            <a:r>
              <a:rPr lang="en-US" sz="1600" dirty="0">
                <a:solidFill>
                  <a:prstClr val="black"/>
                </a:solidFill>
                <a:latin typeface="Calibri"/>
              </a:rPr>
              <a:t>Loop order &amp; tile-sizes determine data movement volume between memory and cache</a:t>
            </a:r>
          </a:p>
        </p:txBody>
      </p:sp>
      <p:sp>
        <p:nvSpPr>
          <p:cNvPr id="41" name="TextBox 40">
            <a:extLst>
              <a:ext uri="{FF2B5EF4-FFF2-40B4-BE49-F238E27FC236}">
                <a16:creationId xmlns:a16="http://schemas.microsoft.com/office/drawing/2014/main" id="{35B95A33-5BD1-C042-BBE7-C5719587F434}"/>
              </a:ext>
            </a:extLst>
          </p:cNvPr>
          <p:cNvSpPr txBox="1"/>
          <p:nvPr/>
        </p:nvSpPr>
        <p:spPr>
          <a:xfrm>
            <a:off x="3554159" y="5445961"/>
            <a:ext cx="7346883" cy="338554"/>
          </a:xfrm>
          <a:prstGeom prst="rect">
            <a:avLst/>
          </a:prstGeom>
          <a:noFill/>
        </p:spPr>
        <p:txBody>
          <a:bodyPr wrap="none" rtlCol="0">
            <a:spAutoFit/>
          </a:bodyPr>
          <a:lstStyle/>
          <a:p>
            <a:pPr defTabSz="731491"/>
            <a:r>
              <a:rPr lang="en-US" sz="1600" dirty="0">
                <a:solidFill>
                  <a:prstClr val="black"/>
                </a:solidFill>
                <a:latin typeface="Calibri"/>
              </a:rPr>
              <a:t>Loop order &amp; tile-sizes determine data movement volume between cache and register</a:t>
            </a:r>
          </a:p>
        </p:txBody>
      </p:sp>
      <p:pic>
        <p:nvPicPr>
          <p:cNvPr id="47" name="Picture 46">
            <a:extLst>
              <a:ext uri="{FF2B5EF4-FFF2-40B4-BE49-F238E27FC236}">
                <a16:creationId xmlns:a16="http://schemas.microsoft.com/office/drawing/2014/main" id="{D8DD5D59-DAF7-4043-B4A6-49915A1C878A}"/>
              </a:ext>
            </a:extLst>
          </p:cNvPr>
          <p:cNvPicPr>
            <a:picLocks noChangeAspect="1"/>
          </p:cNvPicPr>
          <p:nvPr/>
        </p:nvPicPr>
        <p:blipFill>
          <a:blip r:embed="rId5"/>
          <a:stretch>
            <a:fillRect/>
          </a:stretch>
        </p:blipFill>
        <p:spPr>
          <a:xfrm>
            <a:off x="4095490" y="4125162"/>
            <a:ext cx="4737100" cy="1320800"/>
          </a:xfrm>
          <a:prstGeom prst="rect">
            <a:avLst/>
          </a:prstGeom>
        </p:spPr>
      </p:pic>
      <p:pic>
        <p:nvPicPr>
          <p:cNvPr id="48" name="Picture 47">
            <a:extLst>
              <a:ext uri="{FF2B5EF4-FFF2-40B4-BE49-F238E27FC236}">
                <a16:creationId xmlns:a16="http://schemas.microsoft.com/office/drawing/2014/main" id="{FB76A7AD-794F-4C4E-87E4-CFF06CF2A643}"/>
              </a:ext>
            </a:extLst>
          </p:cNvPr>
          <p:cNvPicPr>
            <a:picLocks noChangeAspect="1"/>
          </p:cNvPicPr>
          <p:nvPr/>
        </p:nvPicPr>
        <p:blipFill>
          <a:blip r:embed="rId6"/>
          <a:stretch>
            <a:fillRect/>
          </a:stretch>
        </p:blipFill>
        <p:spPr>
          <a:xfrm>
            <a:off x="4095489" y="6123222"/>
            <a:ext cx="4711700" cy="1587500"/>
          </a:xfrm>
          <a:prstGeom prst="rect">
            <a:avLst/>
          </a:prstGeom>
        </p:spPr>
      </p:pic>
      <p:sp>
        <p:nvSpPr>
          <p:cNvPr id="49" name="TextBox 48">
            <a:extLst>
              <a:ext uri="{FF2B5EF4-FFF2-40B4-BE49-F238E27FC236}">
                <a16:creationId xmlns:a16="http://schemas.microsoft.com/office/drawing/2014/main" id="{87E73EB9-6FD6-FC43-8C2E-5C34A9F91523}"/>
              </a:ext>
            </a:extLst>
          </p:cNvPr>
          <p:cNvSpPr txBox="1"/>
          <p:nvPr/>
        </p:nvSpPr>
        <p:spPr>
          <a:xfrm>
            <a:off x="9072938" y="2232215"/>
            <a:ext cx="1861985" cy="707886"/>
          </a:xfrm>
          <a:prstGeom prst="rect">
            <a:avLst/>
          </a:prstGeom>
          <a:noFill/>
        </p:spPr>
        <p:txBody>
          <a:bodyPr wrap="none" rtlCol="0">
            <a:spAutoFit/>
          </a:bodyPr>
          <a:lstStyle/>
          <a:p>
            <a:pPr defTabSz="731491"/>
            <a:r>
              <a:rPr lang="en-US" sz="2000" dirty="0">
                <a:solidFill>
                  <a:prstClr val="black"/>
                </a:solidFill>
                <a:latin typeface="Calibri"/>
              </a:rPr>
              <a:t>7! Permutations</a:t>
            </a:r>
          </a:p>
          <a:p>
            <a:pPr defTabSz="731491"/>
            <a:r>
              <a:rPr lang="en-US" sz="2000" dirty="0">
                <a:solidFill>
                  <a:prstClr val="black"/>
                </a:solidFill>
                <a:latin typeface="Calibri"/>
              </a:rPr>
              <a:t>7 tile-size vars</a:t>
            </a:r>
          </a:p>
        </p:txBody>
      </p:sp>
      <p:sp>
        <p:nvSpPr>
          <p:cNvPr id="51" name="TextBox 50">
            <a:extLst>
              <a:ext uri="{FF2B5EF4-FFF2-40B4-BE49-F238E27FC236}">
                <a16:creationId xmlns:a16="http://schemas.microsoft.com/office/drawing/2014/main" id="{22A453B1-5A7E-7D48-8240-652F4AE8C42D}"/>
              </a:ext>
            </a:extLst>
          </p:cNvPr>
          <p:cNvSpPr txBox="1"/>
          <p:nvPr/>
        </p:nvSpPr>
        <p:spPr>
          <a:xfrm>
            <a:off x="8996351" y="4437853"/>
            <a:ext cx="1861985" cy="707886"/>
          </a:xfrm>
          <a:prstGeom prst="rect">
            <a:avLst/>
          </a:prstGeom>
          <a:noFill/>
        </p:spPr>
        <p:txBody>
          <a:bodyPr wrap="none" rtlCol="0">
            <a:spAutoFit/>
          </a:bodyPr>
          <a:lstStyle/>
          <a:p>
            <a:pPr defTabSz="731491"/>
            <a:r>
              <a:rPr lang="en-US" sz="2000" dirty="0">
                <a:solidFill>
                  <a:prstClr val="black"/>
                </a:solidFill>
                <a:latin typeface="Calibri"/>
              </a:rPr>
              <a:t>7! Permutations</a:t>
            </a:r>
          </a:p>
          <a:p>
            <a:pPr defTabSz="731491"/>
            <a:r>
              <a:rPr lang="en-US" sz="2000" dirty="0">
                <a:solidFill>
                  <a:prstClr val="black"/>
                </a:solidFill>
                <a:latin typeface="Calibri"/>
              </a:rPr>
              <a:t>7 tile-size vars</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E39AB8AB-7008-7C49-BB80-AC74CD79C224}"/>
                  </a:ext>
                </a:extLst>
              </p:cNvPr>
              <p:cNvSpPr txBox="1">
                <a:spLocks/>
              </p:cNvSpPr>
              <p:nvPr/>
            </p:nvSpPr>
            <p:spPr>
              <a:xfrm>
                <a:off x="840866" y="683572"/>
                <a:ext cx="8545903" cy="4943251"/>
              </a:xfrm>
              <a:prstGeom prst="rect">
                <a:avLst/>
              </a:prstGeom>
            </p:spPr>
            <p:txBody>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r>
                  <a:rPr lang="en-US" sz="2667" dirty="0"/>
                  <a:t>Key challenge: enormous space of tile sizes &amp; loop permutations</a:t>
                </a:r>
              </a:p>
              <a:p>
                <a:pPr lvl="1"/>
                <a14:m>
                  <m:oMath xmlns:m="http://schemas.openxmlformats.org/officeDocument/2006/math">
                    <m:sSup>
                      <m:sSupPr>
                        <m:ctrlPr>
                          <a:rPr lang="en-US" sz="2333" i="1">
                            <a:latin typeface="Cambria Math" panose="02040503050406030204" pitchFamily="18" charset="0"/>
                          </a:rPr>
                        </m:ctrlPr>
                      </m:sSupPr>
                      <m:e>
                        <m:r>
                          <a:rPr lang="en-US" sz="2333" i="1" smtClean="0">
                            <a:latin typeface="Cambria Math" panose="02040503050406030204" pitchFamily="18" charset="0"/>
                          </a:rPr>
                          <m:t>(</m:t>
                        </m:r>
                        <m:r>
                          <a:rPr lang="en-US" sz="2333" i="1">
                            <a:latin typeface="Cambria Math" panose="02040503050406030204" pitchFamily="18" charset="0"/>
                          </a:rPr>
                          <m:t>7!</m:t>
                        </m:r>
                        <m:r>
                          <a:rPr lang="en-US" sz="2333" i="1" smtClean="0">
                            <a:latin typeface="Cambria Math" panose="02040503050406030204" pitchFamily="18" charset="0"/>
                          </a:rPr>
                          <m:t>)</m:t>
                        </m:r>
                      </m:e>
                      <m:sup>
                        <m:r>
                          <a:rPr lang="en-US" sz="2333" i="1">
                            <a:latin typeface="Cambria Math" panose="02040503050406030204" pitchFamily="18" charset="0"/>
                          </a:rPr>
                          <m:t>𝐿</m:t>
                        </m:r>
                      </m:sup>
                    </m:sSup>
                  </m:oMath>
                </a14:m>
                <a:r>
                  <a:rPr lang="en-US" sz="2333" dirty="0"/>
                  <a:t> permutations; 7*L tile-size variables </a:t>
                </a:r>
              </a:p>
            </p:txBody>
          </p:sp>
        </mc:Choice>
        <mc:Fallback xmlns="">
          <p:sp>
            <p:nvSpPr>
              <p:cNvPr id="22" name="Content Placeholder 2">
                <a:extLst>
                  <a:ext uri="{FF2B5EF4-FFF2-40B4-BE49-F238E27FC236}">
                    <a16:creationId xmlns:a16="http://schemas.microsoft.com/office/drawing/2014/main" id="{E39AB8AB-7008-7C49-BB80-AC74CD79C224}"/>
                  </a:ext>
                </a:extLst>
              </p:cNvPr>
              <p:cNvSpPr txBox="1">
                <a:spLocks noRot="1" noChangeAspect="1" noMove="1" noResize="1" noEditPoints="1" noAdjustHandles="1" noChangeArrowheads="1" noChangeShapeType="1" noTextEdit="1"/>
              </p:cNvSpPr>
              <p:nvPr/>
            </p:nvSpPr>
            <p:spPr>
              <a:xfrm>
                <a:off x="840866" y="683572"/>
                <a:ext cx="8545903" cy="4943251"/>
              </a:xfrm>
              <a:prstGeom prst="rect">
                <a:avLst/>
              </a:prstGeom>
              <a:blipFill>
                <a:blip r:embed="rId7"/>
                <a:stretch>
                  <a:fillRect l="-1187" t="-127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89951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8FE2-F60B-7E46-9263-61508161A107}"/>
              </a:ext>
            </a:extLst>
          </p:cNvPr>
          <p:cNvSpPr>
            <a:spLocks noGrp="1"/>
          </p:cNvSpPr>
          <p:nvPr>
            <p:ph type="title"/>
          </p:nvPr>
        </p:nvSpPr>
        <p:spPr/>
        <p:txBody>
          <a:bodyPr/>
          <a:lstStyle/>
          <a:p>
            <a:r>
              <a:rPr lang="en-US" dirty="0"/>
              <a:t>Existing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59B100-235C-6841-A2BF-87A0B9510EC5}"/>
                  </a:ext>
                </a:extLst>
              </p:cNvPr>
              <p:cNvSpPr>
                <a:spLocks noGrp="1"/>
              </p:cNvSpPr>
              <p:nvPr>
                <p:ph sz="half" idx="1"/>
              </p:nvPr>
            </p:nvSpPr>
            <p:spPr>
              <a:xfrm>
                <a:off x="828674" y="1554748"/>
                <a:ext cx="9595485" cy="5931901"/>
              </a:xfrm>
            </p:spPr>
            <p:txBody>
              <a:bodyPr/>
              <a:lstStyle/>
              <a:p>
                <a:r>
                  <a:rPr lang="en-US" sz="3200" dirty="0"/>
                  <a:t>Key challenge: enormous space of tiling sizes &amp; loop permutations</a:t>
                </a:r>
              </a:p>
              <a:p>
                <a:pPr lvl="1"/>
                <a:r>
                  <a:rPr lang="en-US" sz="2800" dirty="0"/>
                  <a:t>L levels of cache contains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7!</m:t>
                        </m:r>
                      </m:e>
                      <m:sup>
                        <m:r>
                          <a:rPr lang="en-US" sz="2800" b="0" i="1" smtClean="0">
                            <a:latin typeface="Cambria Math" panose="02040503050406030204" pitchFamily="18" charset="0"/>
                          </a:rPr>
                          <m:t>𝐿</m:t>
                        </m:r>
                      </m:sup>
                    </m:sSup>
                  </m:oMath>
                </a14:m>
                <a:r>
                  <a:rPr lang="en-US" sz="2800" dirty="0"/>
                  <a:t> permutations</a:t>
                </a:r>
              </a:p>
              <a:p>
                <a:pPr lvl="1"/>
                <a:r>
                  <a:rPr lang="en-US" sz="2800" dirty="0"/>
                  <a:t>Each permutation includes 7*L tile-size variable </a:t>
                </a:r>
              </a:p>
              <a:p>
                <a:r>
                  <a:rPr lang="en-US" sz="3200" dirty="0"/>
                  <a:t>Current state-of-the-art</a:t>
                </a:r>
              </a:p>
              <a:p>
                <a:pPr lvl="1"/>
                <a:r>
                  <a:rPr lang="en-US" sz="2800" dirty="0"/>
                  <a:t>Fixed loop schedule library: </a:t>
                </a:r>
                <a:r>
                  <a:rPr lang="en-US" sz="2800" dirty="0" err="1"/>
                  <a:t>oneDNN</a:t>
                </a:r>
                <a:r>
                  <a:rPr lang="en-US" sz="2800" dirty="0"/>
                  <a:t>(MKL)</a:t>
                </a:r>
              </a:p>
              <a:p>
                <a:pPr lvl="1"/>
                <a:r>
                  <a:rPr lang="en-US" sz="2800" dirty="0"/>
                  <a:t>Autotuning &amp; ML-based tuning: </a:t>
                </a:r>
                <a:r>
                  <a:rPr lang="en-US" sz="2800" dirty="0" err="1"/>
                  <a:t>AutoTVM</a:t>
                </a:r>
                <a:endParaRPr lang="en-US" sz="2800" dirty="0"/>
              </a:p>
              <a:p>
                <a:pPr lvl="1"/>
                <a:r>
                  <a:rPr lang="en-US" sz="2800" dirty="0"/>
                  <a:t>Polyhedral compilers: Pluto</a:t>
                </a:r>
              </a:p>
              <a:p>
                <a:r>
                  <a:rPr lang="en-US" sz="3200" b="1" dirty="0"/>
                  <a:t>We propose a method that comprehensively analyzes the full design exploration space</a:t>
                </a:r>
              </a:p>
              <a:p>
                <a:endParaRPr lang="en-US" sz="3200" dirty="0"/>
              </a:p>
            </p:txBody>
          </p:sp>
        </mc:Choice>
        <mc:Fallback xmlns="">
          <p:sp>
            <p:nvSpPr>
              <p:cNvPr id="3" name="Content Placeholder 2">
                <a:extLst>
                  <a:ext uri="{FF2B5EF4-FFF2-40B4-BE49-F238E27FC236}">
                    <a16:creationId xmlns:a16="http://schemas.microsoft.com/office/drawing/2014/main" id="{A059B100-235C-6841-A2BF-87A0B9510EC5}"/>
                  </a:ext>
                </a:extLst>
              </p:cNvPr>
              <p:cNvSpPr>
                <a:spLocks noGrp="1" noRot="1" noChangeAspect="1" noMove="1" noResize="1" noEditPoints="1" noAdjustHandles="1" noChangeArrowheads="1" noChangeShapeType="1" noTextEdit="1"/>
              </p:cNvSpPr>
              <p:nvPr>
                <p:ph sz="half" idx="1"/>
              </p:nvPr>
            </p:nvSpPr>
            <p:spPr>
              <a:xfrm>
                <a:off x="828674" y="1554748"/>
                <a:ext cx="9595485" cy="5931901"/>
              </a:xfrm>
              <a:blipFill>
                <a:blip r:embed="rId6"/>
                <a:stretch>
                  <a:fillRect l="-1455" t="-1282" r="-105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AAA55CA9-F956-B648-87D7-79482AED0AA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FB7C1B16-2C3C-4C48-A3DE-E203B9E78A4B}"/>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5E31FFC0-1133-1941-A6BD-AB108887F54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26257A34-17DC-8D4A-B7EC-A6EDF2FF7CC2}"/>
              </a:ext>
            </a:extLst>
          </p:cNvPr>
          <p:cNvSpPr>
            <a:spLocks noGrp="1"/>
          </p:cNvSpPr>
          <p:nvPr>
            <p:ph type="body" sz="quarter" idx="16"/>
          </p:nvPr>
        </p:nvSpPr>
        <p:spPr/>
        <p:txBody>
          <a:bodyPr/>
          <a:lstStyle/>
          <a:p>
            <a:endParaRPr lang="en-US"/>
          </a:p>
        </p:txBody>
      </p:sp>
    </p:spTree>
    <p:custDataLst>
      <p:tags r:id="rId1"/>
    </p:custDataLst>
    <p:extLst>
      <p:ext uri="{BB962C8B-B14F-4D97-AF65-F5344CB8AC3E}">
        <p14:creationId xmlns:p14="http://schemas.microsoft.com/office/powerpoint/2010/main" val="56356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linds(horizontal)">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F218-0448-8343-9308-6A0FE7F9301A}"/>
              </a:ext>
            </a:extLst>
          </p:cNvPr>
          <p:cNvSpPr>
            <a:spLocks noGrp="1"/>
          </p:cNvSpPr>
          <p:nvPr>
            <p:ph type="title"/>
          </p:nvPr>
        </p:nvSpPr>
        <p:spPr>
          <a:xfrm>
            <a:off x="688657" y="373062"/>
            <a:ext cx="9595485" cy="659444"/>
          </a:xfrm>
        </p:spPr>
        <p:txBody>
          <a:bodyPr/>
          <a:lstStyle/>
          <a:p>
            <a:r>
              <a:rPr lang="en-US" dirty="0" err="1"/>
              <a:t>Tileable</a:t>
            </a:r>
            <a:r>
              <a:rPr lang="en-US" dirty="0"/>
              <a:t> </a:t>
            </a:r>
            <a:r>
              <a:rPr lang="en-US"/>
              <a:t>loop detection</a:t>
            </a:r>
            <a:endParaRPr lang="en-US" dirty="0"/>
          </a:p>
        </p:txBody>
      </p:sp>
      <p:sp>
        <p:nvSpPr>
          <p:cNvPr id="3" name="Content Placeholder 2">
            <a:extLst>
              <a:ext uri="{FF2B5EF4-FFF2-40B4-BE49-F238E27FC236}">
                <a16:creationId xmlns:a16="http://schemas.microsoft.com/office/drawing/2014/main" id="{28AC575D-01C2-C240-820A-173460015D80}"/>
              </a:ext>
            </a:extLst>
          </p:cNvPr>
          <p:cNvSpPr>
            <a:spLocks noGrp="1"/>
          </p:cNvSpPr>
          <p:nvPr>
            <p:ph sz="half" idx="1"/>
          </p:nvPr>
        </p:nvSpPr>
        <p:spPr>
          <a:xfrm>
            <a:off x="323279" y="1109469"/>
            <a:ext cx="9960863" cy="2663952"/>
          </a:xfrm>
        </p:spPr>
        <p:txBody>
          <a:bodyPr/>
          <a:lstStyle/>
          <a:p>
            <a:r>
              <a:rPr lang="en-US" dirty="0"/>
              <a:t>Determine which loops can be tiled by analyzing dependence information</a:t>
            </a:r>
          </a:p>
          <a:p>
            <a:pPr lvl="1"/>
            <a:r>
              <a:rPr lang="en-US" dirty="0"/>
              <a:t>Use time-stamp vector</a:t>
            </a:r>
          </a:p>
          <a:p>
            <a:pPr lvl="1"/>
            <a:endParaRPr lang="en-US" dirty="0"/>
          </a:p>
          <a:p>
            <a:pPr lvl="1"/>
            <a:endParaRPr lang="en-US" dirty="0"/>
          </a:p>
          <a:p>
            <a:pPr lvl="1"/>
            <a:endParaRPr lang="en-US" dirty="0"/>
          </a:p>
          <a:p>
            <a:pPr marL="548640" lvl="1" indent="0">
              <a:buNone/>
            </a:pPr>
            <a:endParaRPr lang="en-US" dirty="0"/>
          </a:p>
        </p:txBody>
      </p:sp>
      <p:sp>
        <p:nvSpPr>
          <p:cNvPr id="4" name="Text Placeholder 3">
            <a:extLst>
              <a:ext uri="{FF2B5EF4-FFF2-40B4-BE49-F238E27FC236}">
                <a16:creationId xmlns:a16="http://schemas.microsoft.com/office/drawing/2014/main" id="{96867D80-2F8A-3941-970D-608489BEC34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A145F8-6C4C-E743-9D98-7D27D1131A0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C75641F-ABBA-594D-A305-CB16F129A48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4EA26D8-4021-4D43-BE51-F27D96EACA77}"/>
              </a:ext>
            </a:extLst>
          </p:cNvPr>
          <p:cNvSpPr>
            <a:spLocks noGrp="1"/>
          </p:cNvSpPr>
          <p:nvPr>
            <p:ph type="body" sz="quarter" idx="16"/>
          </p:nvPr>
        </p:nvSpPr>
        <p:spPr/>
        <p:txBody>
          <a:bodyPr/>
          <a:lstStyle/>
          <a:p>
            <a:endParaRPr lang="en-US"/>
          </a:p>
        </p:txBody>
      </p:sp>
      <p:sp>
        <p:nvSpPr>
          <p:cNvPr id="9" name="TextBox 8">
            <a:extLst>
              <a:ext uri="{FF2B5EF4-FFF2-40B4-BE49-F238E27FC236}">
                <a16:creationId xmlns:a16="http://schemas.microsoft.com/office/drawing/2014/main" id="{1A890BD6-F7C7-8945-B48C-0DC964706449}"/>
              </a:ext>
            </a:extLst>
          </p:cNvPr>
          <p:cNvSpPr txBox="1"/>
          <p:nvPr/>
        </p:nvSpPr>
        <p:spPr>
          <a:xfrm>
            <a:off x="786193" y="4641426"/>
            <a:ext cx="8495403" cy="2677656"/>
          </a:xfrm>
          <a:prstGeom prst="rect">
            <a:avLst/>
          </a:prstGeom>
          <a:noFill/>
        </p:spPr>
        <p:txBody>
          <a:bodyPr wrap="none" rtlCol="0">
            <a:spAutoFit/>
          </a:bodyPr>
          <a:lstStyle/>
          <a:p>
            <a:r>
              <a:rPr lang="en-US" sz="2800" dirty="0"/>
              <a:t>Loop j is </a:t>
            </a:r>
            <a:r>
              <a:rPr lang="en-US" sz="2800" dirty="0" err="1"/>
              <a:t>tileable</a:t>
            </a:r>
            <a:r>
              <a:rPr lang="en-US" sz="2800" dirty="0"/>
              <a:t> if </a:t>
            </a:r>
          </a:p>
          <a:p>
            <a:r>
              <a:rPr lang="en-US" sz="2800" dirty="0"/>
              <a:t>For any S1(0</a:t>
            </a:r>
            <a:r>
              <a:rPr lang="en-US" sz="2800"/>
              <a:t>,k,0</a:t>
            </a:r>
            <a:r>
              <a:rPr lang="en-US" sz="2800" dirty="0"/>
              <a:t>,j1,0)-&gt;…-&gt; S1(0,</a:t>
            </a:r>
            <a:r>
              <a:rPr lang="en-US" sz="2800"/>
              <a:t>k’,0</a:t>
            </a:r>
            <a:r>
              <a:rPr lang="en-US" sz="2800" dirty="0"/>
              <a:t>,j1’,0), j1’&gt;=j1 </a:t>
            </a:r>
          </a:p>
          <a:p>
            <a:r>
              <a:rPr lang="en-US" sz="2800" dirty="0"/>
              <a:t>For any S2(0,k,1,i,0,j2,0)-&gt;…-&gt;S2(0,k’,1,i’,0,j2’,0), ), j2’&gt;=j2</a:t>
            </a:r>
          </a:p>
          <a:p>
            <a:r>
              <a:rPr lang="en-US" sz="2800" dirty="0"/>
              <a:t>… can be arbitrary statements</a:t>
            </a:r>
          </a:p>
          <a:p>
            <a:r>
              <a:rPr lang="en-US" sz="2800" dirty="0"/>
              <a:t>Under this criteria, LU is 3D </a:t>
            </a:r>
            <a:r>
              <a:rPr lang="en-US" sz="2800" dirty="0" err="1"/>
              <a:t>tileable</a:t>
            </a:r>
            <a:endParaRPr lang="en-US" sz="2800" dirty="0"/>
          </a:p>
          <a:p>
            <a:r>
              <a:rPr lang="en-US" sz="2800" dirty="0"/>
              <a:t>Detail inference in thesis proposal </a:t>
            </a:r>
          </a:p>
        </p:txBody>
      </p:sp>
      <p:pic>
        <p:nvPicPr>
          <p:cNvPr id="10" name="Picture 9">
            <a:extLst>
              <a:ext uri="{FF2B5EF4-FFF2-40B4-BE49-F238E27FC236}">
                <a16:creationId xmlns:a16="http://schemas.microsoft.com/office/drawing/2014/main" id="{02BC2514-E990-E848-A8E1-16220CE979A6}"/>
              </a:ext>
            </a:extLst>
          </p:cNvPr>
          <p:cNvPicPr>
            <a:picLocks noChangeAspect="1"/>
          </p:cNvPicPr>
          <p:nvPr/>
        </p:nvPicPr>
        <p:blipFill>
          <a:blip r:embed="rId2"/>
          <a:stretch>
            <a:fillRect/>
          </a:stretch>
        </p:blipFill>
        <p:spPr>
          <a:xfrm>
            <a:off x="732012" y="2834133"/>
            <a:ext cx="7077647" cy="1689100"/>
          </a:xfrm>
          <a:prstGeom prst="rect">
            <a:avLst/>
          </a:prstGeom>
        </p:spPr>
      </p:pic>
    </p:spTree>
    <p:extLst>
      <p:ext uri="{BB962C8B-B14F-4D97-AF65-F5344CB8AC3E}">
        <p14:creationId xmlns:p14="http://schemas.microsoft.com/office/powerpoint/2010/main" val="199923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E974-243B-7549-8FB5-4B655870F7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A12D62D-0430-8B48-B8A8-725F7A3E9693}"/>
              </a:ext>
            </a:extLst>
          </p:cNvPr>
          <p:cNvSpPr>
            <a:spLocks noGrp="1"/>
          </p:cNvSpPr>
          <p:nvPr>
            <p:ph sz="half" idx="1"/>
          </p:nvPr>
        </p:nvSpPr>
        <p:spPr>
          <a:xfrm>
            <a:off x="688657" y="1554749"/>
            <a:ext cx="9595485" cy="5350804"/>
          </a:xfrm>
        </p:spPr>
        <p:txBody>
          <a:bodyPr/>
          <a:lstStyle/>
          <a:p>
            <a:r>
              <a:rPr lang="en-US" sz="3000" dirty="0"/>
              <a:t>We proposed a new approach to find the best configuration for optimizing conv2d</a:t>
            </a:r>
          </a:p>
          <a:p>
            <a:r>
              <a:rPr lang="en-US" sz="3000" dirty="0"/>
              <a:t>We created an effective analytical modeling approach which is exploited to achieve dramatic space pruning</a:t>
            </a:r>
          </a:p>
          <a:p>
            <a:r>
              <a:rPr lang="en-US" sz="3000" dirty="0"/>
              <a:t>We demonstrate that achieved performance can be comparable to or better than state-of-the-art</a:t>
            </a:r>
          </a:p>
          <a:p>
            <a:r>
              <a:rPr lang="en-US" sz="3000" b="1" dirty="0"/>
              <a:t>Acknowledgments: </a:t>
            </a:r>
            <a:r>
              <a:rPr lang="en-US" sz="3000" dirty="0"/>
              <a:t>This work was supported in part by the U.S. National Science Foundation through awards 1946752, 1919122 and 2018016.</a:t>
            </a:r>
            <a:endParaRPr lang="en-US" sz="3000" b="1" dirty="0"/>
          </a:p>
        </p:txBody>
      </p:sp>
      <p:sp>
        <p:nvSpPr>
          <p:cNvPr id="4" name="Text Placeholder 3">
            <a:extLst>
              <a:ext uri="{FF2B5EF4-FFF2-40B4-BE49-F238E27FC236}">
                <a16:creationId xmlns:a16="http://schemas.microsoft.com/office/drawing/2014/main" id="{4892BDD8-9847-4F48-9FCE-A5DE88E46B0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3B4FB16-268B-2B44-9839-5184D1EFEE6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551A93C-C8B3-7341-ADA5-16D425FE105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B73C167-41B7-6D45-BC25-F77B78A804A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8500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8FE2-F60B-7E46-9263-61508161A107}"/>
              </a:ext>
            </a:extLst>
          </p:cNvPr>
          <p:cNvSpPr>
            <a:spLocks noGrp="1"/>
          </p:cNvSpPr>
          <p:nvPr>
            <p:ph type="title"/>
          </p:nvPr>
        </p:nvSpPr>
        <p:spPr>
          <a:xfrm>
            <a:off x="828675" y="78036"/>
            <a:ext cx="9595486" cy="659444"/>
          </a:xfrm>
        </p:spPr>
        <p:txBody>
          <a:bodyPr/>
          <a:lstStyle/>
          <a:p>
            <a:r>
              <a:rPr lang="en-US" dirty="0"/>
              <a:t>optimizing tensor computation</a:t>
            </a:r>
          </a:p>
        </p:txBody>
      </p:sp>
      <p:sp>
        <p:nvSpPr>
          <p:cNvPr id="3" name="Content Placeholder 2">
            <a:extLst>
              <a:ext uri="{FF2B5EF4-FFF2-40B4-BE49-F238E27FC236}">
                <a16:creationId xmlns:a16="http://schemas.microsoft.com/office/drawing/2014/main" id="{A059B100-235C-6841-A2BF-87A0B9510EC5}"/>
              </a:ext>
            </a:extLst>
          </p:cNvPr>
          <p:cNvSpPr>
            <a:spLocks noGrp="1"/>
          </p:cNvSpPr>
          <p:nvPr>
            <p:ph sz="half" idx="1"/>
          </p:nvPr>
        </p:nvSpPr>
        <p:spPr>
          <a:xfrm>
            <a:off x="545110" y="741038"/>
            <a:ext cx="10255084" cy="5931901"/>
          </a:xfrm>
        </p:spPr>
        <p:txBody>
          <a:bodyPr/>
          <a:lstStyle/>
          <a:p>
            <a:r>
              <a:rPr lang="en-US" sz="3200" dirty="0"/>
              <a:t>Key challenge: enormous space of tile sizes &amp; loop permutations</a:t>
            </a:r>
          </a:p>
          <a:p>
            <a:r>
              <a:rPr lang="en-US" sz="3200" dirty="0"/>
              <a:t>Existing approaches either search a limited design space and/or use very simple cost models</a:t>
            </a:r>
          </a:p>
          <a:p>
            <a:pPr lvl="1"/>
            <a:r>
              <a:rPr lang="en-US" sz="2800" dirty="0"/>
              <a:t>Vendor libraries: </a:t>
            </a:r>
            <a:r>
              <a:rPr lang="en-US" sz="2800" dirty="0" err="1"/>
              <a:t>oneDNN</a:t>
            </a:r>
            <a:r>
              <a:rPr lang="en-US" sz="2800" dirty="0"/>
              <a:t>(MKL)</a:t>
            </a:r>
          </a:p>
          <a:p>
            <a:pPr lvl="1"/>
            <a:r>
              <a:rPr lang="en-US" sz="2800" dirty="0"/>
              <a:t>Autotuning: </a:t>
            </a:r>
            <a:r>
              <a:rPr lang="en-US" sz="2800" dirty="0" err="1"/>
              <a:t>AutoTVM</a:t>
            </a:r>
            <a:endParaRPr lang="en-US" sz="2800" dirty="0"/>
          </a:p>
          <a:p>
            <a:pPr lvl="1"/>
            <a:r>
              <a:rPr lang="en-US" sz="2800" dirty="0"/>
              <a:t>Polyhedral compiler optimization</a:t>
            </a:r>
          </a:p>
          <a:p>
            <a:r>
              <a:rPr lang="en-US" sz="3200" b="1" dirty="0"/>
              <a:t>We show that comprehensive exploration of the full design space of tile permutations and tile sizes using an effective cost model is feasible</a:t>
            </a:r>
          </a:p>
          <a:p>
            <a:r>
              <a:rPr lang="en-US" sz="3200" b="1" dirty="0"/>
              <a:t>We automatically derive the tile permutations &amp; sizes and generate high-performance code</a:t>
            </a:r>
          </a:p>
        </p:txBody>
      </p:sp>
    </p:spTree>
    <p:custDataLst>
      <p:tags r:id="rId1"/>
    </p:custDataLst>
    <p:extLst>
      <p:ext uri="{BB962C8B-B14F-4D97-AF65-F5344CB8AC3E}">
        <p14:creationId xmlns:p14="http://schemas.microsoft.com/office/powerpoint/2010/main" val="380371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783-6626-5A4C-BA9A-76FCF1843C21}"/>
              </a:ext>
            </a:extLst>
          </p:cNvPr>
          <p:cNvSpPr>
            <a:spLocks noGrp="1"/>
          </p:cNvSpPr>
          <p:nvPr>
            <p:ph type="title"/>
          </p:nvPr>
        </p:nvSpPr>
        <p:spPr>
          <a:xfrm>
            <a:off x="349670" y="137567"/>
            <a:ext cx="9595486" cy="659444"/>
          </a:xfrm>
        </p:spPr>
        <p:txBody>
          <a:bodyPr/>
          <a:lstStyle/>
          <a:p>
            <a:r>
              <a:rPr lang="en-US" dirty="0"/>
              <a:t>optimizing tensor computation</a:t>
            </a:r>
          </a:p>
        </p:txBody>
      </p:sp>
      <p:sp>
        <p:nvSpPr>
          <p:cNvPr id="4" name="Rectangle 3">
            <a:extLst>
              <a:ext uri="{FF2B5EF4-FFF2-40B4-BE49-F238E27FC236}">
                <a16:creationId xmlns:a16="http://schemas.microsoft.com/office/drawing/2014/main" id="{24F2A51D-3BA0-234C-8C54-801CF05BFF09}"/>
              </a:ext>
            </a:extLst>
          </p:cNvPr>
          <p:cNvSpPr/>
          <p:nvPr/>
        </p:nvSpPr>
        <p:spPr>
          <a:xfrm>
            <a:off x="399861" y="2833212"/>
            <a:ext cx="1755916" cy="492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Memory</a:t>
            </a:r>
          </a:p>
        </p:txBody>
      </p:sp>
      <p:sp>
        <p:nvSpPr>
          <p:cNvPr id="5" name="Rectangle 4">
            <a:extLst>
              <a:ext uri="{FF2B5EF4-FFF2-40B4-BE49-F238E27FC236}">
                <a16:creationId xmlns:a16="http://schemas.microsoft.com/office/drawing/2014/main" id="{CA280DF6-B218-3146-A618-8AA9E5DE90BF}"/>
              </a:ext>
            </a:extLst>
          </p:cNvPr>
          <p:cNvSpPr/>
          <p:nvPr/>
        </p:nvSpPr>
        <p:spPr>
          <a:xfrm>
            <a:off x="483147" y="2041258"/>
            <a:ext cx="1429258" cy="4072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6" name="Oval 5">
            <a:extLst>
              <a:ext uri="{FF2B5EF4-FFF2-40B4-BE49-F238E27FC236}">
                <a16:creationId xmlns:a16="http://schemas.microsoft.com/office/drawing/2014/main" id="{FA2E8F08-BAAE-9D48-8B04-A1B2C5157A8D}"/>
              </a:ext>
            </a:extLst>
          </p:cNvPr>
          <p:cNvSpPr/>
          <p:nvPr/>
        </p:nvSpPr>
        <p:spPr>
          <a:xfrm>
            <a:off x="512999" y="1251828"/>
            <a:ext cx="1429258" cy="4072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ALU</a:t>
            </a:r>
          </a:p>
        </p:txBody>
      </p:sp>
      <p:sp>
        <p:nvSpPr>
          <p:cNvPr id="7" name="Up-Down Arrow 6">
            <a:extLst>
              <a:ext uri="{FF2B5EF4-FFF2-40B4-BE49-F238E27FC236}">
                <a16:creationId xmlns:a16="http://schemas.microsoft.com/office/drawing/2014/main" id="{7FE2FF9E-39B0-D748-99FD-8F62F7875E2C}"/>
              </a:ext>
            </a:extLst>
          </p:cNvPr>
          <p:cNvSpPr/>
          <p:nvPr/>
        </p:nvSpPr>
        <p:spPr>
          <a:xfrm>
            <a:off x="1071453" y="1678194"/>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9" name="Up-Down Arrow 8">
            <a:extLst>
              <a:ext uri="{FF2B5EF4-FFF2-40B4-BE49-F238E27FC236}">
                <a16:creationId xmlns:a16="http://schemas.microsoft.com/office/drawing/2014/main" id="{F187F322-5FB2-BE47-B5D0-E8DA5732727D}"/>
              </a:ext>
            </a:extLst>
          </p:cNvPr>
          <p:cNvSpPr/>
          <p:nvPr/>
        </p:nvSpPr>
        <p:spPr>
          <a:xfrm>
            <a:off x="1071453" y="2464645"/>
            <a:ext cx="252646" cy="34427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dirty="0">
              <a:solidFill>
                <a:prstClr val="white"/>
              </a:solidFill>
              <a:latin typeface="Calibri"/>
            </a:endParaRPr>
          </a:p>
        </p:txBody>
      </p:sp>
      <p:sp>
        <p:nvSpPr>
          <p:cNvPr id="11" name="Rectangle 10">
            <a:extLst>
              <a:ext uri="{FF2B5EF4-FFF2-40B4-BE49-F238E27FC236}">
                <a16:creationId xmlns:a16="http://schemas.microsoft.com/office/drawing/2014/main" id="{5D8198CC-E513-A74E-8152-A41B56B061AD}"/>
              </a:ext>
            </a:extLst>
          </p:cNvPr>
          <p:cNvSpPr/>
          <p:nvPr/>
        </p:nvSpPr>
        <p:spPr>
          <a:xfrm>
            <a:off x="3199247" y="2848170"/>
            <a:ext cx="2923096" cy="47783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Shared-memory</a:t>
            </a:r>
          </a:p>
        </p:txBody>
      </p:sp>
      <p:sp>
        <p:nvSpPr>
          <p:cNvPr id="12" name="Rectangle 11">
            <a:extLst>
              <a:ext uri="{FF2B5EF4-FFF2-40B4-BE49-F238E27FC236}">
                <a16:creationId xmlns:a16="http://schemas.microsoft.com/office/drawing/2014/main" id="{5BBAAAD4-32DB-2146-AF84-9616E63E9EEA}"/>
              </a:ext>
            </a:extLst>
          </p:cNvPr>
          <p:cNvSpPr/>
          <p:nvPr/>
        </p:nvSpPr>
        <p:spPr>
          <a:xfrm>
            <a:off x="3199247"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13" name="Oval 12">
            <a:extLst>
              <a:ext uri="{FF2B5EF4-FFF2-40B4-BE49-F238E27FC236}">
                <a16:creationId xmlns:a16="http://schemas.microsoft.com/office/drawing/2014/main" id="{120EC447-9AE1-5E4D-9C7F-411EC9896A4D}"/>
              </a:ext>
            </a:extLst>
          </p:cNvPr>
          <p:cNvSpPr/>
          <p:nvPr/>
        </p:nvSpPr>
        <p:spPr>
          <a:xfrm>
            <a:off x="3118700"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14" name="Up-Down Arrow 13">
            <a:extLst>
              <a:ext uri="{FF2B5EF4-FFF2-40B4-BE49-F238E27FC236}">
                <a16:creationId xmlns:a16="http://schemas.microsoft.com/office/drawing/2014/main" id="{A07112B7-2A38-CD41-8DE2-519634F0A2D0}"/>
              </a:ext>
            </a:extLst>
          </p:cNvPr>
          <p:cNvSpPr/>
          <p:nvPr/>
        </p:nvSpPr>
        <p:spPr>
          <a:xfrm>
            <a:off x="3714795" y="1600677"/>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21" name="Rectangle 20">
            <a:extLst>
              <a:ext uri="{FF2B5EF4-FFF2-40B4-BE49-F238E27FC236}">
                <a16:creationId xmlns:a16="http://schemas.microsoft.com/office/drawing/2014/main" id="{B079D7A3-8653-AB44-B837-4C34AB03E97B}"/>
              </a:ext>
            </a:extLst>
          </p:cNvPr>
          <p:cNvSpPr/>
          <p:nvPr/>
        </p:nvSpPr>
        <p:spPr>
          <a:xfrm>
            <a:off x="4830181" y="2064619"/>
            <a:ext cx="1429258" cy="34627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22" name="Oval 21">
            <a:extLst>
              <a:ext uri="{FF2B5EF4-FFF2-40B4-BE49-F238E27FC236}">
                <a16:creationId xmlns:a16="http://schemas.microsoft.com/office/drawing/2014/main" id="{75145C3D-015D-E648-84BF-3D3CFCDCB6B5}"/>
              </a:ext>
            </a:extLst>
          </p:cNvPr>
          <p:cNvSpPr/>
          <p:nvPr/>
        </p:nvSpPr>
        <p:spPr>
          <a:xfrm>
            <a:off x="4749634" y="1251828"/>
            <a:ext cx="1429258" cy="346272"/>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r>
              <a:rPr lang="en-US" dirty="0">
                <a:solidFill>
                  <a:prstClr val="white"/>
                </a:solidFill>
                <a:latin typeface="Calibri"/>
              </a:rPr>
              <a:t>ALU</a:t>
            </a:r>
          </a:p>
        </p:txBody>
      </p:sp>
      <p:sp>
        <p:nvSpPr>
          <p:cNvPr id="35" name="Rectangle 34">
            <a:extLst>
              <a:ext uri="{FF2B5EF4-FFF2-40B4-BE49-F238E27FC236}">
                <a16:creationId xmlns:a16="http://schemas.microsoft.com/office/drawing/2014/main" id="{3BFB4103-D8BD-B94D-A0C0-AA54017636A5}"/>
              </a:ext>
            </a:extLst>
          </p:cNvPr>
          <p:cNvSpPr/>
          <p:nvPr/>
        </p:nvSpPr>
        <p:spPr>
          <a:xfrm>
            <a:off x="9108099"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37" name="Oval 36">
            <a:extLst>
              <a:ext uri="{FF2B5EF4-FFF2-40B4-BE49-F238E27FC236}">
                <a16:creationId xmlns:a16="http://schemas.microsoft.com/office/drawing/2014/main" id="{3DC4F0EA-E60F-2B45-8C4F-512B4E497049}"/>
              </a:ext>
            </a:extLst>
          </p:cNvPr>
          <p:cNvSpPr/>
          <p:nvPr/>
        </p:nvSpPr>
        <p:spPr>
          <a:xfrm>
            <a:off x="9122455"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39" name="Up-Down Arrow 38">
            <a:extLst>
              <a:ext uri="{FF2B5EF4-FFF2-40B4-BE49-F238E27FC236}">
                <a16:creationId xmlns:a16="http://schemas.microsoft.com/office/drawing/2014/main" id="{89AE36CE-199E-274F-9838-C399742112C6}"/>
              </a:ext>
            </a:extLst>
          </p:cNvPr>
          <p:cNvSpPr/>
          <p:nvPr/>
        </p:nvSpPr>
        <p:spPr>
          <a:xfrm rot="5400000">
            <a:off x="8761069" y="1986373"/>
            <a:ext cx="150082" cy="492736"/>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1" name="Rectangle 40">
            <a:extLst>
              <a:ext uri="{FF2B5EF4-FFF2-40B4-BE49-F238E27FC236}">
                <a16:creationId xmlns:a16="http://schemas.microsoft.com/office/drawing/2014/main" id="{BE7AEE53-85B5-C445-922E-4C059EFDAC72}"/>
              </a:ext>
            </a:extLst>
          </p:cNvPr>
          <p:cNvSpPr/>
          <p:nvPr/>
        </p:nvSpPr>
        <p:spPr>
          <a:xfrm>
            <a:off x="6808206" y="2029221"/>
            <a:ext cx="1755916" cy="4778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Memory</a:t>
            </a:r>
          </a:p>
        </p:txBody>
      </p:sp>
      <p:sp>
        <p:nvSpPr>
          <p:cNvPr id="42" name="Oval 41">
            <a:extLst>
              <a:ext uri="{FF2B5EF4-FFF2-40B4-BE49-F238E27FC236}">
                <a16:creationId xmlns:a16="http://schemas.microsoft.com/office/drawing/2014/main" id="{8F417676-28BB-6845-9220-26CCD7ADBF15}"/>
              </a:ext>
            </a:extLst>
          </p:cNvPr>
          <p:cNvSpPr/>
          <p:nvPr/>
        </p:nvSpPr>
        <p:spPr>
          <a:xfrm>
            <a:off x="6822562" y="1231612"/>
            <a:ext cx="1429258" cy="34627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r>
              <a:rPr lang="en-US" dirty="0">
                <a:ln w="0"/>
                <a:solidFill>
                  <a:schemeClr val="tx1"/>
                </a:solidFill>
                <a:effectLst>
                  <a:outerShdw blurRad="38100" dist="19050" dir="2700000" algn="tl" rotWithShape="0">
                    <a:schemeClr val="dk1">
                      <a:alpha val="40000"/>
                    </a:schemeClr>
                  </a:outerShdw>
                </a:effectLst>
                <a:latin typeface="Calibri"/>
              </a:rPr>
              <a:t>ALU</a:t>
            </a:r>
          </a:p>
        </p:txBody>
      </p:sp>
      <p:sp>
        <p:nvSpPr>
          <p:cNvPr id="43" name="Up-Down Arrow 42">
            <a:extLst>
              <a:ext uri="{FF2B5EF4-FFF2-40B4-BE49-F238E27FC236}">
                <a16:creationId xmlns:a16="http://schemas.microsoft.com/office/drawing/2014/main" id="{43A3A213-F059-F045-A1B6-D0E5B831FA7F}"/>
              </a:ext>
            </a:extLst>
          </p:cNvPr>
          <p:cNvSpPr/>
          <p:nvPr/>
        </p:nvSpPr>
        <p:spPr>
          <a:xfrm>
            <a:off x="7370640" y="1594316"/>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44" name="Rectangle 43">
            <a:extLst>
              <a:ext uri="{FF2B5EF4-FFF2-40B4-BE49-F238E27FC236}">
                <a16:creationId xmlns:a16="http://schemas.microsoft.com/office/drawing/2014/main" id="{42DCF2E5-8EE0-EB40-83E9-29B202DBEA57}"/>
              </a:ext>
            </a:extLst>
          </p:cNvPr>
          <p:cNvSpPr/>
          <p:nvPr/>
        </p:nvSpPr>
        <p:spPr>
          <a:xfrm>
            <a:off x="650916" y="6718388"/>
            <a:ext cx="9908035" cy="954107"/>
          </a:xfrm>
          <a:prstGeom prst="rect">
            <a:avLst/>
          </a:prstGeom>
        </p:spPr>
        <p:txBody>
          <a:bodyPr wrap="square">
            <a:spAutoFit/>
          </a:bodyPr>
          <a:lstStyle/>
          <a:p>
            <a:r>
              <a:rPr lang="en-US" sz="2800" b="1" dirty="0"/>
              <a:t>We extend the modeling method to optimize more types of tensor computation on different types of architectures</a:t>
            </a:r>
          </a:p>
        </p:txBody>
      </p:sp>
      <p:sp>
        <p:nvSpPr>
          <p:cNvPr id="47" name="TextBox 46">
            <a:extLst>
              <a:ext uri="{FF2B5EF4-FFF2-40B4-BE49-F238E27FC236}">
                <a16:creationId xmlns:a16="http://schemas.microsoft.com/office/drawing/2014/main" id="{37E6DF6D-EBD7-C84C-AD66-6EB0D3E456E9}"/>
              </a:ext>
            </a:extLst>
          </p:cNvPr>
          <p:cNvSpPr txBox="1"/>
          <p:nvPr/>
        </p:nvSpPr>
        <p:spPr>
          <a:xfrm>
            <a:off x="325789" y="696080"/>
            <a:ext cx="3659976" cy="535531"/>
          </a:xfrm>
          <a:prstGeom prst="rect">
            <a:avLst/>
          </a:prstGeom>
          <a:noFill/>
        </p:spPr>
        <p:txBody>
          <a:bodyPr wrap="none" rtlCol="0">
            <a:spAutoFit/>
          </a:bodyPr>
          <a:lstStyle/>
          <a:p>
            <a:r>
              <a:rPr lang="en-US" dirty="0"/>
              <a:t>Different architectures:</a:t>
            </a:r>
          </a:p>
        </p:txBody>
      </p:sp>
      <p:sp>
        <p:nvSpPr>
          <p:cNvPr id="48" name="TextBox 47">
            <a:extLst>
              <a:ext uri="{FF2B5EF4-FFF2-40B4-BE49-F238E27FC236}">
                <a16:creationId xmlns:a16="http://schemas.microsoft.com/office/drawing/2014/main" id="{FA7ABE50-FAF5-3D49-9501-FBF3DAF3BAD5}"/>
              </a:ext>
            </a:extLst>
          </p:cNvPr>
          <p:cNvSpPr txBox="1"/>
          <p:nvPr/>
        </p:nvSpPr>
        <p:spPr>
          <a:xfrm>
            <a:off x="218247" y="3724924"/>
            <a:ext cx="4811830" cy="535531"/>
          </a:xfrm>
          <a:prstGeom prst="rect">
            <a:avLst/>
          </a:prstGeom>
          <a:noFill/>
        </p:spPr>
        <p:txBody>
          <a:bodyPr wrap="none" rtlCol="0">
            <a:spAutoFit/>
          </a:bodyPr>
          <a:lstStyle/>
          <a:p>
            <a:r>
              <a:rPr lang="en-US" dirty="0"/>
              <a:t>Different tensor computations:</a:t>
            </a:r>
          </a:p>
        </p:txBody>
      </p:sp>
      <p:pic>
        <p:nvPicPr>
          <p:cNvPr id="2050" name="Picture 2" descr="Derivation of a Block Algorithm for LU Factorization">
            <a:extLst>
              <a:ext uri="{FF2B5EF4-FFF2-40B4-BE49-F238E27FC236}">
                <a16:creationId xmlns:a16="http://schemas.microsoft.com/office/drawing/2014/main" id="{8BFEF67E-3AC7-804E-B30C-C0DC39F7D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349" y="5455666"/>
            <a:ext cx="2514245" cy="10265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oyd Warshall Algorithm (Python) | Dynamic Programming | FavTutor">
            <a:extLst>
              <a:ext uri="{FF2B5EF4-FFF2-40B4-BE49-F238E27FC236}">
                <a16:creationId xmlns:a16="http://schemas.microsoft.com/office/drawing/2014/main" id="{C28E10E0-C914-FC49-9BA1-8117088CCF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622" y="4111949"/>
            <a:ext cx="2298518" cy="1293582"/>
          </a:xfrm>
          <a:prstGeom prst="rect">
            <a:avLst/>
          </a:prstGeom>
          <a:noFill/>
          <a:extLst>
            <a:ext uri="{909E8E84-426E-40DD-AFC4-6F175D3DCCD1}">
              <a14:hiddenFill xmlns:a14="http://schemas.microsoft.com/office/drawing/2010/main">
                <a:solidFill>
                  <a:srgbClr val="FFFFFF"/>
                </a:solidFill>
              </a14:hiddenFill>
            </a:ext>
          </a:extLst>
        </p:spPr>
      </p:pic>
      <p:sp>
        <p:nvSpPr>
          <p:cNvPr id="51" name="Up-Down Arrow 50">
            <a:extLst>
              <a:ext uri="{FF2B5EF4-FFF2-40B4-BE49-F238E27FC236}">
                <a16:creationId xmlns:a16="http://schemas.microsoft.com/office/drawing/2014/main" id="{1433D80E-E20F-C841-8C2B-03F88DBC23DB}"/>
              </a:ext>
            </a:extLst>
          </p:cNvPr>
          <p:cNvSpPr/>
          <p:nvPr/>
        </p:nvSpPr>
        <p:spPr>
          <a:xfrm>
            <a:off x="9767200" y="1577884"/>
            <a:ext cx="237068" cy="382152"/>
          </a:xfrm>
          <a:prstGeom prst="up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731491"/>
            <a:endParaRPr lang="en-US" dirty="0">
              <a:solidFill>
                <a:prstClr val="white"/>
              </a:solidFill>
              <a:latin typeface="Calibri"/>
            </a:endParaRPr>
          </a:p>
        </p:txBody>
      </p:sp>
      <p:sp>
        <p:nvSpPr>
          <p:cNvPr id="52" name="Up-Down Arrow 51">
            <a:extLst>
              <a:ext uri="{FF2B5EF4-FFF2-40B4-BE49-F238E27FC236}">
                <a16:creationId xmlns:a16="http://schemas.microsoft.com/office/drawing/2014/main" id="{3F3461F4-B371-9546-94E4-CA19743C52CA}"/>
              </a:ext>
            </a:extLst>
          </p:cNvPr>
          <p:cNvSpPr/>
          <p:nvPr/>
        </p:nvSpPr>
        <p:spPr>
          <a:xfrm>
            <a:off x="5367866" y="161034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3" name="Up-Down Arrow 52">
            <a:extLst>
              <a:ext uri="{FF2B5EF4-FFF2-40B4-BE49-F238E27FC236}">
                <a16:creationId xmlns:a16="http://schemas.microsoft.com/office/drawing/2014/main" id="{23104B70-7EBA-F742-A472-D645FA9FAB0A}"/>
              </a:ext>
            </a:extLst>
          </p:cNvPr>
          <p:cNvSpPr/>
          <p:nvPr/>
        </p:nvSpPr>
        <p:spPr>
          <a:xfrm>
            <a:off x="5345729" y="2410891"/>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54" name="Up-Down Arrow 53">
            <a:extLst>
              <a:ext uri="{FF2B5EF4-FFF2-40B4-BE49-F238E27FC236}">
                <a16:creationId xmlns:a16="http://schemas.microsoft.com/office/drawing/2014/main" id="{D5593ADC-1AB3-9E44-B274-E07E270096B1}"/>
              </a:ext>
            </a:extLst>
          </p:cNvPr>
          <p:cNvSpPr/>
          <p:nvPr/>
        </p:nvSpPr>
        <p:spPr>
          <a:xfrm>
            <a:off x="3855038" y="2424475"/>
            <a:ext cx="237068" cy="410110"/>
          </a:xfrm>
          <a:prstGeom prst="up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731491"/>
            <a:endParaRPr lang="en-US" dirty="0">
              <a:solidFill>
                <a:prstClr val="white"/>
              </a:solidFill>
              <a:latin typeface="Calibri"/>
            </a:endParaRPr>
          </a:p>
        </p:txBody>
      </p:sp>
      <p:sp>
        <p:nvSpPr>
          <p:cNvPr id="49" name="TextBox 48">
            <a:extLst>
              <a:ext uri="{FF2B5EF4-FFF2-40B4-BE49-F238E27FC236}">
                <a16:creationId xmlns:a16="http://schemas.microsoft.com/office/drawing/2014/main" id="{5D653E06-D29C-9B48-861E-F91FFA9C8923}"/>
              </a:ext>
            </a:extLst>
          </p:cNvPr>
          <p:cNvSpPr txBox="1"/>
          <p:nvPr/>
        </p:nvSpPr>
        <p:spPr>
          <a:xfrm>
            <a:off x="7903451" y="4243007"/>
            <a:ext cx="3095335" cy="461665"/>
          </a:xfrm>
          <a:prstGeom prst="rect">
            <a:avLst/>
          </a:prstGeom>
          <a:noFill/>
        </p:spPr>
        <p:txBody>
          <a:bodyPr wrap="none" rtlCol="0">
            <a:spAutoFit/>
          </a:bodyPr>
          <a:lstStyle/>
          <a:p>
            <a:r>
              <a:rPr lang="en-US" sz="2400" dirty="0"/>
              <a:t>All-pairs-shortest-paths</a:t>
            </a:r>
          </a:p>
        </p:txBody>
      </p:sp>
      <p:sp>
        <p:nvSpPr>
          <p:cNvPr id="56" name="TextBox 55">
            <a:extLst>
              <a:ext uri="{FF2B5EF4-FFF2-40B4-BE49-F238E27FC236}">
                <a16:creationId xmlns:a16="http://schemas.microsoft.com/office/drawing/2014/main" id="{4C35BFD7-B77A-7846-87BD-0148CCA75104}"/>
              </a:ext>
            </a:extLst>
          </p:cNvPr>
          <p:cNvSpPr txBox="1"/>
          <p:nvPr/>
        </p:nvSpPr>
        <p:spPr>
          <a:xfrm>
            <a:off x="8523765" y="5661458"/>
            <a:ext cx="2435731" cy="461665"/>
          </a:xfrm>
          <a:prstGeom prst="rect">
            <a:avLst/>
          </a:prstGeom>
          <a:noFill/>
        </p:spPr>
        <p:txBody>
          <a:bodyPr wrap="none" rtlCol="0">
            <a:spAutoFit/>
          </a:bodyPr>
          <a:lstStyle/>
          <a:p>
            <a:r>
              <a:rPr lang="en-US" sz="2400" dirty="0"/>
              <a:t>LU decomposition</a:t>
            </a:r>
          </a:p>
        </p:txBody>
      </p:sp>
      <p:pic>
        <p:nvPicPr>
          <p:cNvPr id="2054" name="Picture 6" descr="Python program to multiply two matrices">
            <a:extLst>
              <a:ext uri="{FF2B5EF4-FFF2-40B4-BE49-F238E27FC236}">
                <a16:creationId xmlns:a16="http://schemas.microsoft.com/office/drawing/2014/main" id="{CE2A8A00-30C8-E949-9619-13A07B1D2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93" y="4148483"/>
            <a:ext cx="3621024" cy="11530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volution">
            <a:extLst>
              <a:ext uri="{FF2B5EF4-FFF2-40B4-BE49-F238E27FC236}">
                <a16:creationId xmlns:a16="http://schemas.microsoft.com/office/drawing/2014/main" id="{156A89E4-1B0E-CF4F-A04E-5A4806E3B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13" y="5149112"/>
            <a:ext cx="2298518" cy="154555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EDB871F-C6F6-3847-A377-0F0DF1BFED4F}"/>
              </a:ext>
            </a:extLst>
          </p:cNvPr>
          <p:cNvSpPr txBox="1"/>
          <p:nvPr/>
        </p:nvSpPr>
        <p:spPr>
          <a:xfrm>
            <a:off x="3712414" y="4407159"/>
            <a:ext cx="1172437" cy="461665"/>
          </a:xfrm>
          <a:prstGeom prst="rect">
            <a:avLst/>
          </a:prstGeom>
          <a:noFill/>
        </p:spPr>
        <p:txBody>
          <a:bodyPr wrap="none" rtlCol="0">
            <a:spAutoFit/>
          </a:bodyPr>
          <a:lstStyle/>
          <a:p>
            <a:r>
              <a:rPr lang="en-US" sz="2400" dirty="0" err="1"/>
              <a:t>Matmul</a:t>
            </a:r>
            <a:endParaRPr lang="en-US" sz="2400" dirty="0"/>
          </a:p>
        </p:txBody>
      </p:sp>
      <p:sp>
        <p:nvSpPr>
          <p:cNvPr id="60" name="TextBox 59">
            <a:extLst>
              <a:ext uri="{FF2B5EF4-FFF2-40B4-BE49-F238E27FC236}">
                <a16:creationId xmlns:a16="http://schemas.microsoft.com/office/drawing/2014/main" id="{4604B003-6CA0-2248-ABBF-1EACD033E13A}"/>
              </a:ext>
            </a:extLst>
          </p:cNvPr>
          <p:cNvSpPr txBox="1"/>
          <p:nvPr/>
        </p:nvSpPr>
        <p:spPr>
          <a:xfrm>
            <a:off x="2712914" y="5661459"/>
            <a:ext cx="1694695" cy="461665"/>
          </a:xfrm>
          <a:prstGeom prst="rect">
            <a:avLst/>
          </a:prstGeom>
          <a:noFill/>
        </p:spPr>
        <p:txBody>
          <a:bodyPr wrap="none" rtlCol="0">
            <a:spAutoFit/>
          </a:bodyPr>
          <a:lstStyle/>
          <a:p>
            <a:r>
              <a:rPr lang="en-US" sz="2400" dirty="0"/>
              <a:t>Convolution</a:t>
            </a:r>
          </a:p>
        </p:txBody>
      </p:sp>
      <p:sp>
        <p:nvSpPr>
          <p:cNvPr id="55" name="Right Arrow 54">
            <a:extLst>
              <a:ext uri="{FF2B5EF4-FFF2-40B4-BE49-F238E27FC236}">
                <a16:creationId xmlns:a16="http://schemas.microsoft.com/office/drawing/2014/main" id="{84FD4592-796A-1D44-8D52-B6592D4378B3}"/>
              </a:ext>
            </a:extLst>
          </p:cNvPr>
          <p:cNvSpPr/>
          <p:nvPr/>
        </p:nvSpPr>
        <p:spPr>
          <a:xfrm>
            <a:off x="4832570" y="5249151"/>
            <a:ext cx="795176" cy="4662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7D93481-41D4-CE4C-A040-0FCB85E7D3A4}"/>
              </a:ext>
            </a:extLst>
          </p:cNvPr>
          <p:cNvSpPr txBox="1"/>
          <p:nvPr/>
        </p:nvSpPr>
        <p:spPr>
          <a:xfrm>
            <a:off x="324113" y="3349722"/>
            <a:ext cx="1811009" cy="400110"/>
          </a:xfrm>
          <a:prstGeom prst="rect">
            <a:avLst/>
          </a:prstGeom>
          <a:noFill/>
        </p:spPr>
        <p:txBody>
          <a:bodyPr wrap="none" rtlCol="0">
            <a:spAutoFit/>
          </a:bodyPr>
          <a:lstStyle/>
          <a:p>
            <a:r>
              <a:rPr lang="en-US" sz="2000" dirty="0"/>
              <a:t>Single core CPU</a:t>
            </a:r>
          </a:p>
        </p:txBody>
      </p:sp>
      <p:sp>
        <p:nvSpPr>
          <p:cNvPr id="64" name="TextBox 63">
            <a:extLst>
              <a:ext uri="{FF2B5EF4-FFF2-40B4-BE49-F238E27FC236}">
                <a16:creationId xmlns:a16="http://schemas.microsoft.com/office/drawing/2014/main" id="{F2F2BE87-50F2-8646-9D20-1253A7E57AD3}"/>
              </a:ext>
            </a:extLst>
          </p:cNvPr>
          <p:cNvSpPr txBox="1"/>
          <p:nvPr/>
        </p:nvSpPr>
        <p:spPr>
          <a:xfrm>
            <a:off x="3585010" y="3370099"/>
            <a:ext cx="1770934" cy="400110"/>
          </a:xfrm>
          <a:prstGeom prst="rect">
            <a:avLst/>
          </a:prstGeom>
          <a:noFill/>
        </p:spPr>
        <p:txBody>
          <a:bodyPr wrap="none" rtlCol="0">
            <a:spAutoFit/>
          </a:bodyPr>
          <a:lstStyle/>
          <a:p>
            <a:r>
              <a:rPr lang="en-US" sz="2000" dirty="0"/>
              <a:t>Multi-core CPU</a:t>
            </a:r>
          </a:p>
        </p:txBody>
      </p:sp>
      <p:sp>
        <p:nvSpPr>
          <p:cNvPr id="65" name="TextBox 64">
            <a:extLst>
              <a:ext uri="{FF2B5EF4-FFF2-40B4-BE49-F238E27FC236}">
                <a16:creationId xmlns:a16="http://schemas.microsoft.com/office/drawing/2014/main" id="{E2CCF81F-0237-2845-8DC5-7203062C5730}"/>
              </a:ext>
            </a:extLst>
          </p:cNvPr>
          <p:cNvSpPr txBox="1"/>
          <p:nvPr/>
        </p:nvSpPr>
        <p:spPr>
          <a:xfrm>
            <a:off x="7704275" y="2742284"/>
            <a:ext cx="2115451" cy="400110"/>
          </a:xfrm>
          <a:prstGeom prst="rect">
            <a:avLst/>
          </a:prstGeom>
          <a:noFill/>
        </p:spPr>
        <p:txBody>
          <a:bodyPr wrap="none" rtlCol="0">
            <a:spAutoFit/>
          </a:bodyPr>
          <a:lstStyle/>
          <a:p>
            <a:r>
              <a:rPr lang="en-US" sz="2000" dirty="0"/>
              <a:t>Multi-node cluster</a:t>
            </a:r>
          </a:p>
        </p:txBody>
      </p:sp>
      <p:sp>
        <p:nvSpPr>
          <p:cNvPr id="3" name="Rectangle 2">
            <a:extLst>
              <a:ext uri="{FF2B5EF4-FFF2-40B4-BE49-F238E27FC236}">
                <a16:creationId xmlns:a16="http://schemas.microsoft.com/office/drawing/2014/main" id="{763A23A9-6202-F74B-A0FF-79C7AD344DE7}"/>
              </a:ext>
            </a:extLst>
          </p:cNvPr>
          <p:cNvSpPr/>
          <p:nvPr/>
        </p:nvSpPr>
        <p:spPr>
          <a:xfrm>
            <a:off x="324113" y="1172214"/>
            <a:ext cx="2198492" cy="261634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 name="Rectangle 39">
            <a:extLst>
              <a:ext uri="{FF2B5EF4-FFF2-40B4-BE49-F238E27FC236}">
                <a16:creationId xmlns:a16="http://schemas.microsoft.com/office/drawing/2014/main" id="{18B38A33-6B10-1642-9468-41628A513F34}"/>
              </a:ext>
            </a:extLst>
          </p:cNvPr>
          <p:cNvSpPr/>
          <p:nvPr/>
        </p:nvSpPr>
        <p:spPr>
          <a:xfrm>
            <a:off x="261775" y="4229557"/>
            <a:ext cx="4568405" cy="261634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20451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linds(horizontal)">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BC9B-ECCD-1D41-B71C-F4456DD2B2CE}"/>
              </a:ext>
            </a:extLst>
          </p:cNvPr>
          <p:cNvSpPr>
            <a:spLocks noGrp="1"/>
          </p:cNvSpPr>
          <p:nvPr>
            <p:ph type="title"/>
          </p:nvPr>
        </p:nvSpPr>
        <p:spPr>
          <a:xfrm>
            <a:off x="265563" y="160289"/>
            <a:ext cx="10673703" cy="659444"/>
          </a:xfrm>
        </p:spPr>
        <p:txBody>
          <a:bodyPr/>
          <a:lstStyle/>
          <a:p>
            <a:r>
              <a:rPr lang="en-US" dirty="0"/>
              <a:t>Design Space for Vertical memory hierarchy</a:t>
            </a:r>
          </a:p>
        </p:txBody>
      </p:sp>
      <p:pic>
        <p:nvPicPr>
          <p:cNvPr id="10" name="Picture 9">
            <a:extLst>
              <a:ext uri="{FF2B5EF4-FFF2-40B4-BE49-F238E27FC236}">
                <a16:creationId xmlns:a16="http://schemas.microsoft.com/office/drawing/2014/main" id="{D0ADA0D7-6148-6645-9500-FBF74D3C9C5B}"/>
              </a:ext>
            </a:extLst>
          </p:cNvPr>
          <p:cNvPicPr>
            <a:picLocks noChangeAspect="1"/>
          </p:cNvPicPr>
          <p:nvPr/>
        </p:nvPicPr>
        <p:blipFill>
          <a:blip r:embed="rId4"/>
          <a:stretch>
            <a:fillRect/>
          </a:stretch>
        </p:blipFill>
        <p:spPr>
          <a:xfrm>
            <a:off x="3979851" y="2054871"/>
            <a:ext cx="5016500" cy="1384300"/>
          </a:xfrm>
          <a:prstGeom prst="rect">
            <a:avLst/>
          </a:prstGeom>
        </p:spPr>
      </p:pic>
      <p:sp>
        <p:nvSpPr>
          <p:cNvPr id="14" name="Rectangle 13">
            <a:extLst>
              <a:ext uri="{FF2B5EF4-FFF2-40B4-BE49-F238E27FC236}">
                <a16:creationId xmlns:a16="http://schemas.microsoft.com/office/drawing/2014/main" id="{297EB426-61CE-314C-BCC1-9E96359E9F1C}"/>
              </a:ext>
            </a:extLst>
          </p:cNvPr>
          <p:cNvSpPr/>
          <p:nvPr/>
        </p:nvSpPr>
        <p:spPr>
          <a:xfrm>
            <a:off x="1015999" y="2161081"/>
            <a:ext cx="2091706" cy="117616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Memory</a:t>
            </a:r>
          </a:p>
        </p:txBody>
      </p:sp>
      <p:sp>
        <p:nvSpPr>
          <p:cNvPr id="15" name="Rectangle 14">
            <a:extLst>
              <a:ext uri="{FF2B5EF4-FFF2-40B4-BE49-F238E27FC236}">
                <a16:creationId xmlns:a16="http://schemas.microsoft.com/office/drawing/2014/main" id="{54284975-D3C8-2741-B60E-4C70B66323AF}"/>
              </a:ext>
            </a:extLst>
          </p:cNvPr>
          <p:cNvSpPr/>
          <p:nvPr/>
        </p:nvSpPr>
        <p:spPr>
          <a:xfrm>
            <a:off x="1183893" y="4275879"/>
            <a:ext cx="1755916" cy="10997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Cache</a:t>
            </a:r>
          </a:p>
        </p:txBody>
      </p:sp>
      <p:sp>
        <p:nvSpPr>
          <p:cNvPr id="17" name="Oval 16">
            <a:extLst>
              <a:ext uri="{FF2B5EF4-FFF2-40B4-BE49-F238E27FC236}">
                <a16:creationId xmlns:a16="http://schemas.microsoft.com/office/drawing/2014/main" id="{3E3CF5F4-1866-E740-92DB-7CE7984C3409}"/>
              </a:ext>
            </a:extLst>
          </p:cNvPr>
          <p:cNvSpPr/>
          <p:nvPr/>
        </p:nvSpPr>
        <p:spPr>
          <a:xfrm>
            <a:off x="1183892" y="6303189"/>
            <a:ext cx="1923812" cy="88427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r>
              <a:rPr lang="en-US" dirty="0">
                <a:solidFill>
                  <a:prstClr val="white"/>
                </a:solidFill>
                <a:latin typeface="Calibri"/>
              </a:rPr>
              <a:t>register</a:t>
            </a:r>
          </a:p>
        </p:txBody>
      </p:sp>
      <p:sp>
        <p:nvSpPr>
          <p:cNvPr id="25" name="TextBox 24">
            <a:extLst>
              <a:ext uri="{FF2B5EF4-FFF2-40B4-BE49-F238E27FC236}">
                <a16:creationId xmlns:a16="http://schemas.microsoft.com/office/drawing/2014/main" id="{65921DC1-7A02-434B-9082-5D54C9C928D1}"/>
              </a:ext>
            </a:extLst>
          </p:cNvPr>
          <p:cNvSpPr txBox="1"/>
          <p:nvPr/>
        </p:nvSpPr>
        <p:spPr>
          <a:xfrm>
            <a:off x="265563" y="3596410"/>
            <a:ext cx="1859483" cy="400110"/>
          </a:xfrm>
          <a:prstGeom prst="rect">
            <a:avLst/>
          </a:prstGeom>
          <a:noFill/>
        </p:spPr>
        <p:txBody>
          <a:bodyPr wrap="none" rtlCol="0">
            <a:spAutoFit/>
          </a:bodyPr>
          <a:lstStyle/>
          <a:p>
            <a:pPr defTabSz="731491"/>
            <a:r>
              <a:rPr lang="en-US" sz="2000" dirty="0">
                <a:solidFill>
                  <a:prstClr val="black"/>
                </a:solidFill>
                <a:latin typeface="Calibri"/>
              </a:rPr>
              <a:t>Data movement</a:t>
            </a:r>
          </a:p>
        </p:txBody>
      </p:sp>
      <p:sp>
        <p:nvSpPr>
          <p:cNvPr id="26" name="TextBox 25">
            <a:extLst>
              <a:ext uri="{FF2B5EF4-FFF2-40B4-BE49-F238E27FC236}">
                <a16:creationId xmlns:a16="http://schemas.microsoft.com/office/drawing/2014/main" id="{F8333755-47C2-E84F-85E9-7DF057319CD1}"/>
              </a:ext>
            </a:extLst>
          </p:cNvPr>
          <p:cNvSpPr txBox="1"/>
          <p:nvPr/>
        </p:nvSpPr>
        <p:spPr>
          <a:xfrm>
            <a:off x="60197" y="5558317"/>
            <a:ext cx="1859483" cy="400110"/>
          </a:xfrm>
          <a:prstGeom prst="rect">
            <a:avLst/>
          </a:prstGeom>
          <a:noFill/>
        </p:spPr>
        <p:txBody>
          <a:bodyPr wrap="none" rtlCol="0">
            <a:spAutoFit/>
          </a:bodyPr>
          <a:lstStyle/>
          <a:p>
            <a:pPr defTabSz="731491"/>
            <a:r>
              <a:rPr lang="en-US" sz="2000" dirty="0">
                <a:solidFill>
                  <a:prstClr val="black"/>
                </a:solidFill>
                <a:latin typeface="Calibri"/>
              </a:rPr>
              <a:t>Data movement</a:t>
            </a:r>
          </a:p>
        </p:txBody>
      </p:sp>
      <p:sp>
        <p:nvSpPr>
          <p:cNvPr id="36" name="Up-Down Arrow 35">
            <a:extLst>
              <a:ext uri="{FF2B5EF4-FFF2-40B4-BE49-F238E27FC236}">
                <a16:creationId xmlns:a16="http://schemas.microsoft.com/office/drawing/2014/main" id="{CE1C7639-18E6-CE4C-AEE9-AD8D7D30E5FE}"/>
              </a:ext>
            </a:extLst>
          </p:cNvPr>
          <p:cNvSpPr/>
          <p:nvPr/>
        </p:nvSpPr>
        <p:spPr>
          <a:xfrm>
            <a:off x="1976450" y="3404372"/>
            <a:ext cx="429934" cy="80437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a:solidFill>
                <a:prstClr val="white"/>
              </a:solidFill>
              <a:latin typeface="Calibri"/>
            </a:endParaRPr>
          </a:p>
        </p:txBody>
      </p:sp>
      <p:sp>
        <p:nvSpPr>
          <p:cNvPr id="37" name="Up-Down Arrow 36">
            <a:extLst>
              <a:ext uri="{FF2B5EF4-FFF2-40B4-BE49-F238E27FC236}">
                <a16:creationId xmlns:a16="http://schemas.microsoft.com/office/drawing/2014/main" id="{E6248A61-EF22-0844-9544-4116749E1703}"/>
              </a:ext>
            </a:extLst>
          </p:cNvPr>
          <p:cNvSpPr/>
          <p:nvPr/>
        </p:nvSpPr>
        <p:spPr>
          <a:xfrm>
            <a:off x="1921377" y="5437228"/>
            <a:ext cx="429934" cy="804378"/>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731491"/>
            <a:endParaRPr lang="en-US">
              <a:solidFill>
                <a:prstClr val="white"/>
              </a:solidFill>
              <a:latin typeface="Calibri"/>
            </a:endParaRPr>
          </a:p>
        </p:txBody>
      </p:sp>
      <p:sp>
        <p:nvSpPr>
          <p:cNvPr id="40" name="TextBox 39">
            <a:extLst>
              <a:ext uri="{FF2B5EF4-FFF2-40B4-BE49-F238E27FC236}">
                <a16:creationId xmlns:a16="http://schemas.microsoft.com/office/drawing/2014/main" id="{CF0A7316-5E4E-7741-AB0F-BA4F9DBA1721}"/>
              </a:ext>
            </a:extLst>
          </p:cNvPr>
          <p:cNvSpPr txBox="1"/>
          <p:nvPr/>
        </p:nvSpPr>
        <p:spPr>
          <a:xfrm>
            <a:off x="3614924" y="3436337"/>
            <a:ext cx="7417608" cy="338554"/>
          </a:xfrm>
          <a:prstGeom prst="rect">
            <a:avLst/>
          </a:prstGeom>
          <a:noFill/>
        </p:spPr>
        <p:txBody>
          <a:bodyPr wrap="none" rtlCol="0">
            <a:spAutoFit/>
          </a:bodyPr>
          <a:lstStyle/>
          <a:p>
            <a:pPr defTabSz="731491"/>
            <a:r>
              <a:rPr lang="en-US" sz="1600" dirty="0">
                <a:solidFill>
                  <a:prstClr val="black"/>
                </a:solidFill>
                <a:latin typeface="Calibri"/>
              </a:rPr>
              <a:t>Loop order &amp; tile-sizes determine data movement volume between memory and cache</a:t>
            </a:r>
          </a:p>
        </p:txBody>
      </p:sp>
      <p:sp>
        <p:nvSpPr>
          <p:cNvPr id="41" name="TextBox 40">
            <a:extLst>
              <a:ext uri="{FF2B5EF4-FFF2-40B4-BE49-F238E27FC236}">
                <a16:creationId xmlns:a16="http://schemas.microsoft.com/office/drawing/2014/main" id="{35B95A33-5BD1-C042-BBE7-C5719587F434}"/>
              </a:ext>
            </a:extLst>
          </p:cNvPr>
          <p:cNvSpPr txBox="1"/>
          <p:nvPr/>
        </p:nvSpPr>
        <p:spPr>
          <a:xfrm>
            <a:off x="3554159" y="5445961"/>
            <a:ext cx="7346883" cy="338554"/>
          </a:xfrm>
          <a:prstGeom prst="rect">
            <a:avLst/>
          </a:prstGeom>
          <a:noFill/>
        </p:spPr>
        <p:txBody>
          <a:bodyPr wrap="none" rtlCol="0">
            <a:spAutoFit/>
          </a:bodyPr>
          <a:lstStyle/>
          <a:p>
            <a:pPr defTabSz="731491"/>
            <a:r>
              <a:rPr lang="en-US" sz="1600" dirty="0">
                <a:solidFill>
                  <a:prstClr val="black"/>
                </a:solidFill>
                <a:latin typeface="Calibri"/>
              </a:rPr>
              <a:t>Loop order &amp; tile-sizes determine data movement volume between cache and register</a:t>
            </a:r>
          </a:p>
        </p:txBody>
      </p:sp>
      <p:pic>
        <p:nvPicPr>
          <p:cNvPr id="47" name="Picture 46">
            <a:extLst>
              <a:ext uri="{FF2B5EF4-FFF2-40B4-BE49-F238E27FC236}">
                <a16:creationId xmlns:a16="http://schemas.microsoft.com/office/drawing/2014/main" id="{D8DD5D59-DAF7-4043-B4A6-49915A1C878A}"/>
              </a:ext>
            </a:extLst>
          </p:cNvPr>
          <p:cNvPicPr>
            <a:picLocks noChangeAspect="1"/>
          </p:cNvPicPr>
          <p:nvPr/>
        </p:nvPicPr>
        <p:blipFill>
          <a:blip r:embed="rId5"/>
          <a:stretch>
            <a:fillRect/>
          </a:stretch>
        </p:blipFill>
        <p:spPr>
          <a:xfrm>
            <a:off x="4095490" y="4125162"/>
            <a:ext cx="4737100" cy="1320800"/>
          </a:xfrm>
          <a:prstGeom prst="rect">
            <a:avLst/>
          </a:prstGeom>
        </p:spPr>
      </p:pic>
      <p:pic>
        <p:nvPicPr>
          <p:cNvPr id="48" name="Picture 47">
            <a:extLst>
              <a:ext uri="{FF2B5EF4-FFF2-40B4-BE49-F238E27FC236}">
                <a16:creationId xmlns:a16="http://schemas.microsoft.com/office/drawing/2014/main" id="{FB76A7AD-794F-4C4E-87E4-CFF06CF2A643}"/>
              </a:ext>
            </a:extLst>
          </p:cNvPr>
          <p:cNvPicPr>
            <a:picLocks noChangeAspect="1"/>
          </p:cNvPicPr>
          <p:nvPr/>
        </p:nvPicPr>
        <p:blipFill>
          <a:blip r:embed="rId6"/>
          <a:stretch>
            <a:fillRect/>
          </a:stretch>
        </p:blipFill>
        <p:spPr>
          <a:xfrm>
            <a:off x="4095489" y="6123222"/>
            <a:ext cx="4711700" cy="1587500"/>
          </a:xfrm>
          <a:prstGeom prst="rect">
            <a:avLst/>
          </a:prstGeom>
        </p:spPr>
      </p:pic>
      <p:sp>
        <p:nvSpPr>
          <p:cNvPr id="49" name="TextBox 48">
            <a:extLst>
              <a:ext uri="{FF2B5EF4-FFF2-40B4-BE49-F238E27FC236}">
                <a16:creationId xmlns:a16="http://schemas.microsoft.com/office/drawing/2014/main" id="{87E73EB9-6FD6-FC43-8C2E-5C34A9F91523}"/>
              </a:ext>
            </a:extLst>
          </p:cNvPr>
          <p:cNvSpPr txBox="1"/>
          <p:nvPr/>
        </p:nvSpPr>
        <p:spPr>
          <a:xfrm>
            <a:off x="9072938" y="2232215"/>
            <a:ext cx="1861985" cy="707886"/>
          </a:xfrm>
          <a:prstGeom prst="rect">
            <a:avLst/>
          </a:prstGeom>
          <a:noFill/>
        </p:spPr>
        <p:txBody>
          <a:bodyPr wrap="none" rtlCol="0">
            <a:spAutoFit/>
          </a:bodyPr>
          <a:lstStyle/>
          <a:p>
            <a:pPr defTabSz="731491"/>
            <a:r>
              <a:rPr lang="en-US" sz="2000" dirty="0">
                <a:solidFill>
                  <a:prstClr val="black"/>
                </a:solidFill>
                <a:latin typeface="Calibri"/>
              </a:rPr>
              <a:t>7! Permutations</a:t>
            </a:r>
          </a:p>
          <a:p>
            <a:pPr defTabSz="731491"/>
            <a:r>
              <a:rPr lang="en-US" sz="2000" dirty="0">
                <a:solidFill>
                  <a:prstClr val="black"/>
                </a:solidFill>
                <a:latin typeface="Calibri"/>
              </a:rPr>
              <a:t>7 tile-size vars</a:t>
            </a:r>
          </a:p>
        </p:txBody>
      </p:sp>
      <p:sp>
        <p:nvSpPr>
          <p:cNvPr id="51" name="TextBox 50">
            <a:extLst>
              <a:ext uri="{FF2B5EF4-FFF2-40B4-BE49-F238E27FC236}">
                <a16:creationId xmlns:a16="http://schemas.microsoft.com/office/drawing/2014/main" id="{22A453B1-5A7E-7D48-8240-652F4AE8C42D}"/>
              </a:ext>
            </a:extLst>
          </p:cNvPr>
          <p:cNvSpPr txBox="1"/>
          <p:nvPr/>
        </p:nvSpPr>
        <p:spPr>
          <a:xfrm>
            <a:off x="8996351" y="4437853"/>
            <a:ext cx="1861985" cy="707886"/>
          </a:xfrm>
          <a:prstGeom prst="rect">
            <a:avLst/>
          </a:prstGeom>
          <a:noFill/>
        </p:spPr>
        <p:txBody>
          <a:bodyPr wrap="none" rtlCol="0">
            <a:spAutoFit/>
          </a:bodyPr>
          <a:lstStyle/>
          <a:p>
            <a:pPr defTabSz="731491"/>
            <a:r>
              <a:rPr lang="en-US" sz="2000" dirty="0">
                <a:solidFill>
                  <a:prstClr val="black"/>
                </a:solidFill>
                <a:latin typeface="Calibri"/>
              </a:rPr>
              <a:t>7! Permutations</a:t>
            </a:r>
          </a:p>
          <a:p>
            <a:pPr defTabSz="731491"/>
            <a:r>
              <a:rPr lang="en-US" sz="2000" dirty="0">
                <a:solidFill>
                  <a:prstClr val="black"/>
                </a:solidFill>
                <a:latin typeface="Calibri"/>
              </a:rPr>
              <a:t>7 tile-size vars</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E39AB8AB-7008-7C49-BB80-AC74CD79C224}"/>
                  </a:ext>
                </a:extLst>
              </p:cNvPr>
              <p:cNvSpPr txBox="1">
                <a:spLocks/>
              </p:cNvSpPr>
              <p:nvPr/>
            </p:nvSpPr>
            <p:spPr>
              <a:xfrm>
                <a:off x="840866" y="683572"/>
                <a:ext cx="8545903" cy="4943251"/>
              </a:xfrm>
              <a:prstGeom prst="rect">
                <a:avLst/>
              </a:prstGeom>
            </p:spPr>
            <p:txBody>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r>
                  <a:rPr lang="en-US" sz="2667" dirty="0"/>
                  <a:t>Key challenge: enormous space of tile sizes &amp; loop permutations</a:t>
                </a:r>
              </a:p>
              <a:p>
                <a:pPr lvl="1"/>
                <a14:m>
                  <m:oMath xmlns:m="http://schemas.openxmlformats.org/officeDocument/2006/math">
                    <m:sSup>
                      <m:sSupPr>
                        <m:ctrlPr>
                          <a:rPr lang="en-US" sz="2333" i="1">
                            <a:latin typeface="Cambria Math" panose="02040503050406030204" pitchFamily="18" charset="0"/>
                          </a:rPr>
                        </m:ctrlPr>
                      </m:sSupPr>
                      <m:e>
                        <m:r>
                          <a:rPr lang="en-US" sz="2333" i="1" smtClean="0">
                            <a:latin typeface="Cambria Math" panose="02040503050406030204" pitchFamily="18" charset="0"/>
                          </a:rPr>
                          <m:t>(</m:t>
                        </m:r>
                        <m:r>
                          <a:rPr lang="en-US" sz="2333" i="1">
                            <a:latin typeface="Cambria Math" panose="02040503050406030204" pitchFamily="18" charset="0"/>
                          </a:rPr>
                          <m:t>7!</m:t>
                        </m:r>
                        <m:r>
                          <a:rPr lang="en-US" sz="2333" i="1" smtClean="0">
                            <a:latin typeface="Cambria Math" panose="02040503050406030204" pitchFamily="18" charset="0"/>
                          </a:rPr>
                          <m:t>)</m:t>
                        </m:r>
                      </m:e>
                      <m:sup>
                        <m:r>
                          <a:rPr lang="en-US" sz="2333" i="1">
                            <a:latin typeface="Cambria Math" panose="02040503050406030204" pitchFamily="18" charset="0"/>
                          </a:rPr>
                          <m:t>𝐿</m:t>
                        </m:r>
                      </m:sup>
                    </m:sSup>
                  </m:oMath>
                </a14:m>
                <a:r>
                  <a:rPr lang="en-US" sz="2333" dirty="0"/>
                  <a:t> permutations; 7*L tile-size variables </a:t>
                </a:r>
              </a:p>
            </p:txBody>
          </p:sp>
        </mc:Choice>
        <mc:Fallback xmlns="">
          <p:sp>
            <p:nvSpPr>
              <p:cNvPr id="22" name="Content Placeholder 2">
                <a:extLst>
                  <a:ext uri="{FF2B5EF4-FFF2-40B4-BE49-F238E27FC236}">
                    <a16:creationId xmlns:a16="http://schemas.microsoft.com/office/drawing/2014/main" id="{E39AB8AB-7008-7C49-BB80-AC74CD79C224}"/>
                  </a:ext>
                </a:extLst>
              </p:cNvPr>
              <p:cNvSpPr txBox="1">
                <a:spLocks noRot="1" noChangeAspect="1" noMove="1" noResize="1" noEditPoints="1" noAdjustHandles="1" noChangeArrowheads="1" noChangeShapeType="1" noTextEdit="1"/>
              </p:cNvSpPr>
              <p:nvPr/>
            </p:nvSpPr>
            <p:spPr>
              <a:xfrm>
                <a:off x="840866" y="683572"/>
                <a:ext cx="8545903" cy="4943251"/>
              </a:xfrm>
              <a:prstGeom prst="rect">
                <a:avLst/>
              </a:prstGeom>
              <a:blipFill>
                <a:blip r:embed="rId7"/>
                <a:stretch>
                  <a:fillRect l="-1187" t="-127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5247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8FE2-F60B-7E46-9263-61508161A107}"/>
              </a:ext>
            </a:extLst>
          </p:cNvPr>
          <p:cNvSpPr>
            <a:spLocks noGrp="1"/>
          </p:cNvSpPr>
          <p:nvPr>
            <p:ph type="title"/>
          </p:nvPr>
        </p:nvSpPr>
        <p:spPr>
          <a:xfrm>
            <a:off x="828675" y="78036"/>
            <a:ext cx="9595486" cy="659444"/>
          </a:xfrm>
        </p:spPr>
        <p:txBody>
          <a:bodyPr/>
          <a:lstStyle/>
          <a:p>
            <a:r>
              <a:rPr lang="en-US" dirty="0"/>
              <a:t>Overcoming design space explosion</a:t>
            </a:r>
          </a:p>
        </p:txBody>
      </p:sp>
      <p:grpSp>
        <p:nvGrpSpPr>
          <p:cNvPr id="9" name="Group 8">
            <a:extLst>
              <a:ext uri="{FF2B5EF4-FFF2-40B4-BE49-F238E27FC236}">
                <a16:creationId xmlns:a16="http://schemas.microsoft.com/office/drawing/2014/main" id="{2248FEAD-9129-1C40-8321-567F654A19B5}"/>
              </a:ext>
            </a:extLst>
          </p:cNvPr>
          <p:cNvGrpSpPr/>
          <p:nvPr/>
        </p:nvGrpSpPr>
        <p:grpSpPr>
          <a:xfrm>
            <a:off x="7072908" y="1097281"/>
            <a:ext cx="2914087" cy="5369612"/>
            <a:chOff x="7843898" y="1161738"/>
            <a:chExt cx="2428406" cy="4324396"/>
          </a:xfrm>
        </p:grpSpPr>
        <p:sp>
          <p:nvSpPr>
            <p:cNvPr id="10" name="Rectangle 9">
              <a:extLst>
                <a:ext uri="{FF2B5EF4-FFF2-40B4-BE49-F238E27FC236}">
                  <a16:creationId xmlns:a16="http://schemas.microsoft.com/office/drawing/2014/main" id="{4466160C-4BEA-7B42-A55B-62887F5E2FE6}"/>
                </a:ext>
              </a:extLst>
            </p:cNvPr>
            <p:cNvSpPr/>
            <p:nvPr/>
          </p:nvSpPr>
          <p:spPr>
            <a:xfrm>
              <a:off x="7843898" y="1161738"/>
              <a:ext cx="2428406" cy="10865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b="1" dirty="0">
                <a:solidFill>
                  <a:srgbClr val="0070C0"/>
                </a:solidFill>
              </a:endParaRPr>
            </a:p>
            <a:p>
              <a:pPr algn="ctr"/>
              <a:r>
                <a:rPr lang="en-US" sz="2400" b="1" dirty="0">
                  <a:solidFill>
                    <a:srgbClr val="0070C0"/>
                  </a:solidFill>
                </a:rPr>
                <a:t>Generate Pruned Tiled Loop Permutations</a:t>
              </a:r>
            </a:p>
            <a:p>
              <a:pPr algn="ctr"/>
              <a:endParaRPr lang="en-US" sz="3456" dirty="0"/>
            </a:p>
          </p:txBody>
        </p:sp>
        <p:sp>
          <p:nvSpPr>
            <p:cNvPr id="11" name="Rectangle 10">
              <a:extLst>
                <a:ext uri="{FF2B5EF4-FFF2-40B4-BE49-F238E27FC236}">
                  <a16:creationId xmlns:a16="http://schemas.microsoft.com/office/drawing/2014/main" id="{85ED2528-3992-C940-AA9D-C8266BAF9412}"/>
                </a:ext>
              </a:extLst>
            </p:cNvPr>
            <p:cNvSpPr/>
            <p:nvPr/>
          </p:nvSpPr>
          <p:spPr>
            <a:xfrm>
              <a:off x="7843898" y="2588302"/>
              <a:ext cx="2428406" cy="1278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rgbClr val="C00000"/>
                  </a:solidFill>
                </a:rPr>
                <a:t>Form Constrained Nonlinear Programming Problem</a:t>
              </a:r>
            </a:p>
          </p:txBody>
        </p:sp>
        <p:sp>
          <p:nvSpPr>
            <p:cNvPr id="12" name="Rectangle 11">
              <a:extLst>
                <a:ext uri="{FF2B5EF4-FFF2-40B4-BE49-F238E27FC236}">
                  <a16:creationId xmlns:a16="http://schemas.microsoft.com/office/drawing/2014/main" id="{A134C78D-B763-B341-B284-E98503850C79}"/>
                </a:ext>
              </a:extLst>
            </p:cNvPr>
            <p:cNvSpPr/>
            <p:nvPr/>
          </p:nvSpPr>
          <p:spPr>
            <a:xfrm>
              <a:off x="7843898" y="4207240"/>
              <a:ext cx="2428406" cy="12788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Solve with Off-the-shelf Solver (IPOPT)</a:t>
              </a:r>
            </a:p>
          </p:txBody>
        </p:sp>
        <p:cxnSp>
          <p:nvCxnSpPr>
            <p:cNvPr id="13" name="Straight Connector 12">
              <a:extLst>
                <a:ext uri="{FF2B5EF4-FFF2-40B4-BE49-F238E27FC236}">
                  <a16:creationId xmlns:a16="http://schemas.microsoft.com/office/drawing/2014/main" id="{FF44D8E1-76AE-F042-8E64-6DA67B480CA8}"/>
                </a:ext>
              </a:extLst>
            </p:cNvPr>
            <p:cNvCxnSpPr>
              <a:stCxn id="10" idx="2"/>
              <a:endCxn id="11" idx="0"/>
            </p:cNvCxnSpPr>
            <p:nvPr/>
          </p:nvCxnSpPr>
          <p:spPr>
            <a:xfrm>
              <a:off x="9058101" y="2248258"/>
              <a:ext cx="0" cy="34004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F149FDC4-5761-6845-BB98-593103999558}"/>
                </a:ext>
              </a:extLst>
            </p:cNvPr>
            <p:cNvCxnSpPr/>
            <p:nvPr/>
          </p:nvCxnSpPr>
          <p:spPr>
            <a:xfrm>
              <a:off x="9060600" y="3867196"/>
              <a:ext cx="0" cy="34004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5" name="Content Placeholder 2">
            <a:extLst>
              <a:ext uri="{FF2B5EF4-FFF2-40B4-BE49-F238E27FC236}">
                <a16:creationId xmlns:a16="http://schemas.microsoft.com/office/drawing/2014/main" id="{1E7A7FF7-E227-D840-A3D4-FF3429EE2B9D}"/>
              </a:ext>
            </a:extLst>
          </p:cNvPr>
          <p:cNvSpPr>
            <a:spLocks noGrp="1"/>
          </p:cNvSpPr>
          <p:nvPr>
            <p:ph sz="half" idx="1"/>
          </p:nvPr>
        </p:nvSpPr>
        <p:spPr>
          <a:xfrm>
            <a:off x="360882" y="901787"/>
            <a:ext cx="6527598" cy="5731377"/>
          </a:xfrm>
        </p:spPr>
        <p:txBody>
          <a:bodyPr/>
          <a:lstStyle/>
          <a:p>
            <a:r>
              <a:rPr lang="en-US" dirty="0"/>
              <a:t>Enormous space of </a:t>
            </a:r>
            <a:r>
              <a:rPr lang="en-US" dirty="0">
                <a:solidFill>
                  <a:srgbClr val="0070C0"/>
                </a:solidFill>
              </a:rPr>
              <a:t>{tile loop permutations} </a:t>
            </a:r>
            <a:r>
              <a:rPr lang="en-US" dirty="0"/>
              <a:t>x </a:t>
            </a:r>
            <a:r>
              <a:rPr lang="en-US" dirty="0">
                <a:solidFill>
                  <a:srgbClr val="C00000"/>
                </a:solidFill>
              </a:rPr>
              <a:t>{tile sizes}</a:t>
            </a:r>
          </a:p>
          <a:p>
            <a:r>
              <a:rPr lang="en-US" dirty="0">
                <a:solidFill>
                  <a:srgbClr val="0070C0"/>
                </a:solidFill>
              </a:rPr>
              <a:t>Tile loop permutation choices:</a:t>
            </a:r>
          </a:p>
          <a:p>
            <a:pPr lvl="1"/>
            <a:r>
              <a:rPr lang="en-US" dirty="0"/>
              <a:t>Analytical modeling to prune many permutations with provably higher/equal data movement</a:t>
            </a:r>
          </a:p>
          <a:p>
            <a:r>
              <a:rPr lang="en-US" dirty="0">
                <a:solidFill>
                  <a:srgbClr val="C00000"/>
                </a:solidFill>
              </a:rPr>
              <a:t>Tile size choice: </a:t>
            </a:r>
          </a:p>
          <a:p>
            <a:pPr lvl="1"/>
            <a:r>
              <a:rPr lang="en-US" dirty="0"/>
              <a:t>Formulate and solve constrained non-linear optimization problem</a:t>
            </a:r>
          </a:p>
          <a:p>
            <a:endParaRPr lang="en-US" dirty="0"/>
          </a:p>
        </p:txBody>
      </p:sp>
    </p:spTree>
    <p:custDataLst>
      <p:tags r:id="rId1"/>
    </p:custDataLst>
    <p:extLst>
      <p:ext uri="{BB962C8B-B14F-4D97-AF65-F5344CB8AC3E}">
        <p14:creationId xmlns:p14="http://schemas.microsoft.com/office/powerpoint/2010/main" val="407985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9|0.9|12.9|1.5|2"/>
</p:tagLst>
</file>

<file path=ppt/tags/tag10.xml><?xml version="1.0" encoding="utf-8"?>
<p:tagLst xmlns:a="http://schemas.openxmlformats.org/drawingml/2006/main" xmlns:r="http://schemas.openxmlformats.org/officeDocument/2006/relationships" xmlns:p="http://schemas.openxmlformats.org/presentationml/2006/main">
  <p:tag name="TIMING" val="|5.9|14.8|4|12.3|9.4|2.1|1.3|14.9|1.1|9.9|4.4|6.4"/>
</p:tagLst>
</file>

<file path=ppt/tags/tag11.xml><?xml version="1.0" encoding="utf-8"?>
<p:tagLst xmlns:a="http://schemas.openxmlformats.org/drawingml/2006/main" xmlns:r="http://schemas.openxmlformats.org/officeDocument/2006/relationships" xmlns:p="http://schemas.openxmlformats.org/presentationml/2006/main">
  <p:tag name="TIMING" val="|5.5|15.1"/>
</p:tagLst>
</file>

<file path=ppt/tags/tag12.xml><?xml version="1.0" encoding="utf-8"?>
<p:tagLst xmlns:a="http://schemas.openxmlformats.org/drawingml/2006/main" xmlns:r="http://schemas.openxmlformats.org/officeDocument/2006/relationships" xmlns:p="http://schemas.openxmlformats.org/presentationml/2006/main">
  <p:tag name="TIMING" val="|0.2|0.8|9.3|24.4|16.2|9.6"/>
</p:tagLst>
</file>

<file path=ppt/tags/tag13.xml><?xml version="1.0" encoding="utf-8"?>
<p:tagLst xmlns:a="http://schemas.openxmlformats.org/drawingml/2006/main" xmlns:r="http://schemas.openxmlformats.org/officeDocument/2006/relationships" xmlns:p="http://schemas.openxmlformats.org/presentationml/2006/main">
  <p:tag name="TIMING" val="|1.9|5|24.1|7.2"/>
</p:tagLst>
</file>

<file path=ppt/tags/tag14.xml><?xml version="1.0" encoding="utf-8"?>
<p:tagLst xmlns:a="http://schemas.openxmlformats.org/drawingml/2006/main" xmlns:r="http://schemas.openxmlformats.org/officeDocument/2006/relationships" xmlns:p="http://schemas.openxmlformats.org/presentationml/2006/main">
  <p:tag name="TIMING" val="|5.3|26.2|17.3|13.7|15"/>
</p:tagLst>
</file>

<file path=ppt/tags/tag2.xml><?xml version="1.0" encoding="utf-8"?>
<p:tagLst xmlns:a="http://schemas.openxmlformats.org/drawingml/2006/main" xmlns:r="http://schemas.openxmlformats.org/officeDocument/2006/relationships" xmlns:p="http://schemas.openxmlformats.org/presentationml/2006/main">
  <p:tag name="TIMING" val="|5.3|26.2|17.3|13.7|15"/>
</p:tagLst>
</file>

<file path=ppt/tags/tag3.xml><?xml version="1.0" encoding="utf-8"?>
<p:tagLst xmlns:a="http://schemas.openxmlformats.org/drawingml/2006/main" xmlns:r="http://schemas.openxmlformats.org/officeDocument/2006/relationships" xmlns:p="http://schemas.openxmlformats.org/presentationml/2006/main">
  <p:tag name="TIMING" val="|0.9|0.9|12.9|1.5|2"/>
</p:tagLst>
</file>

<file path=ppt/tags/tag4.xml><?xml version="1.0" encoding="utf-8"?>
<p:tagLst xmlns:a="http://schemas.openxmlformats.org/drawingml/2006/main" xmlns:r="http://schemas.openxmlformats.org/officeDocument/2006/relationships" xmlns:p="http://schemas.openxmlformats.org/presentationml/2006/main">
  <p:tag name="TIMING" val="|5.3|26.2|17.3|13.7|15"/>
</p:tagLst>
</file>

<file path=ppt/tags/tag5.xml><?xml version="1.0" encoding="utf-8"?>
<p:tagLst xmlns:a="http://schemas.openxmlformats.org/drawingml/2006/main" xmlns:r="http://schemas.openxmlformats.org/officeDocument/2006/relationships" xmlns:p="http://schemas.openxmlformats.org/presentationml/2006/main">
  <p:tag name="TIMING" val="|12.7|8.7|11.7"/>
</p:tagLst>
</file>

<file path=ppt/tags/tag6.xml><?xml version="1.0" encoding="utf-8"?>
<p:tagLst xmlns:a="http://schemas.openxmlformats.org/drawingml/2006/main" xmlns:r="http://schemas.openxmlformats.org/officeDocument/2006/relationships" xmlns:p="http://schemas.openxmlformats.org/presentationml/2006/main">
  <p:tag name="TIMING" val="|30.4|15.6|7.1|8.4|10.3|3.7|8.4|24.2|2.2|5|17.6|5.7|4.4|12.7|1.2|5.6|3.6|3.2|2.3"/>
</p:tagLst>
</file>

<file path=ppt/tags/tag7.xml><?xml version="1.0" encoding="utf-8"?>
<p:tagLst xmlns:a="http://schemas.openxmlformats.org/drawingml/2006/main" xmlns:r="http://schemas.openxmlformats.org/officeDocument/2006/relationships" xmlns:p="http://schemas.openxmlformats.org/presentationml/2006/main">
  <p:tag name="TIMING" val="|5.1|5.5|6.6|13.5|6.1|6|3|3|10.5|24"/>
</p:tagLst>
</file>

<file path=ppt/tags/tag8.xml><?xml version="1.0" encoding="utf-8"?>
<p:tagLst xmlns:a="http://schemas.openxmlformats.org/drawingml/2006/main" xmlns:r="http://schemas.openxmlformats.org/officeDocument/2006/relationships" xmlns:p="http://schemas.openxmlformats.org/presentationml/2006/main">
  <p:tag name="TIMING" val="|9.4|11.6|8.4"/>
</p:tagLst>
</file>

<file path=ppt/tags/tag9.xml><?xml version="1.0" encoding="utf-8"?>
<p:tagLst xmlns:a="http://schemas.openxmlformats.org/drawingml/2006/main" xmlns:r="http://schemas.openxmlformats.org/officeDocument/2006/relationships" xmlns:p="http://schemas.openxmlformats.org/presentationml/2006/main">
  <p:tag name="TIMING" val="|12.7|20.7|15.6|12.5|18.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PULSEDOC-1743074161-58</_dlc_DocId>
    <_dlc_DocIdUrl xmlns="402b49ca-617a-4412-a136-22a821ef8eb4">
      <Url>https://pulse.utah.edu/site/marcomm/_layouts/15/DocIdRedir.aspx?ID=PULSEDOC-1743074161-58</Url>
      <Description>PULSEDOC-1743074161-58</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05D53D2-4C8C-4500-874F-8AD70E4DEB2D}">
  <ds:schemaRefs>
    <ds:schemaRef ds:uri="http://schemas.microsoft.com/office/2006/metadata/properties"/>
    <ds:schemaRef ds:uri="402b49ca-617a-4412-a136-22a821ef8eb4"/>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BCDE85B8-B306-4605-8819-4A30DA8C0D5D}">
  <ds:schemaRefs>
    <ds:schemaRef ds:uri="http://schemas.microsoft.com/sharepoint/v3/contenttype/forms"/>
  </ds:schemaRefs>
</ds:datastoreItem>
</file>

<file path=customXml/itemProps3.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6F08B7-1F71-4F99-B35D-690FBC859C9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41722</TotalTime>
  <Words>5069</Words>
  <Application>Microsoft Macintosh PowerPoint</Application>
  <PresentationFormat>Custom</PresentationFormat>
  <Paragraphs>1001</Paragraphs>
  <Slides>52</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Century Gothic Bold</vt:lpstr>
      <vt:lpstr>Century Gothic Bold Italic</vt:lpstr>
      <vt:lpstr>Apple Chancery</vt:lpstr>
      <vt:lpstr>Arial</vt:lpstr>
      <vt:lpstr>Bell MT</vt:lpstr>
      <vt:lpstr>Calibri</vt:lpstr>
      <vt:lpstr>Cambria Math</vt:lpstr>
      <vt:lpstr>Century Gothic</vt:lpstr>
      <vt:lpstr>Gabriola</vt:lpstr>
      <vt:lpstr>Garamond</vt:lpstr>
      <vt:lpstr>Times New Roman</vt:lpstr>
      <vt:lpstr>Office Theme</vt:lpstr>
      <vt:lpstr>Model-driven optimization of tensor computations</vt:lpstr>
      <vt:lpstr>motivation</vt:lpstr>
      <vt:lpstr>CNN Example - Naive</vt:lpstr>
      <vt:lpstr>CNN EXAMPLE – 1 level of tiling</vt:lpstr>
      <vt:lpstr>Design Space for multi-level Tiled CNN</vt:lpstr>
      <vt:lpstr>optimizing tensor computation</vt:lpstr>
      <vt:lpstr>optimizing tensor computation</vt:lpstr>
      <vt:lpstr>Design Space for Vertical memory hierarchy</vt:lpstr>
      <vt:lpstr>Overcoming design space explosion</vt:lpstr>
      <vt:lpstr>System overview</vt:lpstr>
      <vt:lpstr>data volume ModELing: Matrix multiplication</vt:lpstr>
      <vt:lpstr>Pruning Tile permutations</vt:lpstr>
      <vt:lpstr>Pruning results </vt:lpstr>
      <vt:lpstr>Minimizing cost: multi-level cache</vt:lpstr>
      <vt:lpstr>optimizing tensor computation</vt:lpstr>
      <vt:lpstr>Extension to shared-memory</vt:lpstr>
      <vt:lpstr>Experimental evaluation</vt:lpstr>
      <vt:lpstr>ExperimentAL performance evaluation</vt:lpstr>
      <vt:lpstr>Model validation</vt:lpstr>
      <vt:lpstr>Model integration in tvm compiler</vt:lpstr>
      <vt:lpstr>optimizing tensor computation</vt:lpstr>
      <vt:lpstr>Optimizing communication: distributed cnn </vt:lpstr>
      <vt:lpstr>Overview: Global-Memory optimization</vt:lpstr>
      <vt:lpstr>Global-memory optimization</vt:lpstr>
      <vt:lpstr>Matrix multiplication: optimal solution</vt:lpstr>
      <vt:lpstr>Construct distributed memory algorithm</vt:lpstr>
      <vt:lpstr>CNNs solution summary</vt:lpstr>
      <vt:lpstr>optimizing tensor computation</vt:lpstr>
      <vt:lpstr>Extension to more general computations</vt:lpstr>
      <vt:lpstr>Rectangular tile</vt:lpstr>
      <vt:lpstr>Simplified Lu example</vt:lpstr>
      <vt:lpstr>Simplified lu example</vt:lpstr>
      <vt:lpstr>PowerPoint Presentation</vt:lpstr>
      <vt:lpstr>PowerPoint Presentation</vt:lpstr>
      <vt:lpstr>Performance model of 2-level tiling</vt:lpstr>
      <vt:lpstr>Simplified APSP example</vt:lpstr>
      <vt:lpstr>APSP experiment (comparision)</vt:lpstr>
      <vt:lpstr>APSP experiment (model validation)</vt:lpstr>
      <vt:lpstr>optimizing tensor computation</vt:lpstr>
      <vt:lpstr>Thanks for listening</vt:lpstr>
      <vt:lpstr>Outline</vt:lpstr>
      <vt:lpstr>Using model in deep learning compiler</vt:lpstr>
      <vt:lpstr>Using model in deep learning compiler</vt:lpstr>
      <vt:lpstr>Using model in deep learning compiler</vt:lpstr>
      <vt:lpstr>Matrix multiplication: optimization</vt:lpstr>
      <vt:lpstr>Matrix multiplication: optimal solution</vt:lpstr>
      <vt:lpstr>Optimizing CNN</vt:lpstr>
      <vt:lpstr>APSP experiment (model validation)</vt:lpstr>
      <vt:lpstr>Motivation</vt:lpstr>
      <vt:lpstr>Existing work</vt:lpstr>
      <vt:lpstr>Tileable loop detection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Svaren</dc:creator>
  <cp:lastModifiedBy>ayanami akira</cp:lastModifiedBy>
  <cp:revision>440</cp:revision>
  <cp:lastPrinted>2016-08-31T21:58:28Z</cp:lastPrinted>
  <dcterms:created xsi:type="dcterms:W3CDTF">2016-08-02T16:41:37Z</dcterms:created>
  <dcterms:modified xsi:type="dcterms:W3CDTF">2021-11-14T08:08:06Z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0x0101000B7F15D18245C1458954909DB36AE657</vt:lpwstr>
  </property>
  <property fmtid="{D5CDD505-2E9C-101B-9397-08002B2CF9AE}" pid="3" name="_dlc_DocIdItemGuid">
    <vt:lpwstr>05119da2-ac92-459a-979b-c26962d971ed</vt:lpwstr>
  </property>
</Properties>
</file>